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 id="262" r:id="rId6"/>
    <p:sldId id="263" r:id="rId7"/>
    <p:sldId id="264"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iagrams/_rels/data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image" Target="../media/image3.png"/></Relationships>
</file>

<file path=ppt/diagrams/_rels/data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image" Target="../media/image5.jpg"/></Relationships>
</file>

<file path=ppt/diagrams/_rels/drawing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iagrams/_rels/drawing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image" Target="../media/image3.png"/></Relationships>
</file>

<file path=ppt/diagrams/_rels/drawing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image" Target="../media/image5.jpg"/></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EE6195-7A1B-4045-86C7-61B3961C9269}" type="doc">
      <dgm:prSet loTypeId="urn:microsoft.com/office/officeart/2005/8/layout/vList4" loCatId="list" qsTypeId="urn:microsoft.com/office/officeart/2005/8/quickstyle/simple1" qsCatId="simple" csTypeId="urn:microsoft.com/office/officeart/2005/8/colors/accent1_4" csCatId="accent1" phldr="1"/>
      <dgm:spPr/>
      <dgm:t>
        <a:bodyPr/>
        <a:lstStyle/>
        <a:p>
          <a:endParaRPr lang="es-ES"/>
        </a:p>
      </dgm:t>
    </dgm:pt>
    <dgm:pt modelId="{5454323D-22AA-43C0-82FC-61756A9DACA7}">
      <dgm:prSet phldrT="[Texto]" custT="1"/>
      <dgm:spPr/>
      <dgm:t>
        <a:bodyPr/>
        <a:lstStyle/>
        <a:p>
          <a:r>
            <a:rPr lang="es-ES" sz="1800" b="1" dirty="0" smtClean="0"/>
            <a:t>DISCAPACIDAD FÍSICA O MOTORA</a:t>
          </a:r>
          <a:endParaRPr lang="es-ES" sz="1800" dirty="0" smtClean="0"/>
        </a:p>
        <a:p>
          <a:r>
            <a:rPr lang="es-ES" sz="1600" dirty="0" smtClean="0"/>
            <a:t>Una persona con discapacidad física o motora es aquella que tiene un funcionamiento limitado, amputación, malformación  o ausencia de movimientos de sus extremidades o </a:t>
          </a:r>
          <a:r>
            <a:rPr lang="es-ES" sz="1600" dirty="0" err="1" smtClean="0"/>
            <a:t>hemicuerpo</a:t>
          </a:r>
          <a:r>
            <a:rPr lang="es-ES" sz="1600" dirty="0" smtClean="0"/>
            <a:t> debido a  una condición de nacimiento o adquirida que puede ser por factores congénitos, hereditarios, infecciosos, estilos de vida poco saludables, afecciones en los nervios, accidentes laborales o de tránsito o  condiciones de salud como: esclerosis múltiple, parálisis cerebral, poliomielitis, artritis, amputaciones, lesiones medulares entre otras.</a:t>
          </a:r>
          <a:endParaRPr lang="es-ES" sz="1600" dirty="0"/>
        </a:p>
      </dgm:t>
    </dgm:pt>
    <dgm:pt modelId="{6FC9E5D5-644B-44D5-9794-CB03811339FE}" type="parTrans" cxnId="{356EFEC2-5AC1-4099-A537-568CAA096CF9}">
      <dgm:prSet/>
      <dgm:spPr/>
      <dgm:t>
        <a:bodyPr/>
        <a:lstStyle/>
        <a:p>
          <a:endParaRPr lang="es-ES"/>
        </a:p>
      </dgm:t>
    </dgm:pt>
    <dgm:pt modelId="{F81B561A-9AAF-4C62-9305-4E16A9E2E518}" type="sibTrans" cxnId="{356EFEC2-5AC1-4099-A537-568CAA096CF9}">
      <dgm:prSet/>
      <dgm:spPr/>
      <dgm:t>
        <a:bodyPr/>
        <a:lstStyle/>
        <a:p>
          <a:endParaRPr lang="es-ES"/>
        </a:p>
      </dgm:t>
    </dgm:pt>
    <dgm:pt modelId="{B01DE2CC-4A88-4B92-8049-F90B604C1CB1}">
      <dgm:prSet phldrT="[Texto]" custT="1"/>
      <dgm:spPr/>
      <dgm:t>
        <a:bodyPr/>
        <a:lstStyle/>
        <a:p>
          <a:r>
            <a:rPr lang="es-ES" sz="1600" b="1" dirty="0" smtClean="0">
              <a:solidFill>
                <a:schemeClr val="tx1"/>
              </a:solidFill>
            </a:rPr>
            <a:t>TIPO DE DISCAPACIDAD/AJUSTE RAZONABLE /AYUDA TÉCNICA </a:t>
          </a:r>
        </a:p>
        <a:p>
          <a:r>
            <a:rPr lang="es-ES" sz="1400" dirty="0" smtClean="0">
              <a:solidFill>
                <a:schemeClr val="accent5">
                  <a:lumMod val="50000"/>
                </a:schemeClr>
              </a:solidFill>
            </a:rPr>
            <a:t>Las personas con discapacidad física o motora pueden presentar dificultades para deslazarse, manipular objetos, caminar y/o correr; esta condición se puede mejorar  con ayudas técnicas como: </a:t>
          </a:r>
          <a:r>
            <a:rPr lang="es-ES" sz="1400" b="1" dirty="0" smtClean="0">
              <a:solidFill>
                <a:schemeClr val="accent5">
                  <a:lumMod val="50000"/>
                </a:schemeClr>
              </a:solidFill>
            </a:rPr>
            <a:t>muletas, bastones, caminador, órtesis, prótesis o sillas de ruedas para movilizarse y desempeñar un rol educativo, laboral, social,  deportivo o artístico. </a:t>
          </a:r>
        </a:p>
        <a:p>
          <a:r>
            <a:rPr lang="es-ES" sz="1400" dirty="0" smtClean="0">
              <a:solidFill>
                <a:schemeClr val="accent5">
                  <a:lumMod val="50000"/>
                </a:schemeClr>
              </a:solidFill>
            </a:rPr>
            <a:t>Todo esto en referencia a los ajustes del individuo, pero para que esos ajustes funcionen,  se requiere de unos cambios en el entorno como: </a:t>
          </a:r>
          <a:r>
            <a:rPr lang="es-ES" sz="1400" b="1" dirty="0" smtClean="0">
              <a:solidFill>
                <a:schemeClr val="accent5">
                  <a:lumMod val="50000"/>
                </a:schemeClr>
              </a:solidFill>
            </a:rPr>
            <a:t>modificación de  barreras arquitectónicas bajo el enfoque del diseño universal </a:t>
          </a:r>
          <a:r>
            <a:rPr lang="es-ES" sz="1400" dirty="0" smtClean="0">
              <a:solidFill>
                <a:schemeClr val="accent5">
                  <a:lumMod val="50000"/>
                </a:schemeClr>
              </a:solidFill>
            </a:rPr>
            <a:t> expuesto en la Convención de los Derechos de las Personas con Discapacidad de las Naciones Unidas. </a:t>
          </a:r>
        </a:p>
        <a:p>
          <a:r>
            <a:rPr lang="es-ES" sz="1400" dirty="0" smtClean="0">
              <a:solidFill>
                <a:schemeClr val="accent5">
                  <a:lumMod val="50000"/>
                </a:schemeClr>
              </a:solidFill>
            </a:rPr>
            <a:t>Para una ampliación sobre accesibilidad y diseño universal remitirse al módulo V.</a:t>
          </a:r>
          <a:endParaRPr lang="es-ES" sz="1400" dirty="0">
            <a:solidFill>
              <a:schemeClr val="accent5">
                <a:lumMod val="50000"/>
              </a:schemeClr>
            </a:solidFill>
          </a:endParaRPr>
        </a:p>
      </dgm:t>
    </dgm:pt>
    <dgm:pt modelId="{49172F59-2711-4430-8E0F-A06BB8467BD3}" type="parTrans" cxnId="{BC848096-4CCE-434A-AA73-0AAA1C953ADD}">
      <dgm:prSet/>
      <dgm:spPr/>
      <dgm:t>
        <a:bodyPr/>
        <a:lstStyle/>
        <a:p>
          <a:endParaRPr lang="es-ES"/>
        </a:p>
      </dgm:t>
    </dgm:pt>
    <dgm:pt modelId="{E81EBB6E-894A-42C5-AF4E-C79145157A69}" type="sibTrans" cxnId="{BC848096-4CCE-434A-AA73-0AAA1C953ADD}">
      <dgm:prSet/>
      <dgm:spPr/>
      <dgm:t>
        <a:bodyPr/>
        <a:lstStyle/>
        <a:p>
          <a:endParaRPr lang="es-ES"/>
        </a:p>
      </dgm:t>
    </dgm:pt>
    <dgm:pt modelId="{05CBB688-047F-4A26-96C9-15891FD47470}" type="pres">
      <dgm:prSet presAssocID="{8AEE6195-7A1B-4045-86C7-61B3961C9269}" presName="linear" presStyleCnt="0">
        <dgm:presLayoutVars>
          <dgm:dir/>
          <dgm:resizeHandles val="exact"/>
        </dgm:presLayoutVars>
      </dgm:prSet>
      <dgm:spPr/>
      <dgm:t>
        <a:bodyPr/>
        <a:lstStyle/>
        <a:p>
          <a:endParaRPr lang="es-ES"/>
        </a:p>
      </dgm:t>
    </dgm:pt>
    <dgm:pt modelId="{581B8382-32B8-49DB-B1F2-D580A3E8B1D9}" type="pres">
      <dgm:prSet presAssocID="{5454323D-22AA-43C0-82FC-61756A9DACA7}" presName="comp" presStyleCnt="0"/>
      <dgm:spPr/>
    </dgm:pt>
    <dgm:pt modelId="{29FFC7C7-A832-474D-A9F5-72BC4D934840}" type="pres">
      <dgm:prSet presAssocID="{5454323D-22AA-43C0-82FC-61756A9DACA7}" presName="box" presStyleLbl="node1" presStyleIdx="0" presStyleCnt="2"/>
      <dgm:spPr/>
      <dgm:t>
        <a:bodyPr/>
        <a:lstStyle/>
        <a:p>
          <a:endParaRPr lang="es-ES"/>
        </a:p>
      </dgm:t>
    </dgm:pt>
    <dgm:pt modelId="{06F5D6DA-EA98-4DE1-9B50-D8A17564EF95}" type="pres">
      <dgm:prSet presAssocID="{5454323D-22AA-43C0-82FC-61756A9DACA7}" presName="img" presStyleLbl="fgImgPlace1" presStyleIdx="0" presStyleCnt="2"/>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t>
        <a:bodyPr/>
        <a:lstStyle/>
        <a:p>
          <a:endParaRPr lang="es-ES"/>
        </a:p>
      </dgm:t>
    </dgm:pt>
    <dgm:pt modelId="{1A2F2F7C-DD67-4BE4-82FD-71E9786230E6}" type="pres">
      <dgm:prSet presAssocID="{5454323D-22AA-43C0-82FC-61756A9DACA7}" presName="text" presStyleLbl="node1" presStyleIdx="0" presStyleCnt="2">
        <dgm:presLayoutVars>
          <dgm:bulletEnabled val="1"/>
        </dgm:presLayoutVars>
      </dgm:prSet>
      <dgm:spPr/>
      <dgm:t>
        <a:bodyPr/>
        <a:lstStyle/>
        <a:p>
          <a:endParaRPr lang="es-ES"/>
        </a:p>
      </dgm:t>
    </dgm:pt>
    <dgm:pt modelId="{4EC62758-D4E3-4CCA-957A-BD268FB167FC}" type="pres">
      <dgm:prSet presAssocID="{F81B561A-9AAF-4C62-9305-4E16A9E2E518}" presName="spacer" presStyleCnt="0"/>
      <dgm:spPr/>
    </dgm:pt>
    <dgm:pt modelId="{9DEBA143-646E-48EE-9564-DF609BE56208}" type="pres">
      <dgm:prSet presAssocID="{B01DE2CC-4A88-4B92-8049-F90B604C1CB1}" presName="comp" presStyleCnt="0"/>
      <dgm:spPr/>
    </dgm:pt>
    <dgm:pt modelId="{B0B08C46-D4A8-45E7-B63A-382CC2702FF3}" type="pres">
      <dgm:prSet presAssocID="{B01DE2CC-4A88-4B92-8049-F90B604C1CB1}" presName="box" presStyleLbl="node1" presStyleIdx="1" presStyleCnt="2" custScaleY="120857"/>
      <dgm:spPr/>
      <dgm:t>
        <a:bodyPr/>
        <a:lstStyle/>
        <a:p>
          <a:endParaRPr lang="es-ES"/>
        </a:p>
      </dgm:t>
    </dgm:pt>
    <dgm:pt modelId="{E033231E-335C-421D-9B29-53C4ADEE68DF}" type="pres">
      <dgm:prSet presAssocID="{B01DE2CC-4A88-4B92-8049-F90B604C1CB1}" presName="img" presStyleLbl="fgImgPlace1" presStyleIdx="1" presStyleCnt="2"/>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t="-35000" b="-35000"/>
          </a:stretch>
        </a:blipFill>
      </dgm:spPr>
      <dgm:t>
        <a:bodyPr/>
        <a:lstStyle/>
        <a:p>
          <a:endParaRPr lang="es-ES"/>
        </a:p>
      </dgm:t>
    </dgm:pt>
    <dgm:pt modelId="{412FC784-4801-428B-9739-496B08311D97}" type="pres">
      <dgm:prSet presAssocID="{B01DE2CC-4A88-4B92-8049-F90B604C1CB1}" presName="text" presStyleLbl="node1" presStyleIdx="1" presStyleCnt="2">
        <dgm:presLayoutVars>
          <dgm:bulletEnabled val="1"/>
        </dgm:presLayoutVars>
      </dgm:prSet>
      <dgm:spPr/>
      <dgm:t>
        <a:bodyPr/>
        <a:lstStyle/>
        <a:p>
          <a:endParaRPr lang="es-ES"/>
        </a:p>
      </dgm:t>
    </dgm:pt>
  </dgm:ptLst>
  <dgm:cxnLst>
    <dgm:cxn modelId="{E45C511C-6823-4E3B-BBB5-26BA175ADD94}" type="presOf" srcId="{5454323D-22AA-43C0-82FC-61756A9DACA7}" destId="{29FFC7C7-A832-474D-A9F5-72BC4D934840}" srcOrd="0" destOrd="0" presId="urn:microsoft.com/office/officeart/2005/8/layout/vList4"/>
    <dgm:cxn modelId="{356EFEC2-5AC1-4099-A537-568CAA096CF9}" srcId="{8AEE6195-7A1B-4045-86C7-61B3961C9269}" destId="{5454323D-22AA-43C0-82FC-61756A9DACA7}" srcOrd="0" destOrd="0" parTransId="{6FC9E5D5-644B-44D5-9794-CB03811339FE}" sibTransId="{F81B561A-9AAF-4C62-9305-4E16A9E2E518}"/>
    <dgm:cxn modelId="{C82B9DFC-27F4-44F3-9F3A-B97DDE7B067E}" type="presOf" srcId="{B01DE2CC-4A88-4B92-8049-F90B604C1CB1}" destId="{B0B08C46-D4A8-45E7-B63A-382CC2702FF3}" srcOrd="0" destOrd="0" presId="urn:microsoft.com/office/officeart/2005/8/layout/vList4"/>
    <dgm:cxn modelId="{E45F43B4-A6B1-47D9-BAC2-F56104CD885B}" type="presOf" srcId="{8AEE6195-7A1B-4045-86C7-61B3961C9269}" destId="{05CBB688-047F-4A26-96C9-15891FD47470}" srcOrd="0" destOrd="0" presId="urn:microsoft.com/office/officeart/2005/8/layout/vList4"/>
    <dgm:cxn modelId="{92920106-5004-43FE-AB7A-3C1E1CE62D42}" type="presOf" srcId="{B01DE2CC-4A88-4B92-8049-F90B604C1CB1}" destId="{412FC784-4801-428B-9739-496B08311D97}" srcOrd="1" destOrd="0" presId="urn:microsoft.com/office/officeart/2005/8/layout/vList4"/>
    <dgm:cxn modelId="{BC848096-4CCE-434A-AA73-0AAA1C953ADD}" srcId="{8AEE6195-7A1B-4045-86C7-61B3961C9269}" destId="{B01DE2CC-4A88-4B92-8049-F90B604C1CB1}" srcOrd="1" destOrd="0" parTransId="{49172F59-2711-4430-8E0F-A06BB8467BD3}" sibTransId="{E81EBB6E-894A-42C5-AF4E-C79145157A69}"/>
    <dgm:cxn modelId="{F6B0E72F-AA47-40B2-A061-664199433BD2}" type="presOf" srcId="{5454323D-22AA-43C0-82FC-61756A9DACA7}" destId="{1A2F2F7C-DD67-4BE4-82FD-71E9786230E6}" srcOrd="1" destOrd="0" presId="urn:microsoft.com/office/officeart/2005/8/layout/vList4"/>
    <dgm:cxn modelId="{D280096F-7D96-44BE-BE8A-D09C69168F90}" type="presParOf" srcId="{05CBB688-047F-4A26-96C9-15891FD47470}" destId="{581B8382-32B8-49DB-B1F2-D580A3E8B1D9}" srcOrd="0" destOrd="0" presId="urn:microsoft.com/office/officeart/2005/8/layout/vList4"/>
    <dgm:cxn modelId="{C2176293-7444-44E9-9050-960F08FB548C}" type="presParOf" srcId="{581B8382-32B8-49DB-B1F2-D580A3E8B1D9}" destId="{29FFC7C7-A832-474D-A9F5-72BC4D934840}" srcOrd="0" destOrd="0" presId="urn:microsoft.com/office/officeart/2005/8/layout/vList4"/>
    <dgm:cxn modelId="{D1FF57C8-EA95-4FD1-B2ED-4D25897D0214}" type="presParOf" srcId="{581B8382-32B8-49DB-B1F2-D580A3E8B1D9}" destId="{06F5D6DA-EA98-4DE1-9B50-D8A17564EF95}" srcOrd="1" destOrd="0" presId="urn:microsoft.com/office/officeart/2005/8/layout/vList4"/>
    <dgm:cxn modelId="{B5E23261-1A99-4247-979E-4B1FE80F96DE}" type="presParOf" srcId="{581B8382-32B8-49DB-B1F2-D580A3E8B1D9}" destId="{1A2F2F7C-DD67-4BE4-82FD-71E9786230E6}" srcOrd="2" destOrd="0" presId="urn:microsoft.com/office/officeart/2005/8/layout/vList4"/>
    <dgm:cxn modelId="{9BC0B400-1294-41F3-BC58-8ADD904F863A}" type="presParOf" srcId="{05CBB688-047F-4A26-96C9-15891FD47470}" destId="{4EC62758-D4E3-4CCA-957A-BD268FB167FC}" srcOrd="1" destOrd="0" presId="urn:microsoft.com/office/officeart/2005/8/layout/vList4"/>
    <dgm:cxn modelId="{E3810530-CED7-4D5C-9328-E0552717808F}" type="presParOf" srcId="{05CBB688-047F-4A26-96C9-15891FD47470}" destId="{9DEBA143-646E-48EE-9564-DF609BE56208}" srcOrd="2" destOrd="0" presId="urn:microsoft.com/office/officeart/2005/8/layout/vList4"/>
    <dgm:cxn modelId="{F083BC75-B880-4BFC-90CB-9ECD75DF6D59}" type="presParOf" srcId="{9DEBA143-646E-48EE-9564-DF609BE56208}" destId="{B0B08C46-D4A8-45E7-B63A-382CC2702FF3}" srcOrd="0" destOrd="0" presId="urn:microsoft.com/office/officeart/2005/8/layout/vList4"/>
    <dgm:cxn modelId="{B15219D4-B8F7-4B76-9E71-6D85D59FAAC5}" type="presParOf" srcId="{9DEBA143-646E-48EE-9564-DF609BE56208}" destId="{E033231E-335C-421D-9B29-53C4ADEE68DF}" srcOrd="1" destOrd="0" presId="urn:microsoft.com/office/officeart/2005/8/layout/vList4"/>
    <dgm:cxn modelId="{5ACE2BD5-663D-412B-85AC-C2DFEB555AC2}" type="presParOf" srcId="{9DEBA143-646E-48EE-9564-DF609BE56208}" destId="{412FC784-4801-428B-9739-496B08311D97}"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EE6195-7A1B-4045-86C7-61B3961C926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s-ES"/>
        </a:p>
      </dgm:t>
    </dgm:pt>
    <dgm:pt modelId="{5454323D-22AA-43C0-82FC-61756A9DACA7}">
      <dgm:prSet phldrT="[Texto]" custT="1"/>
      <dgm:spPr/>
      <dgm:t>
        <a:bodyPr/>
        <a:lstStyle/>
        <a:p>
          <a:r>
            <a:rPr lang="es-ES" sz="1800" b="1" dirty="0" smtClean="0"/>
            <a:t>"La convención define "Diseño Universal" como el diseño de productos, entornos, programas y servicios que pueden utilizar todas las personas, sin necesidad de adaptaciones ni diseños especializados. El "Diseño Universal" no excluirá las ayudas técnicas para grupos particulares. </a:t>
          </a:r>
          <a:r>
            <a:rPr lang="es-ES" sz="1800" dirty="0" smtClean="0"/>
            <a:t> </a:t>
          </a:r>
          <a:endParaRPr lang="es-ES" sz="1800" dirty="0"/>
        </a:p>
      </dgm:t>
    </dgm:pt>
    <dgm:pt modelId="{6FC9E5D5-644B-44D5-9794-CB03811339FE}" type="parTrans" cxnId="{356EFEC2-5AC1-4099-A537-568CAA096CF9}">
      <dgm:prSet/>
      <dgm:spPr/>
      <dgm:t>
        <a:bodyPr/>
        <a:lstStyle/>
        <a:p>
          <a:endParaRPr lang="es-ES"/>
        </a:p>
      </dgm:t>
    </dgm:pt>
    <dgm:pt modelId="{F81B561A-9AAF-4C62-9305-4E16A9E2E518}" type="sibTrans" cxnId="{356EFEC2-5AC1-4099-A537-568CAA096CF9}">
      <dgm:prSet/>
      <dgm:spPr/>
      <dgm:t>
        <a:bodyPr/>
        <a:lstStyle/>
        <a:p>
          <a:endParaRPr lang="es-ES"/>
        </a:p>
      </dgm:t>
    </dgm:pt>
    <dgm:pt modelId="{D4D40EEE-9FA3-4CB0-B088-7D735E4BBE9A}" type="pres">
      <dgm:prSet presAssocID="{8AEE6195-7A1B-4045-86C7-61B3961C9269}" presName="linear" presStyleCnt="0">
        <dgm:presLayoutVars>
          <dgm:animLvl val="lvl"/>
          <dgm:resizeHandles val="exact"/>
        </dgm:presLayoutVars>
      </dgm:prSet>
      <dgm:spPr/>
      <dgm:t>
        <a:bodyPr/>
        <a:lstStyle/>
        <a:p>
          <a:endParaRPr lang="es-ES"/>
        </a:p>
      </dgm:t>
    </dgm:pt>
    <dgm:pt modelId="{DCC3B960-E65F-483D-8D00-13FACCD51D58}" type="pres">
      <dgm:prSet presAssocID="{5454323D-22AA-43C0-82FC-61756A9DACA7}" presName="parentText" presStyleLbl="node1" presStyleIdx="0" presStyleCnt="1" custScaleY="110900">
        <dgm:presLayoutVars>
          <dgm:chMax val="0"/>
          <dgm:bulletEnabled val="1"/>
        </dgm:presLayoutVars>
      </dgm:prSet>
      <dgm:spPr/>
      <dgm:t>
        <a:bodyPr/>
        <a:lstStyle/>
        <a:p>
          <a:endParaRPr lang="es-ES"/>
        </a:p>
      </dgm:t>
    </dgm:pt>
  </dgm:ptLst>
  <dgm:cxnLst>
    <dgm:cxn modelId="{AFC59043-3C82-4ECD-B410-90A1B84F0936}" type="presOf" srcId="{8AEE6195-7A1B-4045-86C7-61B3961C9269}" destId="{D4D40EEE-9FA3-4CB0-B088-7D735E4BBE9A}" srcOrd="0" destOrd="0" presId="urn:microsoft.com/office/officeart/2005/8/layout/vList2"/>
    <dgm:cxn modelId="{2BDDE98D-EDA4-4396-B58C-DFEE6F9E40B6}" type="presOf" srcId="{5454323D-22AA-43C0-82FC-61756A9DACA7}" destId="{DCC3B960-E65F-483D-8D00-13FACCD51D58}" srcOrd="0" destOrd="0" presId="urn:microsoft.com/office/officeart/2005/8/layout/vList2"/>
    <dgm:cxn modelId="{356EFEC2-5AC1-4099-A537-568CAA096CF9}" srcId="{8AEE6195-7A1B-4045-86C7-61B3961C9269}" destId="{5454323D-22AA-43C0-82FC-61756A9DACA7}" srcOrd="0" destOrd="0" parTransId="{6FC9E5D5-644B-44D5-9794-CB03811339FE}" sibTransId="{F81B561A-9AAF-4C62-9305-4E16A9E2E518}"/>
    <dgm:cxn modelId="{54CBC0C9-846F-4F66-96F3-53A767AD808A}" type="presParOf" srcId="{D4D40EEE-9FA3-4CB0-B088-7D735E4BBE9A}" destId="{DCC3B960-E65F-483D-8D00-13FACCD51D5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AEE6195-7A1B-4045-86C7-61B3961C9269}" type="doc">
      <dgm:prSet loTypeId="urn:microsoft.com/office/officeart/2005/8/layout/vList4" loCatId="list" qsTypeId="urn:microsoft.com/office/officeart/2005/8/quickstyle/simple1" qsCatId="simple" csTypeId="urn:microsoft.com/office/officeart/2005/8/colors/colorful3" csCatId="colorful" phldr="1"/>
      <dgm:spPr/>
      <dgm:t>
        <a:bodyPr/>
        <a:lstStyle/>
        <a:p>
          <a:endParaRPr lang="es-ES"/>
        </a:p>
      </dgm:t>
    </dgm:pt>
    <dgm:pt modelId="{5454323D-22AA-43C0-82FC-61756A9DACA7}">
      <dgm:prSet phldrT="[Texto]" custT="1"/>
      <dgm:spPr/>
      <dgm:t>
        <a:bodyPr/>
        <a:lstStyle/>
        <a:p>
          <a:r>
            <a:rPr lang="es-ES" sz="1700" b="1" dirty="0" smtClean="0"/>
            <a:t>DISCAPACIDAD COGNITIVA O INTELECTUAL</a:t>
          </a:r>
          <a:endParaRPr lang="es-ES" sz="1700" dirty="0" smtClean="0"/>
        </a:p>
        <a:p>
          <a:r>
            <a:rPr lang="es-ES" sz="1700" dirty="0" smtClean="0"/>
            <a:t>La discapacidad cognitiva o intelectual, se caracteriza por la presencia de dificultades significativas en el funcionamiento intelectual, es decir, en el razonamiento, la  solución de problemas, el pensamiento abstracto y la planificación. También puede estar relacionada con limitaciones en la respuesta a las diferentes situaciones de la  vida cotidiana desde el rol social (como lo es la conducta adaptativa). Esta conexión del funcionamiento intelectual y la conducta adaptativa, lleva a entender que esta  condición es una relación de la persona con el entorno, por lo tanto entre más apoyos o ajustes razonables se brinden, mayor será la capacidad de adaptación al contexto.</a:t>
          </a:r>
          <a:endParaRPr lang="es-ES" sz="1700" dirty="0"/>
        </a:p>
      </dgm:t>
    </dgm:pt>
    <dgm:pt modelId="{6FC9E5D5-644B-44D5-9794-CB03811339FE}" type="parTrans" cxnId="{356EFEC2-5AC1-4099-A537-568CAA096CF9}">
      <dgm:prSet/>
      <dgm:spPr/>
      <dgm:t>
        <a:bodyPr/>
        <a:lstStyle/>
        <a:p>
          <a:endParaRPr lang="es-ES"/>
        </a:p>
      </dgm:t>
    </dgm:pt>
    <dgm:pt modelId="{F81B561A-9AAF-4C62-9305-4E16A9E2E518}" type="sibTrans" cxnId="{356EFEC2-5AC1-4099-A537-568CAA096CF9}">
      <dgm:prSet/>
      <dgm:spPr/>
      <dgm:t>
        <a:bodyPr/>
        <a:lstStyle/>
        <a:p>
          <a:endParaRPr lang="es-ES"/>
        </a:p>
      </dgm:t>
    </dgm:pt>
    <dgm:pt modelId="{B01DE2CC-4A88-4B92-8049-F90B604C1CB1}">
      <dgm:prSet phldrT="[Texto]" custT="1"/>
      <dgm:spPr/>
      <dgm:t>
        <a:bodyPr/>
        <a:lstStyle/>
        <a:p>
          <a:r>
            <a:rPr lang="es-ES" sz="1600" b="1" dirty="0" smtClean="0"/>
            <a:t>TIPO DE DISCAPACIDAD/AJUSTE RAZONABLE /AYUDA TÉCNICA </a:t>
          </a:r>
          <a:endParaRPr lang="es-ES" sz="1600" dirty="0" smtClean="0"/>
        </a:p>
        <a:p>
          <a:r>
            <a:rPr lang="es-ES" sz="1600" dirty="0" smtClean="0"/>
            <a:t>La discapacidad intelectual se asocia con condiciones genéticas  como: el síndrome de Down, el síndrome Trisomía 13,  el autismo (cuando este se asocia a discapacidad intelectual), microcefalia, entre otras formas de manifestación de este tipo de discapacidad.  Esta población, tiene  una capacidad de aprendizaje diferente, por lo tanto, se requiere de apoyos y ajustes pertinentes como modelos educativos curriculares  flexibles y el uso de pictogramas en espacios públicos para facilitar el desempeño en ambientes educativos, laborales, sociales y en el desarrollo habilidades artísticas  y relaciones interpersonales. Existen diferentes niveles de discapacidad intelectual, que va desde muy leve y que con algunos apoyos logra niveles muy apropiados de funcionamiento y aprendizaje, hasta casos que requieren de apoyos más estructurados y constantes. </a:t>
          </a:r>
          <a:endParaRPr lang="es-ES" sz="1600" dirty="0"/>
        </a:p>
      </dgm:t>
    </dgm:pt>
    <dgm:pt modelId="{49172F59-2711-4430-8E0F-A06BB8467BD3}" type="parTrans" cxnId="{BC848096-4CCE-434A-AA73-0AAA1C953ADD}">
      <dgm:prSet/>
      <dgm:spPr/>
      <dgm:t>
        <a:bodyPr/>
        <a:lstStyle/>
        <a:p>
          <a:endParaRPr lang="es-ES"/>
        </a:p>
      </dgm:t>
    </dgm:pt>
    <dgm:pt modelId="{E81EBB6E-894A-42C5-AF4E-C79145157A69}" type="sibTrans" cxnId="{BC848096-4CCE-434A-AA73-0AAA1C953ADD}">
      <dgm:prSet/>
      <dgm:spPr/>
      <dgm:t>
        <a:bodyPr/>
        <a:lstStyle/>
        <a:p>
          <a:endParaRPr lang="es-ES"/>
        </a:p>
      </dgm:t>
    </dgm:pt>
    <dgm:pt modelId="{EC56139C-84A1-4495-88D9-52CB4A89F364}" type="pres">
      <dgm:prSet presAssocID="{8AEE6195-7A1B-4045-86C7-61B3961C9269}" presName="linear" presStyleCnt="0">
        <dgm:presLayoutVars>
          <dgm:dir/>
          <dgm:resizeHandles val="exact"/>
        </dgm:presLayoutVars>
      </dgm:prSet>
      <dgm:spPr/>
      <dgm:t>
        <a:bodyPr/>
        <a:lstStyle/>
        <a:p>
          <a:endParaRPr lang="es-ES"/>
        </a:p>
      </dgm:t>
    </dgm:pt>
    <dgm:pt modelId="{72262CE1-7225-4E9B-8460-289DC5B82356}" type="pres">
      <dgm:prSet presAssocID="{5454323D-22AA-43C0-82FC-61756A9DACA7}" presName="comp" presStyleCnt="0"/>
      <dgm:spPr/>
      <dgm:t>
        <a:bodyPr/>
        <a:lstStyle/>
        <a:p>
          <a:endParaRPr lang="es-ES"/>
        </a:p>
      </dgm:t>
    </dgm:pt>
    <dgm:pt modelId="{ECCDD681-11ED-4154-9F3A-663772901F13}" type="pres">
      <dgm:prSet presAssocID="{5454323D-22AA-43C0-82FC-61756A9DACA7}" presName="box" presStyleLbl="node1" presStyleIdx="0" presStyleCnt="2"/>
      <dgm:spPr/>
      <dgm:t>
        <a:bodyPr/>
        <a:lstStyle/>
        <a:p>
          <a:endParaRPr lang="es-ES"/>
        </a:p>
      </dgm:t>
    </dgm:pt>
    <dgm:pt modelId="{864E96BC-74A5-462D-982F-14C4F4AA8A48}" type="pres">
      <dgm:prSet presAssocID="{5454323D-22AA-43C0-82FC-61756A9DACA7}" presName="img"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l="-22000" r="-22000"/>
          </a:stretch>
        </a:blipFill>
      </dgm:spPr>
      <dgm:t>
        <a:bodyPr/>
        <a:lstStyle/>
        <a:p>
          <a:endParaRPr lang="es-ES"/>
        </a:p>
      </dgm:t>
    </dgm:pt>
    <dgm:pt modelId="{E755C544-7CB6-4722-BA66-AB3D37B949D6}" type="pres">
      <dgm:prSet presAssocID="{5454323D-22AA-43C0-82FC-61756A9DACA7}" presName="text" presStyleLbl="node1" presStyleIdx="0" presStyleCnt="2">
        <dgm:presLayoutVars>
          <dgm:bulletEnabled val="1"/>
        </dgm:presLayoutVars>
      </dgm:prSet>
      <dgm:spPr/>
      <dgm:t>
        <a:bodyPr/>
        <a:lstStyle/>
        <a:p>
          <a:endParaRPr lang="es-ES"/>
        </a:p>
      </dgm:t>
    </dgm:pt>
    <dgm:pt modelId="{082C9FF9-D3DF-43F3-929A-22D3105A6475}" type="pres">
      <dgm:prSet presAssocID="{F81B561A-9AAF-4C62-9305-4E16A9E2E518}" presName="spacer" presStyleCnt="0"/>
      <dgm:spPr/>
      <dgm:t>
        <a:bodyPr/>
        <a:lstStyle/>
        <a:p>
          <a:endParaRPr lang="es-ES"/>
        </a:p>
      </dgm:t>
    </dgm:pt>
    <dgm:pt modelId="{485DD035-A4D1-459E-B961-1786DE05A29A}" type="pres">
      <dgm:prSet presAssocID="{B01DE2CC-4A88-4B92-8049-F90B604C1CB1}" presName="comp" presStyleCnt="0"/>
      <dgm:spPr/>
      <dgm:t>
        <a:bodyPr/>
        <a:lstStyle/>
        <a:p>
          <a:endParaRPr lang="es-ES"/>
        </a:p>
      </dgm:t>
    </dgm:pt>
    <dgm:pt modelId="{C5943E78-0CED-423E-AAD7-67DC4E2652D9}" type="pres">
      <dgm:prSet presAssocID="{B01DE2CC-4A88-4B92-8049-F90B604C1CB1}" presName="box" presStyleLbl="node1" presStyleIdx="1" presStyleCnt="2"/>
      <dgm:spPr/>
      <dgm:t>
        <a:bodyPr/>
        <a:lstStyle/>
        <a:p>
          <a:endParaRPr lang="es-ES"/>
        </a:p>
      </dgm:t>
    </dgm:pt>
    <dgm:pt modelId="{9D4854FB-8F1A-4D95-B427-11A4AE3095B4}" type="pres">
      <dgm:prSet presAssocID="{B01DE2CC-4A88-4B92-8049-F90B604C1CB1}" presName="img" presStyleLbl="fgImgPlac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l="-20000" r="-20000"/>
          </a:stretch>
        </a:blipFill>
      </dgm:spPr>
      <dgm:t>
        <a:bodyPr/>
        <a:lstStyle/>
        <a:p>
          <a:endParaRPr lang="es-ES"/>
        </a:p>
      </dgm:t>
    </dgm:pt>
    <dgm:pt modelId="{B19F7432-07AE-49E2-B4CB-0CD51C796703}" type="pres">
      <dgm:prSet presAssocID="{B01DE2CC-4A88-4B92-8049-F90B604C1CB1}" presName="text" presStyleLbl="node1" presStyleIdx="1" presStyleCnt="2">
        <dgm:presLayoutVars>
          <dgm:bulletEnabled val="1"/>
        </dgm:presLayoutVars>
      </dgm:prSet>
      <dgm:spPr/>
      <dgm:t>
        <a:bodyPr/>
        <a:lstStyle/>
        <a:p>
          <a:endParaRPr lang="es-ES"/>
        </a:p>
      </dgm:t>
    </dgm:pt>
  </dgm:ptLst>
  <dgm:cxnLst>
    <dgm:cxn modelId="{274B9B60-2EF2-4E6E-9B98-1E6EE08EEE51}" type="presOf" srcId="{B01DE2CC-4A88-4B92-8049-F90B604C1CB1}" destId="{B19F7432-07AE-49E2-B4CB-0CD51C796703}" srcOrd="1" destOrd="0" presId="urn:microsoft.com/office/officeart/2005/8/layout/vList4"/>
    <dgm:cxn modelId="{ACC8F0BD-AE54-4C5B-9D92-AF390A78EEF2}" type="presOf" srcId="{B01DE2CC-4A88-4B92-8049-F90B604C1CB1}" destId="{C5943E78-0CED-423E-AAD7-67DC4E2652D9}" srcOrd="0" destOrd="0" presId="urn:microsoft.com/office/officeart/2005/8/layout/vList4"/>
    <dgm:cxn modelId="{D7E7EF91-52AB-420D-AD86-B8741FA12B61}" type="presOf" srcId="{5454323D-22AA-43C0-82FC-61756A9DACA7}" destId="{E755C544-7CB6-4722-BA66-AB3D37B949D6}" srcOrd="1" destOrd="0" presId="urn:microsoft.com/office/officeart/2005/8/layout/vList4"/>
    <dgm:cxn modelId="{38794815-0C2E-4CC0-9141-3DF3E72A4D3E}" type="presOf" srcId="{5454323D-22AA-43C0-82FC-61756A9DACA7}" destId="{ECCDD681-11ED-4154-9F3A-663772901F13}" srcOrd="0" destOrd="0" presId="urn:microsoft.com/office/officeart/2005/8/layout/vList4"/>
    <dgm:cxn modelId="{356EFEC2-5AC1-4099-A537-568CAA096CF9}" srcId="{8AEE6195-7A1B-4045-86C7-61B3961C9269}" destId="{5454323D-22AA-43C0-82FC-61756A9DACA7}" srcOrd="0" destOrd="0" parTransId="{6FC9E5D5-644B-44D5-9794-CB03811339FE}" sibTransId="{F81B561A-9AAF-4C62-9305-4E16A9E2E518}"/>
    <dgm:cxn modelId="{3FB01B1A-10D2-4DDF-A1A4-9515106AA677}" type="presOf" srcId="{8AEE6195-7A1B-4045-86C7-61B3961C9269}" destId="{EC56139C-84A1-4495-88D9-52CB4A89F364}" srcOrd="0" destOrd="0" presId="urn:microsoft.com/office/officeart/2005/8/layout/vList4"/>
    <dgm:cxn modelId="{BC848096-4CCE-434A-AA73-0AAA1C953ADD}" srcId="{8AEE6195-7A1B-4045-86C7-61B3961C9269}" destId="{B01DE2CC-4A88-4B92-8049-F90B604C1CB1}" srcOrd="1" destOrd="0" parTransId="{49172F59-2711-4430-8E0F-A06BB8467BD3}" sibTransId="{E81EBB6E-894A-42C5-AF4E-C79145157A69}"/>
    <dgm:cxn modelId="{A6BFEF3C-1128-4F90-9FA6-72C43D9EAC15}" type="presParOf" srcId="{EC56139C-84A1-4495-88D9-52CB4A89F364}" destId="{72262CE1-7225-4E9B-8460-289DC5B82356}" srcOrd="0" destOrd="0" presId="urn:microsoft.com/office/officeart/2005/8/layout/vList4"/>
    <dgm:cxn modelId="{13D5431B-ABD9-4228-ABA4-0A1AF566DBD1}" type="presParOf" srcId="{72262CE1-7225-4E9B-8460-289DC5B82356}" destId="{ECCDD681-11ED-4154-9F3A-663772901F13}" srcOrd="0" destOrd="0" presId="urn:microsoft.com/office/officeart/2005/8/layout/vList4"/>
    <dgm:cxn modelId="{A8F462F7-5632-40BB-A96B-22A95758534F}" type="presParOf" srcId="{72262CE1-7225-4E9B-8460-289DC5B82356}" destId="{864E96BC-74A5-462D-982F-14C4F4AA8A48}" srcOrd="1" destOrd="0" presId="urn:microsoft.com/office/officeart/2005/8/layout/vList4"/>
    <dgm:cxn modelId="{7CF19841-56CF-49CE-88F9-6B493823297E}" type="presParOf" srcId="{72262CE1-7225-4E9B-8460-289DC5B82356}" destId="{E755C544-7CB6-4722-BA66-AB3D37B949D6}" srcOrd="2" destOrd="0" presId="urn:microsoft.com/office/officeart/2005/8/layout/vList4"/>
    <dgm:cxn modelId="{3ABA30F8-DCD4-44E6-B78F-A02223E7CBB0}" type="presParOf" srcId="{EC56139C-84A1-4495-88D9-52CB4A89F364}" destId="{082C9FF9-D3DF-43F3-929A-22D3105A6475}" srcOrd="1" destOrd="0" presId="urn:microsoft.com/office/officeart/2005/8/layout/vList4"/>
    <dgm:cxn modelId="{3A614E6B-AB04-4696-B836-5E54F06473CD}" type="presParOf" srcId="{EC56139C-84A1-4495-88D9-52CB4A89F364}" destId="{485DD035-A4D1-459E-B961-1786DE05A29A}" srcOrd="2" destOrd="0" presId="urn:microsoft.com/office/officeart/2005/8/layout/vList4"/>
    <dgm:cxn modelId="{33123B74-E7D2-4D50-919C-D1CAC784C4FF}" type="presParOf" srcId="{485DD035-A4D1-459E-B961-1786DE05A29A}" destId="{C5943E78-0CED-423E-AAD7-67DC4E2652D9}" srcOrd="0" destOrd="0" presId="urn:microsoft.com/office/officeart/2005/8/layout/vList4"/>
    <dgm:cxn modelId="{2FC39898-7774-4BC4-B500-FEFADD9783FE}" type="presParOf" srcId="{485DD035-A4D1-459E-B961-1786DE05A29A}" destId="{9D4854FB-8F1A-4D95-B427-11A4AE3095B4}" srcOrd="1" destOrd="0" presId="urn:microsoft.com/office/officeart/2005/8/layout/vList4"/>
    <dgm:cxn modelId="{2F066D38-B707-4160-999C-9DA4FA4BC974}" type="presParOf" srcId="{485DD035-A4D1-459E-B961-1786DE05A29A}" destId="{B19F7432-07AE-49E2-B4CB-0CD51C796703}"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EE6195-7A1B-4045-86C7-61B3961C9269}" type="doc">
      <dgm:prSet loTypeId="urn:microsoft.com/office/officeart/2005/8/layout/vList4" loCatId="list" qsTypeId="urn:microsoft.com/office/officeart/2005/8/quickstyle/simple1" qsCatId="simple" csTypeId="urn:microsoft.com/office/officeart/2005/8/colors/accent3_5" csCatId="accent3" phldr="1"/>
      <dgm:spPr/>
      <dgm:t>
        <a:bodyPr/>
        <a:lstStyle/>
        <a:p>
          <a:endParaRPr lang="es-ES"/>
        </a:p>
      </dgm:t>
    </dgm:pt>
    <dgm:pt modelId="{5454323D-22AA-43C0-82FC-61756A9DACA7}">
      <dgm:prSet phldrT="[Texto]" custT="1"/>
      <dgm:spPr/>
      <dgm:t>
        <a:bodyPr/>
        <a:lstStyle/>
        <a:p>
          <a:r>
            <a:rPr lang="es-ES" sz="2000" b="1" dirty="0" smtClean="0"/>
            <a:t>DISCAPACIDAD MENTAL O PSICOSOCIAL</a:t>
          </a:r>
          <a:r>
            <a:rPr lang="es-ES" sz="2000" dirty="0" smtClean="0"/>
            <a:t/>
          </a:r>
          <a:br>
            <a:rPr lang="es-ES" sz="2000" dirty="0" smtClean="0"/>
          </a:br>
          <a:r>
            <a:rPr lang="es-ES" sz="2000" dirty="0" smtClean="0"/>
            <a:t>Las personas con discapacidad mental o psicosocial presentan una alteración que afecta su forma de pensar, sus sentimientos, su humor, su habilidad de  relacionarse con otros y su comportamiento. Ejemplos de este tipo de discapacidad son: los trastornos depresivos, los trastornos bipolares, los trastornos de  ansiedad (de angustia, obsesivo/compulsivo, por estrés postraumático y otros) y los trastornos de personalidad, entre otros.</a:t>
          </a:r>
          <a:endParaRPr lang="es-ES" sz="2000" dirty="0"/>
        </a:p>
      </dgm:t>
    </dgm:pt>
    <dgm:pt modelId="{6FC9E5D5-644B-44D5-9794-CB03811339FE}" type="parTrans" cxnId="{356EFEC2-5AC1-4099-A537-568CAA096CF9}">
      <dgm:prSet/>
      <dgm:spPr/>
      <dgm:t>
        <a:bodyPr/>
        <a:lstStyle/>
        <a:p>
          <a:endParaRPr lang="es-ES"/>
        </a:p>
      </dgm:t>
    </dgm:pt>
    <dgm:pt modelId="{F81B561A-9AAF-4C62-9305-4E16A9E2E518}" type="sibTrans" cxnId="{356EFEC2-5AC1-4099-A537-568CAA096CF9}">
      <dgm:prSet/>
      <dgm:spPr/>
      <dgm:t>
        <a:bodyPr/>
        <a:lstStyle/>
        <a:p>
          <a:endParaRPr lang="es-ES"/>
        </a:p>
      </dgm:t>
    </dgm:pt>
    <dgm:pt modelId="{B01DE2CC-4A88-4B92-8049-F90B604C1CB1}">
      <dgm:prSet phldrT="[Texto]" custT="1"/>
      <dgm:spPr/>
      <dgm:t>
        <a:bodyPr/>
        <a:lstStyle/>
        <a:p>
          <a:r>
            <a:rPr lang="es-ES" sz="1800" b="1" dirty="0" smtClean="0">
              <a:solidFill>
                <a:schemeClr val="accent1">
                  <a:lumMod val="75000"/>
                </a:schemeClr>
              </a:solidFill>
            </a:rPr>
            <a:t>TIPO DE DISCAPACIDAD/AJUSTE RAZONABLE /AYUDA TÉCNICA </a:t>
          </a:r>
          <a:endParaRPr lang="es-ES" sz="1800" dirty="0" smtClean="0">
            <a:solidFill>
              <a:schemeClr val="accent1">
                <a:lumMod val="75000"/>
              </a:schemeClr>
            </a:solidFill>
          </a:endParaRPr>
        </a:p>
        <a:p>
          <a:r>
            <a:rPr lang="es-ES" sz="1800" dirty="0" smtClean="0">
              <a:solidFill>
                <a:schemeClr val="accent1">
                  <a:lumMod val="75000"/>
                </a:schemeClr>
              </a:solidFill>
            </a:rPr>
            <a:t>Con frecuencia las personas con discapacidad mental se desempeñan en ambientes sociales, laborales, educativos y recreativos, siempre y cuando se  garantice un ambiente familiar, escolar y social de convivencia segura y positiva que les brinde un clima de relaciones cordiales, confianza e independencia. A  diferencia de los otros tipos de discapacidad, la discapacidad psicosocial no requiere ajustes razonables físicos, sino cambios comportamentales de su  entorno cercano encaminados a lograr inclusión social y participación plena en la sociedad.</a:t>
          </a:r>
          <a:endParaRPr lang="es-ES" sz="1600" dirty="0">
            <a:solidFill>
              <a:schemeClr val="accent1">
                <a:lumMod val="75000"/>
              </a:schemeClr>
            </a:solidFill>
          </a:endParaRPr>
        </a:p>
      </dgm:t>
    </dgm:pt>
    <dgm:pt modelId="{49172F59-2711-4430-8E0F-A06BB8467BD3}" type="parTrans" cxnId="{BC848096-4CCE-434A-AA73-0AAA1C953ADD}">
      <dgm:prSet/>
      <dgm:spPr/>
      <dgm:t>
        <a:bodyPr/>
        <a:lstStyle/>
        <a:p>
          <a:endParaRPr lang="es-ES"/>
        </a:p>
      </dgm:t>
    </dgm:pt>
    <dgm:pt modelId="{E81EBB6E-894A-42C5-AF4E-C79145157A69}" type="sibTrans" cxnId="{BC848096-4CCE-434A-AA73-0AAA1C953ADD}">
      <dgm:prSet/>
      <dgm:spPr/>
      <dgm:t>
        <a:bodyPr/>
        <a:lstStyle/>
        <a:p>
          <a:endParaRPr lang="es-ES"/>
        </a:p>
      </dgm:t>
    </dgm:pt>
    <dgm:pt modelId="{1DCB068E-D56D-4583-B3A4-08A36CD0ACA5}" type="pres">
      <dgm:prSet presAssocID="{8AEE6195-7A1B-4045-86C7-61B3961C9269}" presName="linear" presStyleCnt="0">
        <dgm:presLayoutVars>
          <dgm:dir/>
          <dgm:resizeHandles val="exact"/>
        </dgm:presLayoutVars>
      </dgm:prSet>
      <dgm:spPr/>
      <dgm:t>
        <a:bodyPr/>
        <a:lstStyle/>
        <a:p>
          <a:endParaRPr lang="es-ES"/>
        </a:p>
      </dgm:t>
    </dgm:pt>
    <dgm:pt modelId="{9D7E5BD7-C2EF-4356-95F5-421BBB32B413}" type="pres">
      <dgm:prSet presAssocID="{5454323D-22AA-43C0-82FC-61756A9DACA7}" presName="comp" presStyleCnt="0"/>
      <dgm:spPr/>
    </dgm:pt>
    <dgm:pt modelId="{824D8433-C4DF-438B-8908-C0A3D1D784E9}" type="pres">
      <dgm:prSet presAssocID="{5454323D-22AA-43C0-82FC-61756A9DACA7}" presName="box" presStyleLbl="node1" presStyleIdx="0" presStyleCnt="2"/>
      <dgm:spPr/>
      <dgm:t>
        <a:bodyPr/>
        <a:lstStyle/>
        <a:p>
          <a:endParaRPr lang="es-ES"/>
        </a:p>
      </dgm:t>
    </dgm:pt>
    <dgm:pt modelId="{4795FD98-C404-4BAC-A1B2-E8F6E0FB3B6F}" type="pres">
      <dgm:prSet presAssocID="{5454323D-22AA-43C0-82FC-61756A9DACA7}" presName="img"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l="-23000" r="-23000"/>
          </a:stretch>
        </a:blipFill>
      </dgm:spPr>
      <dgm:t>
        <a:bodyPr/>
        <a:lstStyle/>
        <a:p>
          <a:endParaRPr lang="es-ES"/>
        </a:p>
      </dgm:t>
    </dgm:pt>
    <dgm:pt modelId="{9D2EDE5C-43EB-4CBA-ABE3-76D72801C907}" type="pres">
      <dgm:prSet presAssocID="{5454323D-22AA-43C0-82FC-61756A9DACA7}" presName="text" presStyleLbl="node1" presStyleIdx="0" presStyleCnt="2">
        <dgm:presLayoutVars>
          <dgm:bulletEnabled val="1"/>
        </dgm:presLayoutVars>
      </dgm:prSet>
      <dgm:spPr/>
      <dgm:t>
        <a:bodyPr/>
        <a:lstStyle/>
        <a:p>
          <a:endParaRPr lang="es-ES"/>
        </a:p>
      </dgm:t>
    </dgm:pt>
    <dgm:pt modelId="{1F66CD49-574A-4539-9BA0-3FC9FEA00143}" type="pres">
      <dgm:prSet presAssocID="{F81B561A-9AAF-4C62-9305-4E16A9E2E518}" presName="spacer" presStyleCnt="0"/>
      <dgm:spPr/>
    </dgm:pt>
    <dgm:pt modelId="{2AF7AAF8-E7BF-4262-AC71-2B719DF3EE17}" type="pres">
      <dgm:prSet presAssocID="{B01DE2CC-4A88-4B92-8049-F90B604C1CB1}" presName="comp" presStyleCnt="0"/>
      <dgm:spPr/>
    </dgm:pt>
    <dgm:pt modelId="{0CE9570F-8EC8-43D8-9050-7D1485F04A86}" type="pres">
      <dgm:prSet presAssocID="{B01DE2CC-4A88-4B92-8049-F90B604C1CB1}" presName="box" presStyleLbl="node1" presStyleIdx="1" presStyleCnt="2"/>
      <dgm:spPr/>
      <dgm:t>
        <a:bodyPr/>
        <a:lstStyle/>
        <a:p>
          <a:endParaRPr lang="es-ES"/>
        </a:p>
      </dgm:t>
    </dgm:pt>
    <dgm:pt modelId="{F47DF0B5-B658-4D8E-8FCE-4BE4DA15BDE4}" type="pres">
      <dgm:prSet presAssocID="{B01DE2CC-4A88-4B92-8049-F90B604C1CB1}" presName="img" presStyleLbl="fgImgPlace1" presStyleIdx="1" presStyleCnt="2" custScaleX="101248" custLinFactNeighborX="-5204" custLinFactNeighborY="2168"/>
      <dgm:spPr>
        <a:blipFill>
          <a:blip xmlns:r="http://schemas.openxmlformats.org/officeDocument/2006/relationships" r:embed="rId2">
            <a:extLst>
              <a:ext uri="{28A0092B-C50C-407E-A947-70E740481C1C}">
                <a14:useLocalDpi xmlns:a14="http://schemas.microsoft.com/office/drawing/2010/main" val="0"/>
              </a:ext>
            </a:extLst>
          </a:blip>
          <a:srcRect/>
          <a:stretch>
            <a:fillRect l="-42000" r="-42000"/>
          </a:stretch>
        </a:blipFill>
      </dgm:spPr>
      <dgm:t>
        <a:bodyPr/>
        <a:lstStyle/>
        <a:p>
          <a:endParaRPr lang="es-ES"/>
        </a:p>
      </dgm:t>
    </dgm:pt>
    <dgm:pt modelId="{00493CC6-A932-4BF0-80B7-087DFB2547F3}" type="pres">
      <dgm:prSet presAssocID="{B01DE2CC-4A88-4B92-8049-F90B604C1CB1}" presName="text" presStyleLbl="node1" presStyleIdx="1" presStyleCnt="2">
        <dgm:presLayoutVars>
          <dgm:bulletEnabled val="1"/>
        </dgm:presLayoutVars>
      </dgm:prSet>
      <dgm:spPr/>
      <dgm:t>
        <a:bodyPr/>
        <a:lstStyle/>
        <a:p>
          <a:endParaRPr lang="es-ES"/>
        </a:p>
      </dgm:t>
    </dgm:pt>
  </dgm:ptLst>
  <dgm:cxnLst>
    <dgm:cxn modelId="{356EFEC2-5AC1-4099-A537-568CAA096CF9}" srcId="{8AEE6195-7A1B-4045-86C7-61B3961C9269}" destId="{5454323D-22AA-43C0-82FC-61756A9DACA7}" srcOrd="0" destOrd="0" parTransId="{6FC9E5D5-644B-44D5-9794-CB03811339FE}" sibTransId="{F81B561A-9AAF-4C62-9305-4E16A9E2E518}"/>
    <dgm:cxn modelId="{A4B66BF3-7D2D-4EAD-B280-B7EEB92C4E4D}" type="presOf" srcId="{5454323D-22AA-43C0-82FC-61756A9DACA7}" destId="{824D8433-C4DF-438B-8908-C0A3D1D784E9}" srcOrd="0" destOrd="0" presId="urn:microsoft.com/office/officeart/2005/8/layout/vList4"/>
    <dgm:cxn modelId="{B41F9A7D-5084-45AA-98BD-412CD1654EAE}" type="presOf" srcId="{B01DE2CC-4A88-4B92-8049-F90B604C1CB1}" destId="{0CE9570F-8EC8-43D8-9050-7D1485F04A86}" srcOrd="0" destOrd="0" presId="urn:microsoft.com/office/officeart/2005/8/layout/vList4"/>
    <dgm:cxn modelId="{D86D810A-0230-4A6D-B734-54A9AFC320FF}" type="presOf" srcId="{B01DE2CC-4A88-4B92-8049-F90B604C1CB1}" destId="{00493CC6-A932-4BF0-80B7-087DFB2547F3}" srcOrd="1" destOrd="0" presId="urn:microsoft.com/office/officeart/2005/8/layout/vList4"/>
    <dgm:cxn modelId="{D33B1B66-2250-47AF-B870-9ACE68A92F7D}" type="presOf" srcId="{5454323D-22AA-43C0-82FC-61756A9DACA7}" destId="{9D2EDE5C-43EB-4CBA-ABE3-76D72801C907}" srcOrd="1" destOrd="0" presId="urn:microsoft.com/office/officeart/2005/8/layout/vList4"/>
    <dgm:cxn modelId="{BC848096-4CCE-434A-AA73-0AAA1C953ADD}" srcId="{8AEE6195-7A1B-4045-86C7-61B3961C9269}" destId="{B01DE2CC-4A88-4B92-8049-F90B604C1CB1}" srcOrd="1" destOrd="0" parTransId="{49172F59-2711-4430-8E0F-A06BB8467BD3}" sibTransId="{E81EBB6E-894A-42C5-AF4E-C79145157A69}"/>
    <dgm:cxn modelId="{7D5E15BF-1940-4E89-8BC4-B386AFDCAF87}" type="presOf" srcId="{8AEE6195-7A1B-4045-86C7-61B3961C9269}" destId="{1DCB068E-D56D-4583-B3A4-08A36CD0ACA5}" srcOrd="0" destOrd="0" presId="urn:microsoft.com/office/officeart/2005/8/layout/vList4"/>
    <dgm:cxn modelId="{EFC32E08-B4E8-4F42-BDCC-5D7F702B6131}" type="presParOf" srcId="{1DCB068E-D56D-4583-B3A4-08A36CD0ACA5}" destId="{9D7E5BD7-C2EF-4356-95F5-421BBB32B413}" srcOrd="0" destOrd="0" presId="urn:microsoft.com/office/officeart/2005/8/layout/vList4"/>
    <dgm:cxn modelId="{58316049-D3E0-4D60-9299-7E87218C6B96}" type="presParOf" srcId="{9D7E5BD7-C2EF-4356-95F5-421BBB32B413}" destId="{824D8433-C4DF-438B-8908-C0A3D1D784E9}" srcOrd="0" destOrd="0" presId="urn:microsoft.com/office/officeart/2005/8/layout/vList4"/>
    <dgm:cxn modelId="{862147FF-EFAB-420B-BE8B-B8EF43647A37}" type="presParOf" srcId="{9D7E5BD7-C2EF-4356-95F5-421BBB32B413}" destId="{4795FD98-C404-4BAC-A1B2-E8F6E0FB3B6F}" srcOrd="1" destOrd="0" presId="urn:microsoft.com/office/officeart/2005/8/layout/vList4"/>
    <dgm:cxn modelId="{D96FB326-37E7-413C-A06E-645E51EC1773}" type="presParOf" srcId="{9D7E5BD7-C2EF-4356-95F5-421BBB32B413}" destId="{9D2EDE5C-43EB-4CBA-ABE3-76D72801C907}" srcOrd="2" destOrd="0" presId="urn:microsoft.com/office/officeart/2005/8/layout/vList4"/>
    <dgm:cxn modelId="{6599D80C-5224-4D78-B8E6-C034C3FE1F00}" type="presParOf" srcId="{1DCB068E-D56D-4583-B3A4-08A36CD0ACA5}" destId="{1F66CD49-574A-4539-9BA0-3FC9FEA00143}" srcOrd="1" destOrd="0" presId="urn:microsoft.com/office/officeart/2005/8/layout/vList4"/>
    <dgm:cxn modelId="{9566C1A3-B4C3-4DE4-A313-AB620067DF17}" type="presParOf" srcId="{1DCB068E-D56D-4583-B3A4-08A36CD0ACA5}" destId="{2AF7AAF8-E7BF-4262-AC71-2B719DF3EE17}" srcOrd="2" destOrd="0" presId="urn:microsoft.com/office/officeart/2005/8/layout/vList4"/>
    <dgm:cxn modelId="{69EBC264-D602-4D73-850C-830982928AB4}" type="presParOf" srcId="{2AF7AAF8-E7BF-4262-AC71-2B719DF3EE17}" destId="{0CE9570F-8EC8-43D8-9050-7D1485F04A86}" srcOrd="0" destOrd="0" presId="urn:microsoft.com/office/officeart/2005/8/layout/vList4"/>
    <dgm:cxn modelId="{1EA8366C-AC5B-4930-AA35-CB34AFFF96CA}" type="presParOf" srcId="{2AF7AAF8-E7BF-4262-AC71-2B719DF3EE17}" destId="{F47DF0B5-B658-4D8E-8FCE-4BE4DA15BDE4}" srcOrd="1" destOrd="0" presId="urn:microsoft.com/office/officeart/2005/8/layout/vList4"/>
    <dgm:cxn modelId="{E6463C20-5692-4FF2-886A-4F0493DD612F}" type="presParOf" srcId="{2AF7AAF8-E7BF-4262-AC71-2B719DF3EE17}" destId="{00493CC6-A932-4BF0-80B7-087DFB2547F3}"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AEE6195-7A1B-4045-86C7-61B3961C926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s-ES"/>
        </a:p>
      </dgm:t>
    </dgm:pt>
    <dgm:pt modelId="{5454323D-22AA-43C0-82FC-61756A9DACA7}">
      <dgm:prSet phldrT="[Texto]" custT="1"/>
      <dgm:spPr/>
      <dgm:t>
        <a:bodyPr/>
        <a:lstStyle/>
        <a:p>
          <a:r>
            <a:rPr lang="es-ES" sz="1800" b="1" dirty="0" smtClean="0"/>
            <a:t>DISCAPACIDAD MÚLTIPLE</a:t>
          </a:r>
        </a:p>
        <a:p>
          <a:r>
            <a:rPr lang="es-ES" sz="1800" dirty="0" smtClean="0"/>
            <a:t>La discapacidad múltiple se caracteriza por la presencia de distintos tipos de discapacidades en diferentes grados y combinaciones, algunas personas tienen en simultáneo  discapacidad  intelectual, auditiva, visual o física. También se puede relacionar con algunos síndromes específicos como la epilepsia, hidrocefalia, escoliosis y problemas de comportamiento.  Hablar de discapacidad múltiple no solamente es sumar los tipos de discapacidad que puede tener una persona, sino es la interacción que tienen estos tipos de  discapacidades juntas. </a:t>
          </a:r>
          <a:endParaRPr lang="es-ES" sz="1800" dirty="0"/>
        </a:p>
      </dgm:t>
    </dgm:pt>
    <dgm:pt modelId="{6FC9E5D5-644B-44D5-9794-CB03811339FE}" type="parTrans" cxnId="{356EFEC2-5AC1-4099-A537-568CAA096CF9}">
      <dgm:prSet/>
      <dgm:spPr/>
      <dgm:t>
        <a:bodyPr/>
        <a:lstStyle/>
        <a:p>
          <a:endParaRPr lang="es-ES"/>
        </a:p>
      </dgm:t>
    </dgm:pt>
    <dgm:pt modelId="{F81B561A-9AAF-4C62-9305-4E16A9E2E518}" type="sibTrans" cxnId="{356EFEC2-5AC1-4099-A537-568CAA096CF9}">
      <dgm:prSet/>
      <dgm:spPr/>
      <dgm:t>
        <a:bodyPr/>
        <a:lstStyle/>
        <a:p>
          <a:endParaRPr lang="es-ES"/>
        </a:p>
      </dgm:t>
    </dgm:pt>
    <dgm:pt modelId="{B01DE2CC-4A88-4B92-8049-F90B604C1CB1}">
      <dgm:prSet phldrT="[Texto]" custT="1"/>
      <dgm:spPr/>
      <dgm:t>
        <a:bodyPr/>
        <a:lstStyle/>
        <a:p>
          <a:r>
            <a:rPr lang="es-ES" sz="1800" b="1" dirty="0" smtClean="0">
              <a:solidFill>
                <a:schemeClr val="bg1"/>
              </a:solidFill>
            </a:rPr>
            <a:t>TIPO DE DISCAPACIDAD/AJUSTE RAZONABLE /AYUDA TÉCNICA </a:t>
          </a:r>
          <a:endParaRPr lang="es-ES" sz="1800" dirty="0" smtClean="0"/>
        </a:p>
        <a:p>
          <a:r>
            <a:rPr lang="es-ES" sz="1800" dirty="0" smtClean="0"/>
            <a:t>Estas personas suelen requerir de espacios familiares y educativos en los cuales se les aseguren  los ajustes razonables que requieren para lograr una vida lo más independiente y feliz posible..</a:t>
          </a:r>
          <a:endParaRPr lang="es-ES" sz="1600" dirty="0"/>
        </a:p>
      </dgm:t>
    </dgm:pt>
    <dgm:pt modelId="{49172F59-2711-4430-8E0F-A06BB8467BD3}" type="parTrans" cxnId="{BC848096-4CCE-434A-AA73-0AAA1C953ADD}">
      <dgm:prSet/>
      <dgm:spPr/>
      <dgm:t>
        <a:bodyPr/>
        <a:lstStyle/>
        <a:p>
          <a:endParaRPr lang="es-ES"/>
        </a:p>
      </dgm:t>
    </dgm:pt>
    <dgm:pt modelId="{E81EBB6E-894A-42C5-AF4E-C79145157A69}" type="sibTrans" cxnId="{BC848096-4CCE-434A-AA73-0AAA1C953ADD}">
      <dgm:prSet/>
      <dgm:spPr/>
      <dgm:t>
        <a:bodyPr/>
        <a:lstStyle/>
        <a:p>
          <a:endParaRPr lang="es-ES"/>
        </a:p>
      </dgm:t>
    </dgm:pt>
    <dgm:pt modelId="{D4D40EEE-9FA3-4CB0-B088-7D735E4BBE9A}" type="pres">
      <dgm:prSet presAssocID="{8AEE6195-7A1B-4045-86C7-61B3961C9269}" presName="linear" presStyleCnt="0">
        <dgm:presLayoutVars>
          <dgm:animLvl val="lvl"/>
          <dgm:resizeHandles val="exact"/>
        </dgm:presLayoutVars>
      </dgm:prSet>
      <dgm:spPr/>
      <dgm:t>
        <a:bodyPr/>
        <a:lstStyle/>
        <a:p>
          <a:endParaRPr lang="es-ES"/>
        </a:p>
      </dgm:t>
    </dgm:pt>
    <dgm:pt modelId="{DCC3B960-E65F-483D-8D00-13FACCD51D58}" type="pres">
      <dgm:prSet presAssocID="{5454323D-22AA-43C0-82FC-61756A9DACA7}" presName="parentText" presStyleLbl="node1" presStyleIdx="0" presStyleCnt="2" custScaleY="110900">
        <dgm:presLayoutVars>
          <dgm:chMax val="0"/>
          <dgm:bulletEnabled val="1"/>
        </dgm:presLayoutVars>
      </dgm:prSet>
      <dgm:spPr/>
      <dgm:t>
        <a:bodyPr/>
        <a:lstStyle/>
        <a:p>
          <a:endParaRPr lang="es-ES"/>
        </a:p>
      </dgm:t>
    </dgm:pt>
    <dgm:pt modelId="{CC7EDBF8-BA2B-45DE-A9C2-A347A7F3BEBF}" type="pres">
      <dgm:prSet presAssocID="{F81B561A-9AAF-4C62-9305-4E16A9E2E518}" presName="spacer" presStyleCnt="0"/>
      <dgm:spPr/>
    </dgm:pt>
    <dgm:pt modelId="{1FD85A8D-D91A-440B-B666-624EC390527E}" type="pres">
      <dgm:prSet presAssocID="{B01DE2CC-4A88-4B92-8049-F90B604C1CB1}" presName="parentText" presStyleLbl="node1" presStyleIdx="1" presStyleCnt="2" custLinFactNeighborY="-3238">
        <dgm:presLayoutVars>
          <dgm:chMax val="0"/>
          <dgm:bulletEnabled val="1"/>
        </dgm:presLayoutVars>
      </dgm:prSet>
      <dgm:spPr/>
      <dgm:t>
        <a:bodyPr/>
        <a:lstStyle/>
        <a:p>
          <a:endParaRPr lang="es-ES"/>
        </a:p>
      </dgm:t>
    </dgm:pt>
  </dgm:ptLst>
  <dgm:cxnLst>
    <dgm:cxn modelId="{3BBB3C4C-6929-4F46-AA17-D6975DFBD960}" type="presOf" srcId="{8AEE6195-7A1B-4045-86C7-61B3961C9269}" destId="{D4D40EEE-9FA3-4CB0-B088-7D735E4BBE9A}" srcOrd="0" destOrd="0" presId="urn:microsoft.com/office/officeart/2005/8/layout/vList2"/>
    <dgm:cxn modelId="{BC848096-4CCE-434A-AA73-0AAA1C953ADD}" srcId="{8AEE6195-7A1B-4045-86C7-61B3961C9269}" destId="{B01DE2CC-4A88-4B92-8049-F90B604C1CB1}" srcOrd="1" destOrd="0" parTransId="{49172F59-2711-4430-8E0F-A06BB8467BD3}" sibTransId="{E81EBB6E-894A-42C5-AF4E-C79145157A69}"/>
    <dgm:cxn modelId="{D3C3CD6D-077C-4779-AD5F-142A7E9212C8}" type="presOf" srcId="{B01DE2CC-4A88-4B92-8049-F90B604C1CB1}" destId="{1FD85A8D-D91A-440B-B666-624EC390527E}" srcOrd="0" destOrd="0" presId="urn:microsoft.com/office/officeart/2005/8/layout/vList2"/>
    <dgm:cxn modelId="{356EFEC2-5AC1-4099-A537-568CAA096CF9}" srcId="{8AEE6195-7A1B-4045-86C7-61B3961C9269}" destId="{5454323D-22AA-43C0-82FC-61756A9DACA7}" srcOrd="0" destOrd="0" parTransId="{6FC9E5D5-644B-44D5-9794-CB03811339FE}" sibTransId="{F81B561A-9AAF-4C62-9305-4E16A9E2E518}"/>
    <dgm:cxn modelId="{8A28BA73-8104-431C-A584-AF7C4DAB5A43}" type="presOf" srcId="{5454323D-22AA-43C0-82FC-61756A9DACA7}" destId="{DCC3B960-E65F-483D-8D00-13FACCD51D58}" srcOrd="0" destOrd="0" presId="urn:microsoft.com/office/officeart/2005/8/layout/vList2"/>
    <dgm:cxn modelId="{EDFC5BC7-A177-404B-9782-CC9486F8385E}" type="presParOf" srcId="{D4D40EEE-9FA3-4CB0-B088-7D735E4BBE9A}" destId="{DCC3B960-E65F-483D-8D00-13FACCD51D58}" srcOrd="0" destOrd="0" presId="urn:microsoft.com/office/officeart/2005/8/layout/vList2"/>
    <dgm:cxn modelId="{B07EF031-9571-4EDD-B6A3-EC9434F1185D}" type="presParOf" srcId="{D4D40EEE-9FA3-4CB0-B088-7D735E4BBE9A}" destId="{CC7EDBF8-BA2B-45DE-A9C2-A347A7F3BEBF}" srcOrd="1" destOrd="0" presId="urn:microsoft.com/office/officeart/2005/8/layout/vList2"/>
    <dgm:cxn modelId="{D0F68BCB-20C9-4C2E-BC04-C7AFB2C4BA65}" type="presParOf" srcId="{D4D40EEE-9FA3-4CB0-B088-7D735E4BBE9A}" destId="{1FD85A8D-D91A-440B-B666-624EC390527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AEE6195-7A1B-4045-86C7-61B3961C9269}" type="doc">
      <dgm:prSet loTypeId="urn:microsoft.com/office/officeart/2005/8/layout/vList2" loCatId="list" qsTypeId="urn:microsoft.com/office/officeart/2005/8/quickstyle/simple1" qsCatId="simple" csTypeId="urn:microsoft.com/office/officeart/2005/8/colors/accent4_2" csCatId="accent4" phldr="1"/>
      <dgm:spPr/>
      <dgm:t>
        <a:bodyPr/>
        <a:lstStyle/>
        <a:p>
          <a:endParaRPr lang="es-ES"/>
        </a:p>
      </dgm:t>
    </dgm:pt>
    <dgm:pt modelId="{5454323D-22AA-43C0-82FC-61756A9DACA7}">
      <dgm:prSet phldrT="[Texto]" custT="1"/>
      <dgm:spPr/>
      <dgm:t>
        <a:bodyPr/>
        <a:lstStyle/>
        <a:p>
          <a:pPr algn="ctr"/>
          <a:r>
            <a:rPr lang="es-ES" sz="2000" b="1" dirty="0" smtClean="0"/>
            <a:t>PRINCIPALES AJUSTES O APOYOS PARA LOGRAR LA INCLUSION DE PERSONAS CON DISCAPACIDAD SENSORIAL AUDITIVA</a:t>
          </a:r>
          <a:endParaRPr lang="es-ES" sz="2000" dirty="0" smtClean="0"/>
        </a:p>
        <a:p>
          <a:pPr algn="l"/>
          <a:endParaRPr lang="es-ES" sz="2000" dirty="0" smtClean="0"/>
        </a:p>
        <a:p>
          <a:pPr algn="l"/>
          <a:r>
            <a:rPr lang="es-ES" sz="2000" dirty="0" smtClean="0"/>
            <a:t>* Servicios de interpretación con apoyo tecnológico.</a:t>
          </a:r>
        </a:p>
        <a:p>
          <a:pPr algn="l"/>
          <a:r>
            <a:rPr lang="es-ES" sz="2000" dirty="0" smtClean="0"/>
            <a:t>* Servicio de interpretación del lenguaje de señas.</a:t>
          </a:r>
        </a:p>
        <a:p>
          <a:pPr algn="l"/>
          <a:r>
            <a:rPr lang="es-ES" sz="2000" dirty="0" smtClean="0"/>
            <a:t>* Servicios de </a:t>
          </a:r>
          <a:r>
            <a:rPr lang="es-ES" sz="2000" i="1" dirty="0" err="1" smtClean="0"/>
            <a:t>Closed</a:t>
          </a:r>
          <a:r>
            <a:rPr lang="es-ES" sz="2000" i="1" dirty="0" smtClean="0"/>
            <a:t> </a:t>
          </a:r>
          <a:r>
            <a:rPr lang="es-ES" sz="2000" i="1" dirty="0" err="1" smtClean="0"/>
            <a:t>Caption</a:t>
          </a:r>
          <a:r>
            <a:rPr lang="es-ES" sz="2000" i="1" dirty="0" smtClean="0"/>
            <a:t> </a:t>
          </a:r>
          <a:r>
            <a:rPr lang="es-ES" sz="2000" dirty="0" smtClean="0"/>
            <a:t>(por ejemplo en algunos canales de televisión hay rotulación de lo que se va hablando).</a:t>
          </a:r>
        </a:p>
        <a:p>
          <a:pPr algn="l"/>
          <a:r>
            <a:rPr lang="es-ES" sz="2000" dirty="0" smtClean="0"/>
            <a:t>* Tecnología de ampliación específica (Adaptables a cada persona).</a:t>
          </a:r>
        </a:p>
        <a:p>
          <a:pPr algn="l"/>
          <a:r>
            <a:rPr lang="es-ES" sz="2000" dirty="0" smtClean="0"/>
            <a:t>* Herramientas tecnológicas de interpretación simultánea automatizada de voz.</a:t>
          </a:r>
        </a:p>
        <a:p>
          <a:pPr algn="l"/>
          <a:r>
            <a:rPr lang="es-ES" sz="2000" dirty="0" smtClean="0"/>
            <a:t>* Herramientas de mensajería en los teléfonos celulares</a:t>
          </a:r>
          <a:endParaRPr lang="es-ES" sz="2000" dirty="0"/>
        </a:p>
      </dgm:t>
    </dgm:pt>
    <dgm:pt modelId="{6FC9E5D5-644B-44D5-9794-CB03811339FE}" type="parTrans" cxnId="{356EFEC2-5AC1-4099-A537-568CAA096CF9}">
      <dgm:prSet/>
      <dgm:spPr/>
      <dgm:t>
        <a:bodyPr/>
        <a:lstStyle/>
        <a:p>
          <a:endParaRPr lang="es-ES"/>
        </a:p>
      </dgm:t>
    </dgm:pt>
    <dgm:pt modelId="{F81B561A-9AAF-4C62-9305-4E16A9E2E518}" type="sibTrans" cxnId="{356EFEC2-5AC1-4099-A537-568CAA096CF9}">
      <dgm:prSet/>
      <dgm:spPr/>
      <dgm:t>
        <a:bodyPr/>
        <a:lstStyle/>
        <a:p>
          <a:endParaRPr lang="es-ES"/>
        </a:p>
      </dgm:t>
    </dgm:pt>
    <dgm:pt modelId="{D4D40EEE-9FA3-4CB0-B088-7D735E4BBE9A}" type="pres">
      <dgm:prSet presAssocID="{8AEE6195-7A1B-4045-86C7-61B3961C9269}" presName="linear" presStyleCnt="0">
        <dgm:presLayoutVars>
          <dgm:animLvl val="lvl"/>
          <dgm:resizeHandles val="exact"/>
        </dgm:presLayoutVars>
      </dgm:prSet>
      <dgm:spPr/>
      <dgm:t>
        <a:bodyPr/>
        <a:lstStyle/>
        <a:p>
          <a:endParaRPr lang="es-ES"/>
        </a:p>
      </dgm:t>
    </dgm:pt>
    <dgm:pt modelId="{DCC3B960-E65F-483D-8D00-13FACCD51D58}" type="pres">
      <dgm:prSet presAssocID="{5454323D-22AA-43C0-82FC-61756A9DACA7}" presName="parentText" presStyleLbl="node1" presStyleIdx="0" presStyleCnt="1" custScaleY="110900">
        <dgm:presLayoutVars>
          <dgm:chMax val="0"/>
          <dgm:bulletEnabled val="1"/>
        </dgm:presLayoutVars>
      </dgm:prSet>
      <dgm:spPr/>
      <dgm:t>
        <a:bodyPr/>
        <a:lstStyle/>
        <a:p>
          <a:endParaRPr lang="es-ES"/>
        </a:p>
      </dgm:t>
    </dgm:pt>
  </dgm:ptLst>
  <dgm:cxnLst>
    <dgm:cxn modelId="{80AA5FEE-CA8B-4B32-9332-6C95304B81F1}" type="presOf" srcId="{5454323D-22AA-43C0-82FC-61756A9DACA7}" destId="{DCC3B960-E65F-483D-8D00-13FACCD51D58}" srcOrd="0" destOrd="0" presId="urn:microsoft.com/office/officeart/2005/8/layout/vList2"/>
    <dgm:cxn modelId="{C7244240-0DF2-49C0-AB1C-A6C6A589E7AD}" type="presOf" srcId="{8AEE6195-7A1B-4045-86C7-61B3961C9269}" destId="{D4D40EEE-9FA3-4CB0-B088-7D735E4BBE9A}" srcOrd="0" destOrd="0" presId="urn:microsoft.com/office/officeart/2005/8/layout/vList2"/>
    <dgm:cxn modelId="{356EFEC2-5AC1-4099-A537-568CAA096CF9}" srcId="{8AEE6195-7A1B-4045-86C7-61B3961C9269}" destId="{5454323D-22AA-43C0-82FC-61756A9DACA7}" srcOrd="0" destOrd="0" parTransId="{6FC9E5D5-644B-44D5-9794-CB03811339FE}" sibTransId="{F81B561A-9AAF-4C62-9305-4E16A9E2E518}"/>
    <dgm:cxn modelId="{2FFBC327-3D60-4EAA-A051-1AA72452E196}" type="presParOf" srcId="{D4D40EEE-9FA3-4CB0-B088-7D735E4BBE9A}" destId="{DCC3B960-E65F-483D-8D00-13FACCD51D5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AEE6195-7A1B-4045-86C7-61B3961C9269}" type="doc">
      <dgm:prSet loTypeId="urn:microsoft.com/office/officeart/2005/8/layout/vList2" loCatId="list" qsTypeId="urn:microsoft.com/office/officeart/2005/8/quickstyle/simple1" qsCatId="simple" csTypeId="urn:microsoft.com/office/officeart/2005/8/colors/accent2_5" csCatId="accent2" phldr="1"/>
      <dgm:spPr/>
      <dgm:t>
        <a:bodyPr/>
        <a:lstStyle/>
        <a:p>
          <a:endParaRPr lang="es-ES"/>
        </a:p>
      </dgm:t>
    </dgm:pt>
    <dgm:pt modelId="{5454323D-22AA-43C0-82FC-61756A9DACA7}">
      <dgm:prSet phldrT="[Texto]" custT="1"/>
      <dgm:spPr/>
      <dgm:t>
        <a:bodyPr/>
        <a:lstStyle/>
        <a:p>
          <a:pPr algn="ctr"/>
          <a:r>
            <a:rPr lang="es-ES" sz="2000" b="1" dirty="0" smtClean="0"/>
            <a:t>PRINCIPALES AJUSTES O APOYOS PARA LOGRAR LA INCLUSION DE PERSONAS CON DISCAPACIDAD SENSORIAL VISUAL</a:t>
          </a:r>
          <a:endParaRPr lang="es-ES" sz="2000" dirty="0" smtClean="0"/>
        </a:p>
        <a:p>
          <a:pPr algn="l"/>
          <a:r>
            <a:rPr lang="es-ES" sz="2000" dirty="0" smtClean="0"/>
            <a:t>* Apoyos tecnológicos en pantallas, Software parlante del tipo  JAWS (Job Access </a:t>
          </a:r>
          <a:r>
            <a:rPr lang="es-ES" sz="2000" dirty="0" err="1" smtClean="0"/>
            <a:t>With</a:t>
          </a:r>
          <a:r>
            <a:rPr lang="es-ES" sz="2000" dirty="0" smtClean="0"/>
            <a:t> </a:t>
          </a:r>
          <a:r>
            <a:rPr lang="es-ES" sz="2000" dirty="0" err="1" smtClean="0"/>
            <a:t>Speech</a:t>
          </a:r>
          <a:r>
            <a:rPr lang="es-ES" sz="2000" dirty="0" smtClean="0"/>
            <a:t>) que significa acceso a través de voz, NVDA (Non Visual Desktop Access) Que significa acceso no visual al escritorio, entre otros.  </a:t>
          </a:r>
        </a:p>
        <a:p>
          <a:pPr algn="l"/>
          <a:r>
            <a:rPr lang="es-ES" sz="2000" dirty="0" smtClean="0"/>
            <a:t>* Aumentar el contraste entre el fondo de la pantalla y el color de la letra. </a:t>
          </a:r>
        </a:p>
        <a:p>
          <a:pPr algn="l"/>
          <a:r>
            <a:rPr lang="es-ES" sz="2000" dirty="0" smtClean="0"/>
            <a:t>* Ayudas técnicas Bastón Guías, Prótesis ocular. </a:t>
          </a:r>
        </a:p>
        <a:p>
          <a:pPr algn="l"/>
          <a:r>
            <a:rPr lang="es-ES" sz="2000" dirty="0" smtClean="0"/>
            <a:t>* Lupas externas o incorporadas a la pantalla de la computadora</a:t>
          </a:r>
        </a:p>
        <a:p>
          <a:pPr algn="l"/>
          <a:r>
            <a:rPr lang="es-ES" sz="2000" dirty="0" smtClean="0"/>
            <a:t>* Impresoras Braille</a:t>
          </a:r>
          <a:endParaRPr lang="es-ES" sz="2000" dirty="0"/>
        </a:p>
      </dgm:t>
    </dgm:pt>
    <dgm:pt modelId="{6FC9E5D5-644B-44D5-9794-CB03811339FE}" type="parTrans" cxnId="{356EFEC2-5AC1-4099-A537-568CAA096CF9}">
      <dgm:prSet/>
      <dgm:spPr/>
      <dgm:t>
        <a:bodyPr/>
        <a:lstStyle/>
        <a:p>
          <a:endParaRPr lang="es-ES"/>
        </a:p>
      </dgm:t>
    </dgm:pt>
    <dgm:pt modelId="{F81B561A-9AAF-4C62-9305-4E16A9E2E518}" type="sibTrans" cxnId="{356EFEC2-5AC1-4099-A537-568CAA096CF9}">
      <dgm:prSet/>
      <dgm:spPr/>
      <dgm:t>
        <a:bodyPr/>
        <a:lstStyle/>
        <a:p>
          <a:endParaRPr lang="es-ES"/>
        </a:p>
      </dgm:t>
    </dgm:pt>
    <dgm:pt modelId="{D4D40EEE-9FA3-4CB0-B088-7D735E4BBE9A}" type="pres">
      <dgm:prSet presAssocID="{8AEE6195-7A1B-4045-86C7-61B3961C9269}" presName="linear" presStyleCnt="0">
        <dgm:presLayoutVars>
          <dgm:animLvl val="lvl"/>
          <dgm:resizeHandles val="exact"/>
        </dgm:presLayoutVars>
      </dgm:prSet>
      <dgm:spPr/>
      <dgm:t>
        <a:bodyPr/>
        <a:lstStyle/>
        <a:p>
          <a:endParaRPr lang="es-ES"/>
        </a:p>
      </dgm:t>
    </dgm:pt>
    <dgm:pt modelId="{DCC3B960-E65F-483D-8D00-13FACCD51D58}" type="pres">
      <dgm:prSet presAssocID="{5454323D-22AA-43C0-82FC-61756A9DACA7}" presName="parentText" presStyleLbl="node1" presStyleIdx="0" presStyleCnt="1" custScaleY="110900">
        <dgm:presLayoutVars>
          <dgm:chMax val="0"/>
          <dgm:bulletEnabled val="1"/>
        </dgm:presLayoutVars>
      </dgm:prSet>
      <dgm:spPr/>
      <dgm:t>
        <a:bodyPr/>
        <a:lstStyle/>
        <a:p>
          <a:endParaRPr lang="es-ES"/>
        </a:p>
      </dgm:t>
    </dgm:pt>
  </dgm:ptLst>
  <dgm:cxnLst>
    <dgm:cxn modelId="{EF722E5B-EBD6-482B-9337-E44BCE1CE710}" type="presOf" srcId="{5454323D-22AA-43C0-82FC-61756A9DACA7}" destId="{DCC3B960-E65F-483D-8D00-13FACCD51D58}" srcOrd="0" destOrd="0" presId="urn:microsoft.com/office/officeart/2005/8/layout/vList2"/>
    <dgm:cxn modelId="{AEA0FE75-12F7-49EC-98CD-57DD57AB0726}" type="presOf" srcId="{8AEE6195-7A1B-4045-86C7-61B3961C9269}" destId="{D4D40EEE-9FA3-4CB0-B088-7D735E4BBE9A}" srcOrd="0" destOrd="0" presId="urn:microsoft.com/office/officeart/2005/8/layout/vList2"/>
    <dgm:cxn modelId="{356EFEC2-5AC1-4099-A537-568CAA096CF9}" srcId="{8AEE6195-7A1B-4045-86C7-61B3961C9269}" destId="{5454323D-22AA-43C0-82FC-61756A9DACA7}" srcOrd="0" destOrd="0" parTransId="{6FC9E5D5-644B-44D5-9794-CB03811339FE}" sibTransId="{F81B561A-9AAF-4C62-9305-4E16A9E2E518}"/>
    <dgm:cxn modelId="{A15EE0BA-3E2D-4E68-A9D2-D16D197D207F}" type="presParOf" srcId="{D4D40EEE-9FA3-4CB0-B088-7D735E4BBE9A}" destId="{DCC3B960-E65F-483D-8D00-13FACCD51D5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FFC7C7-A832-474D-A9F5-72BC4D934840}">
      <dsp:nvSpPr>
        <dsp:cNvPr id="0" name=""/>
        <dsp:cNvSpPr/>
      </dsp:nvSpPr>
      <dsp:spPr>
        <a:xfrm>
          <a:off x="0" y="0"/>
          <a:ext cx="8229600" cy="2744461"/>
        </a:xfrm>
        <a:prstGeom prst="roundRect">
          <a:avLst>
            <a:gd name="adj" fmla="val 10000"/>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s-ES" sz="1800" b="1" kern="1200" dirty="0" smtClean="0"/>
            <a:t>DISCAPACIDAD FÍSICA O MOTORA</a:t>
          </a:r>
          <a:endParaRPr lang="es-ES" sz="1800" kern="1200" dirty="0" smtClean="0"/>
        </a:p>
        <a:p>
          <a:pPr lvl="0" algn="l" defTabSz="800100">
            <a:lnSpc>
              <a:spcPct val="90000"/>
            </a:lnSpc>
            <a:spcBef>
              <a:spcPct val="0"/>
            </a:spcBef>
            <a:spcAft>
              <a:spcPct val="35000"/>
            </a:spcAft>
          </a:pPr>
          <a:r>
            <a:rPr lang="es-ES" sz="1600" kern="1200" dirty="0" smtClean="0"/>
            <a:t>Una persona con discapacidad física o motora es aquella que tiene un funcionamiento limitado, amputación, malformación  o ausencia de movimientos de sus extremidades o </a:t>
          </a:r>
          <a:r>
            <a:rPr lang="es-ES" sz="1600" kern="1200" dirty="0" err="1" smtClean="0"/>
            <a:t>hemicuerpo</a:t>
          </a:r>
          <a:r>
            <a:rPr lang="es-ES" sz="1600" kern="1200" dirty="0" smtClean="0"/>
            <a:t> debido a  una condición de nacimiento o adquirida que puede ser por factores congénitos, hereditarios, infecciosos, estilos de vida poco saludables, afecciones en los nervios, accidentes laborales o de tránsito o  condiciones de salud como: esclerosis múltiple, parálisis cerebral, poliomielitis, artritis, amputaciones, lesiones medulares entre otras.</a:t>
          </a:r>
          <a:endParaRPr lang="es-ES" sz="1600" kern="1200" dirty="0"/>
        </a:p>
      </dsp:txBody>
      <dsp:txXfrm>
        <a:off x="1920366" y="0"/>
        <a:ext cx="6309233" cy="2744461"/>
      </dsp:txXfrm>
    </dsp:sp>
    <dsp:sp modelId="{06F5D6DA-EA98-4DE1-9B50-D8A17564EF95}">
      <dsp:nvSpPr>
        <dsp:cNvPr id="0" name=""/>
        <dsp:cNvSpPr/>
      </dsp:nvSpPr>
      <dsp:spPr>
        <a:xfrm>
          <a:off x="274446" y="274446"/>
          <a:ext cx="1645920" cy="2195568"/>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0B08C46-D4A8-45E7-B63A-382CC2702FF3}">
      <dsp:nvSpPr>
        <dsp:cNvPr id="0" name=""/>
        <dsp:cNvSpPr/>
      </dsp:nvSpPr>
      <dsp:spPr>
        <a:xfrm>
          <a:off x="0" y="3018907"/>
          <a:ext cx="8229600" cy="3316873"/>
        </a:xfrm>
        <a:prstGeom prst="roundRect">
          <a:avLst>
            <a:gd name="adj" fmla="val 10000"/>
          </a:avLst>
        </a:prstGeom>
        <a:solidFill>
          <a:schemeClr val="accent1">
            <a:shade val="50000"/>
            <a:hueOff val="361437"/>
            <a:satOff val="-7560"/>
            <a:lumOff val="420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ES" sz="1600" b="1" kern="1200" dirty="0" smtClean="0">
              <a:solidFill>
                <a:schemeClr val="tx1"/>
              </a:solidFill>
            </a:rPr>
            <a:t>TIPO DE DISCAPACIDAD/AJUSTE RAZONABLE /AYUDA TÉCNICA </a:t>
          </a:r>
        </a:p>
        <a:p>
          <a:pPr lvl="0" algn="l" defTabSz="711200">
            <a:lnSpc>
              <a:spcPct val="90000"/>
            </a:lnSpc>
            <a:spcBef>
              <a:spcPct val="0"/>
            </a:spcBef>
            <a:spcAft>
              <a:spcPct val="35000"/>
            </a:spcAft>
          </a:pPr>
          <a:r>
            <a:rPr lang="es-ES" sz="1400" kern="1200" dirty="0" smtClean="0">
              <a:solidFill>
                <a:schemeClr val="accent5">
                  <a:lumMod val="50000"/>
                </a:schemeClr>
              </a:solidFill>
            </a:rPr>
            <a:t>Las personas con discapacidad física o motora pueden presentar dificultades para deslazarse, manipular objetos, caminar y/o correr; esta condición se puede mejorar  con ayudas técnicas como: </a:t>
          </a:r>
          <a:r>
            <a:rPr lang="es-ES" sz="1400" b="1" kern="1200" dirty="0" smtClean="0">
              <a:solidFill>
                <a:schemeClr val="accent5">
                  <a:lumMod val="50000"/>
                </a:schemeClr>
              </a:solidFill>
            </a:rPr>
            <a:t>muletas, bastones, caminador, órtesis, prótesis o sillas de ruedas para movilizarse y desempeñar un rol educativo, laboral, social,  deportivo o artístico. </a:t>
          </a:r>
        </a:p>
        <a:p>
          <a:pPr lvl="0" algn="l" defTabSz="711200">
            <a:lnSpc>
              <a:spcPct val="90000"/>
            </a:lnSpc>
            <a:spcBef>
              <a:spcPct val="0"/>
            </a:spcBef>
            <a:spcAft>
              <a:spcPct val="35000"/>
            </a:spcAft>
          </a:pPr>
          <a:r>
            <a:rPr lang="es-ES" sz="1400" kern="1200" dirty="0" smtClean="0">
              <a:solidFill>
                <a:schemeClr val="accent5">
                  <a:lumMod val="50000"/>
                </a:schemeClr>
              </a:solidFill>
            </a:rPr>
            <a:t>Todo esto en referencia a los ajustes del individuo, pero para que esos ajustes funcionen,  se requiere de unos cambios en el entorno como: </a:t>
          </a:r>
          <a:r>
            <a:rPr lang="es-ES" sz="1400" b="1" kern="1200" dirty="0" smtClean="0">
              <a:solidFill>
                <a:schemeClr val="accent5">
                  <a:lumMod val="50000"/>
                </a:schemeClr>
              </a:solidFill>
            </a:rPr>
            <a:t>modificación de  barreras arquitectónicas bajo el enfoque del diseño universal </a:t>
          </a:r>
          <a:r>
            <a:rPr lang="es-ES" sz="1400" kern="1200" dirty="0" smtClean="0">
              <a:solidFill>
                <a:schemeClr val="accent5">
                  <a:lumMod val="50000"/>
                </a:schemeClr>
              </a:solidFill>
            </a:rPr>
            <a:t> expuesto en la Convención de los Derechos de las Personas con Discapacidad de las Naciones Unidas. </a:t>
          </a:r>
        </a:p>
        <a:p>
          <a:pPr lvl="0" algn="l" defTabSz="711200">
            <a:lnSpc>
              <a:spcPct val="90000"/>
            </a:lnSpc>
            <a:spcBef>
              <a:spcPct val="0"/>
            </a:spcBef>
            <a:spcAft>
              <a:spcPct val="35000"/>
            </a:spcAft>
          </a:pPr>
          <a:r>
            <a:rPr lang="es-ES" sz="1400" kern="1200" dirty="0" smtClean="0">
              <a:solidFill>
                <a:schemeClr val="accent5">
                  <a:lumMod val="50000"/>
                </a:schemeClr>
              </a:solidFill>
            </a:rPr>
            <a:t>Para una ampliación sobre accesibilidad y diseño universal remitirse al módulo V.</a:t>
          </a:r>
          <a:endParaRPr lang="es-ES" sz="1400" kern="1200" dirty="0">
            <a:solidFill>
              <a:schemeClr val="accent5">
                <a:lumMod val="50000"/>
              </a:schemeClr>
            </a:solidFill>
          </a:endParaRPr>
        </a:p>
      </dsp:txBody>
      <dsp:txXfrm>
        <a:off x="1920366" y="3018907"/>
        <a:ext cx="6309233" cy="3316873"/>
      </dsp:txXfrm>
    </dsp:sp>
    <dsp:sp modelId="{E033231E-335C-421D-9B29-53C4ADEE68DF}">
      <dsp:nvSpPr>
        <dsp:cNvPr id="0" name=""/>
        <dsp:cNvSpPr/>
      </dsp:nvSpPr>
      <dsp:spPr>
        <a:xfrm>
          <a:off x="274446" y="3579559"/>
          <a:ext cx="1645920" cy="2195568"/>
        </a:xfrm>
        <a:prstGeom prst="roundRect">
          <a:avLst>
            <a:gd name="adj" fmla="val 1000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35000" b="-3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C3B960-E65F-483D-8D00-13FACCD51D58}">
      <dsp:nvSpPr>
        <dsp:cNvPr id="0" name=""/>
        <dsp:cNvSpPr/>
      </dsp:nvSpPr>
      <dsp:spPr>
        <a:xfrm>
          <a:off x="0" y="2451466"/>
          <a:ext cx="8229600" cy="143377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s-ES" sz="1800" b="1" kern="1200" dirty="0" smtClean="0"/>
            <a:t>"La convención define "Diseño Universal" como el diseño de productos, entornos, programas y servicios que pueden utilizar todas las personas, sin necesidad de adaptaciones ni diseños especializados. El "Diseño Universal" no excluirá las ayudas técnicas para grupos particulares. </a:t>
          </a:r>
          <a:r>
            <a:rPr lang="es-ES" sz="1800" kern="1200" dirty="0" smtClean="0"/>
            <a:t> </a:t>
          </a:r>
          <a:endParaRPr lang="es-ES" sz="1800" kern="1200" dirty="0"/>
        </a:p>
      </dsp:txBody>
      <dsp:txXfrm>
        <a:off x="69991" y="2521457"/>
        <a:ext cx="8089618" cy="12937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CDD681-11ED-4154-9F3A-663772901F13}">
      <dsp:nvSpPr>
        <dsp:cNvPr id="0" name=""/>
        <dsp:cNvSpPr/>
      </dsp:nvSpPr>
      <dsp:spPr>
        <a:xfrm>
          <a:off x="0" y="0"/>
          <a:ext cx="8229600" cy="301674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s-ES" sz="1700" b="1" kern="1200" dirty="0" smtClean="0"/>
            <a:t>DISCAPACIDAD COGNITIVA O INTELECTUAL</a:t>
          </a:r>
          <a:endParaRPr lang="es-ES" sz="1700" kern="1200" dirty="0" smtClean="0"/>
        </a:p>
        <a:p>
          <a:pPr lvl="0" algn="l" defTabSz="755650">
            <a:lnSpc>
              <a:spcPct val="90000"/>
            </a:lnSpc>
            <a:spcBef>
              <a:spcPct val="0"/>
            </a:spcBef>
            <a:spcAft>
              <a:spcPct val="35000"/>
            </a:spcAft>
          </a:pPr>
          <a:r>
            <a:rPr lang="es-ES" sz="1700" kern="1200" dirty="0" smtClean="0"/>
            <a:t>La discapacidad cognitiva o intelectual, se caracteriza por la presencia de dificultades significativas en el funcionamiento intelectual, es decir, en el razonamiento, la  solución de problemas, el pensamiento abstracto y la planificación. También puede estar relacionada con limitaciones en la respuesta a las diferentes situaciones de la  vida cotidiana desde el rol social (como lo es la conducta adaptativa). Esta conexión del funcionamiento intelectual y la conducta adaptativa, lleva a entender que esta  condición es una relación de la persona con el entorno, por lo tanto entre más apoyos o ajustes razonables se brinden, mayor será la capacidad de adaptación al contexto.</a:t>
          </a:r>
          <a:endParaRPr lang="es-ES" sz="1700" kern="1200" dirty="0"/>
        </a:p>
      </dsp:txBody>
      <dsp:txXfrm>
        <a:off x="1947594" y="0"/>
        <a:ext cx="6282005" cy="3016741"/>
      </dsp:txXfrm>
    </dsp:sp>
    <dsp:sp modelId="{864E96BC-74A5-462D-982F-14C4F4AA8A48}">
      <dsp:nvSpPr>
        <dsp:cNvPr id="0" name=""/>
        <dsp:cNvSpPr/>
      </dsp:nvSpPr>
      <dsp:spPr>
        <a:xfrm>
          <a:off x="301674" y="301674"/>
          <a:ext cx="1645920" cy="2413393"/>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2000" r="-2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943E78-0CED-423E-AAD7-67DC4E2652D9}">
      <dsp:nvSpPr>
        <dsp:cNvPr id="0" name=""/>
        <dsp:cNvSpPr/>
      </dsp:nvSpPr>
      <dsp:spPr>
        <a:xfrm>
          <a:off x="0" y="3318415"/>
          <a:ext cx="8229600" cy="3016741"/>
        </a:xfrm>
        <a:prstGeom prst="roundRect">
          <a:avLst>
            <a:gd name="adj" fmla="val 1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ES" sz="1600" b="1" kern="1200" dirty="0" smtClean="0"/>
            <a:t>TIPO DE DISCAPACIDAD/AJUSTE RAZONABLE /AYUDA TÉCNICA </a:t>
          </a:r>
          <a:endParaRPr lang="es-ES" sz="1600" kern="1200" dirty="0" smtClean="0"/>
        </a:p>
        <a:p>
          <a:pPr lvl="0" algn="l" defTabSz="711200">
            <a:lnSpc>
              <a:spcPct val="90000"/>
            </a:lnSpc>
            <a:spcBef>
              <a:spcPct val="0"/>
            </a:spcBef>
            <a:spcAft>
              <a:spcPct val="35000"/>
            </a:spcAft>
          </a:pPr>
          <a:r>
            <a:rPr lang="es-ES" sz="1600" kern="1200" dirty="0" smtClean="0"/>
            <a:t>La discapacidad intelectual se asocia con condiciones genéticas  como: el síndrome de Down, el síndrome Trisomía 13,  el autismo (cuando este se asocia a discapacidad intelectual), microcefalia, entre otras formas de manifestación de este tipo de discapacidad.  Esta población, tiene  una capacidad de aprendizaje diferente, por lo tanto, se requiere de apoyos y ajustes pertinentes como modelos educativos curriculares  flexibles y el uso de pictogramas en espacios públicos para facilitar el desempeño en ambientes educativos, laborales, sociales y en el desarrollo habilidades artísticas  y relaciones interpersonales. Existen diferentes niveles de discapacidad intelectual, que va desde muy leve y que con algunos apoyos logra niveles muy apropiados de funcionamiento y aprendizaje, hasta casos que requieren de apoyos más estructurados y constantes. </a:t>
          </a:r>
          <a:endParaRPr lang="es-ES" sz="1600" kern="1200" dirty="0"/>
        </a:p>
      </dsp:txBody>
      <dsp:txXfrm>
        <a:off x="1947594" y="3318415"/>
        <a:ext cx="6282005" cy="3016741"/>
      </dsp:txXfrm>
    </dsp:sp>
    <dsp:sp modelId="{9D4854FB-8F1A-4D95-B427-11A4AE3095B4}">
      <dsp:nvSpPr>
        <dsp:cNvPr id="0" name=""/>
        <dsp:cNvSpPr/>
      </dsp:nvSpPr>
      <dsp:spPr>
        <a:xfrm>
          <a:off x="301674" y="3620089"/>
          <a:ext cx="1645920" cy="2413393"/>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20000" r="-2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4D8433-C4DF-438B-8908-C0A3D1D784E9}">
      <dsp:nvSpPr>
        <dsp:cNvPr id="0" name=""/>
        <dsp:cNvSpPr/>
      </dsp:nvSpPr>
      <dsp:spPr>
        <a:xfrm>
          <a:off x="0" y="0"/>
          <a:ext cx="8229600" cy="3016741"/>
        </a:xfrm>
        <a:prstGeom prst="roundRect">
          <a:avLst>
            <a:gd name="adj" fmla="val 10000"/>
          </a:avLst>
        </a:prstGeom>
        <a:solidFill>
          <a:schemeClr val="accent3">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b="1" kern="1200" dirty="0" smtClean="0"/>
            <a:t>DISCAPACIDAD MENTAL O PSICOSOCIAL</a:t>
          </a:r>
          <a:r>
            <a:rPr lang="es-ES" sz="2000" kern="1200" dirty="0" smtClean="0"/>
            <a:t/>
          </a:r>
          <a:br>
            <a:rPr lang="es-ES" sz="2000" kern="1200" dirty="0" smtClean="0"/>
          </a:br>
          <a:r>
            <a:rPr lang="es-ES" sz="2000" kern="1200" dirty="0" smtClean="0"/>
            <a:t>Las personas con discapacidad mental o psicosocial presentan una alteración que afecta su forma de pensar, sus sentimientos, su humor, su habilidad de  relacionarse con otros y su comportamiento. Ejemplos de este tipo de discapacidad son: los trastornos depresivos, los trastornos bipolares, los trastornos de  ansiedad (de angustia, obsesivo/compulsivo, por estrés postraumático y otros) y los trastornos de personalidad, entre otros.</a:t>
          </a:r>
          <a:endParaRPr lang="es-ES" sz="2000" kern="1200" dirty="0"/>
        </a:p>
      </dsp:txBody>
      <dsp:txXfrm>
        <a:off x="1947594" y="0"/>
        <a:ext cx="6282005" cy="3016741"/>
      </dsp:txXfrm>
    </dsp:sp>
    <dsp:sp modelId="{4795FD98-C404-4BAC-A1B2-E8F6E0FB3B6F}">
      <dsp:nvSpPr>
        <dsp:cNvPr id="0" name=""/>
        <dsp:cNvSpPr/>
      </dsp:nvSpPr>
      <dsp:spPr>
        <a:xfrm>
          <a:off x="301674" y="301674"/>
          <a:ext cx="1645920" cy="2413393"/>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3000" r="-2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E9570F-8EC8-43D8-9050-7D1485F04A86}">
      <dsp:nvSpPr>
        <dsp:cNvPr id="0" name=""/>
        <dsp:cNvSpPr/>
      </dsp:nvSpPr>
      <dsp:spPr>
        <a:xfrm>
          <a:off x="0" y="3318415"/>
          <a:ext cx="8229600" cy="3016741"/>
        </a:xfrm>
        <a:prstGeom prst="roundRect">
          <a:avLst>
            <a:gd name="adj" fmla="val 10000"/>
          </a:avLst>
        </a:prstGeom>
        <a:solidFill>
          <a:schemeClr val="accent3">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s-ES" sz="1800" b="1" kern="1200" dirty="0" smtClean="0">
              <a:solidFill>
                <a:schemeClr val="accent1">
                  <a:lumMod val="75000"/>
                </a:schemeClr>
              </a:solidFill>
            </a:rPr>
            <a:t>TIPO DE DISCAPACIDAD/AJUSTE RAZONABLE /AYUDA TÉCNICA </a:t>
          </a:r>
          <a:endParaRPr lang="es-ES" sz="1800" kern="1200" dirty="0" smtClean="0">
            <a:solidFill>
              <a:schemeClr val="accent1">
                <a:lumMod val="75000"/>
              </a:schemeClr>
            </a:solidFill>
          </a:endParaRPr>
        </a:p>
        <a:p>
          <a:pPr lvl="0" algn="l" defTabSz="800100">
            <a:lnSpc>
              <a:spcPct val="90000"/>
            </a:lnSpc>
            <a:spcBef>
              <a:spcPct val="0"/>
            </a:spcBef>
            <a:spcAft>
              <a:spcPct val="35000"/>
            </a:spcAft>
          </a:pPr>
          <a:r>
            <a:rPr lang="es-ES" sz="1800" kern="1200" dirty="0" smtClean="0">
              <a:solidFill>
                <a:schemeClr val="accent1">
                  <a:lumMod val="75000"/>
                </a:schemeClr>
              </a:solidFill>
            </a:rPr>
            <a:t>Con frecuencia las personas con discapacidad mental se desempeñan en ambientes sociales, laborales, educativos y recreativos, siempre y cuando se  garantice un ambiente familiar, escolar y social de convivencia segura y positiva que les brinde un clima de relaciones cordiales, confianza e independencia. A  diferencia de los otros tipos de discapacidad, la discapacidad psicosocial no requiere ajustes razonables físicos, sino cambios comportamentales de su  entorno cercano encaminados a lograr inclusión social y participación plena en la sociedad.</a:t>
          </a:r>
          <a:endParaRPr lang="es-ES" sz="1600" kern="1200" dirty="0">
            <a:solidFill>
              <a:schemeClr val="accent1">
                <a:lumMod val="75000"/>
              </a:schemeClr>
            </a:solidFill>
          </a:endParaRPr>
        </a:p>
      </dsp:txBody>
      <dsp:txXfrm>
        <a:off x="1947594" y="3318415"/>
        <a:ext cx="6282005" cy="3016741"/>
      </dsp:txXfrm>
    </dsp:sp>
    <dsp:sp modelId="{F47DF0B5-B658-4D8E-8FCE-4BE4DA15BDE4}">
      <dsp:nvSpPr>
        <dsp:cNvPr id="0" name=""/>
        <dsp:cNvSpPr/>
      </dsp:nvSpPr>
      <dsp:spPr>
        <a:xfrm>
          <a:off x="205749" y="3672412"/>
          <a:ext cx="1666461" cy="2413393"/>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42000" r="-4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C3B960-E65F-483D-8D00-13FACCD51D58}">
      <dsp:nvSpPr>
        <dsp:cNvPr id="0" name=""/>
        <dsp:cNvSpPr/>
      </dsp:nvSpPr>
      <dsp:spPr>
        <a:xfrm>
          <a:off x="0" y="428326"/>
          <a:ext cx="8229600" cy="278320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s-ES" sz="1800" b="1" kern="1200" dirty="0" smtClean="0"/>
            <a:t>DISCAPACIDAD MÚLTIPLE</a:t>
          </a:r>
        </a:p>
        <a:p>
          <a:pPr lvl="0" algn="l" defTabSz="800100">
            <a:lnSpc>
              <a:spcPct val="90000"/>
            </a:lnSpc>
            <a:spcBef>
              <a:spcPct val="0"/>
            </a:spcBef>
            <a:spcAft>
              <a:spcPct val="35000"/>
            </a:spcAft>
          </a:pPr>
          <a:r>
            <a:rPr lang="es-ES" sz="1800" kern="1200" dirty="0" smtClean="0"/>
            <a:t>La discapacidad múltiple se caracteriza por la presencia de distintos tipos de discapacidades en diferentes grados y combinaciones, algunas personas tienen en simultáneo  discapacidad  intelectual, auditiva, visual o física. También se puede relacionar con algunos síndromes específicos como la epilepsia, hidrocefalia, escoliosis y problemas de comportamiento.  Hablar de discapacidad múltiple no solamente es sumar los tipos de discapacidad que puede tener una persona, sino es la interacción que tienen estos tipos de  discapacidades juntas. </a:t>
          </a:r>
          <a:endParaRPr lang="es-ES" sz="1800" kern="1200" dirty="0"/>
        </a:p>
      </dsp:txBody>
      <dsp:txXfrm>
        <a:off x="135865" y="564191"/>
        <a:ext cx="7957870" cy="2511471"/>
      </dsp:txXfrm>
    </dsp:sp>
    <dsp:sp modelId="{1FD85A8D-D91A-440B-B666-624EC390527E}">
      <dsp:nvSpPr>
        <dsp:cNvPr id="0" name=""/>
        <dsp:cNvSpPr/>
      </dsp:nvSpPr>
      <dsp:spPr>
        <a:xfrm>
          <a:off x="0" y="3392666"/>
          <a:ext cx="8229600" cy="2509650"/>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s-ES" sz="1800" b="1" kern="1200" dirty="0" smtClean="0">
              <a:solidFill>
                <a:schemeClr val="bg1"/>
              </a:solidFill>
            </a:rPr>
            <a:t>TIPO DE DISCAPACIDAD/AJUSTE RAZONABLE /AYUDA TÉCNICA </a:t>
          </a:r>
          <a:endParaRPr lang="es-ES" sz="1800" kern="1200" dirty="0" smtClean="0"/>
        </a:p>
        <a:p>
          <a:pPr lvl="0" algn="l" defTabSz="800100">
            <a:lnSpc>
              <a:spcPct val="90000"/>
            </a:lnSpc>
            <a:spcBef>
              <a:spcPct val="0"/>
            </a:spcBef>
            <a:spcAft>
              <a:spcPct val="35000"/>
            </a:spcAft>
          </a:pPr>
          <a:r>
            <a:rPr lang="es-ES" sz="1800" kern="1200" dirty="0" smtClean="0"/>
            <a:t>Estas personas suelen requerir de espacios familiares y educativos en los cuales se les aseguren  los ajustes razonables que requieren para lograr una vida lo más independiente y feliz posible..</a:t>
          </a:r>
          <a:endParaRPr lang="es-ES" sz="1600" kern="1200" dirty="0"/>
        </a:p>
      </dsp:txBody>
      <dsp:txXfrm>
        <a:off x="122511" y="3515177"/>
        <a:ext cx="7984578" cy="22646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C3B960-E65F-483D-8D00-13FACCD51D58}">
      <dsp:nvSpPr>
        <dsp:cNvPr id="0" name=""/>
        <dsp:cNvSpPr/>
      </dsp:nvSpPr>
      <dsp:spPr>
        <a:xfrm>
          <a:off x="0" y="680338"/>
          <a:ext cx="8229600" cy="4976027"/>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b="1" kern="1200" dirty="0" smtClean="0"/>
            <a:t>PRINCIPALES AJUSTES O APOYOS PARA LOGRAR LA INCLUSION DE PERSONAS CON DISCAPACIDAD SENSORIAL AUDITIVA</a:t>
          </a:r>
          <a:endParaRPr lang="es-ES" sz="2000" kern="1200" dirty="0" smtClean="0"/>
        </a:p>
        <a:p>
          <a:pPr lvl="0" algn="l" defTabSz="889000">
            <a:lnSpc>
              <a:spcPct val="90000"/>
            </a:lnSpc>
            <a:spcBef>
              <a:spcPct val="0"/>
            </a:spcBef>
            <a:spcAft>
              <a:spcPct val="35000"/>
            </a:spcAft>
          </a:pPr>
          <a:endParaRPr lang="es-ES" sz="2000" kern="1200" dirty="0" smtClean="0"/>
        </a:p>
        <a:p>
          <a:pPr lvl="0" algn="l" defTabSz="889000">
            <a:lnSpc>
              <a:spcPct val="90000"/>
            </a:lnSpc>
            <a:spcBef>
              <a:spcPct val="0"/>
            </a:spcBef>
            <a:spcAft>
              <a:spcPct val="35000"/>
            </a:spcAft>
          </a:pPr>
          <a:r>
            <a:rPr lang="es-ES" sz="2000" kern="1200" dirty="0" smtClean="0"/>
            <a:t>* Servicios de interpretación con apoyo tecnológico.</a:t>
          </a:r>
        </a:p>
        <a:p>
          <a:pPr lvl="0" algn="l" defTabSz="889000">
            <a:lnSpc>
              <a:spcPct val="90000"/>
            </a:lnSpc>
            <a:spcBef>
              <a:spcPct val="0"/>
            </a:spcBef>
            <a:spcAft>
              <a:spcPct val="35000"/>
            </a:spcAft>
          </a:pPr>
          <a:r>
            <a:rPr lang="es-ES" sz="2000" kern="1200" dirty="0" smtClean="0"/>
            <a:t>* Servicio de interpretación del lenguaje de señas.</a:t>
          </a:r>
        </a:p>
        <a:p>
          <a:pPr lvl="0" algn="l" defTabSz="889000">
            <a:lnSpc>
              <a:spcPct val="90000"/>
            </a:lnSpc>
            <a:spcBef>
              <a:spcPct val="0"/>
            </a:spcBef>
            <a:spcAft>
              <a:spcPct val="35000"/>
            </a:spcAft>
          </a:pPr>
          <a:r>
            <a:rPr lang="es-ES" sz="2000" kern="1200" dirty="0" smtClean="0"/>
            <a:t>* Servicios de </a:t>
          </a:r>
          <a:r>
            <a:rPr lang="es-ES" sz="2000" i="1" kern="1200" dirty="0" err="1" smtClean="0"/>
            <a:t>Closed</a:t>
          </a:r>
          <a:r>
            <a:rPr lang="es-ES" sz="2000" i="1" kern="1200" dirty="0" smtClean="0"/>
            <a:t> </a:t>
          </a:r>
          <a:r>
            <a:rPr lang="es-ES" sz="2000" i="1" kern="1200" dirty="0" err="1" smtClean="0"/>
            <a:t>Caption</a:t>
          </a:r>
          <a:r>
            <a:rPr lang="es-ES" sz="2000" i="1" kern="1200" dirty="0" smtClean="0"/>
            <a:t> </a:t>
          </a:r>
          <a:r>
            <a:rPr lang="es-ES" sz="2000" kern="1200" dirty="0" smtClean="0"/>
            <a:t>(por ejemplo en algunos canales de televisión hay rotulación de lo que se va hablando).</a:t>
          </a:r>
        </a:p>
        <a:p>
          <a:pPr lvl="0" algn="l" defTabSz="889000">
            <a:lnSpc>
              <a:spcPct val="90000"/>
            </a:lnSpc>
            <a:spcBef>
              <a:spcPct val="0"/>
            </a:spcBef>
            <a:spcAft>
              <a:spcPct val="35000"/>
            </a:spcAft>
          </a:pPr>
          <a:r>
            <a:rPr lang="es-ES" sz="2000" kern="1200" dirty="0" smtClean="0"/>
            <a:t>* Tecnología de ampliación específica (Adaptables a cada persona).</a:t>
          </a:r>
        </a:p>
        <a:p>
          <a:pPr lvl="0" algn="l" defTabSz="889000">
            <a:lnSpc>
              <a:spcPct val="90000"/>
            </a:lnSpc>
            <a:spcBef>
              <a:spcPct val="0"/>
            </a:spcBef>
            <a:spcAft>
              <a:spcPct val="35000"/>
            </a:spcAft>
          </a:pPr>
          <a:r>
            <a:rPr lang="es-ES" sz="2000" kern="1200" dirty="0" smtClean="0"/>
            <a:t>* Herramientas tecnológicas de interpretación simultánea automatizada de voz.</a:t>
          </a:r>
        </a:p>
        <a:p>
          <a:pPr lvl="0" algn="l" defTabSz="889000">
            <a:lnSpc>
              <a:spcPct val="90000"/>
            </a:lnSpc>
            <a:spcBef>
              <a:spcPct val="0"/>
            </a:spcBef>
            <a:spcAft>
              <a:spcPct val="35000"/>
            </a:spcAft>
          </a:pPr>
          <a:r>
            <a:rPr lang="es-ES" sz="2000" kern="1200" dirty="0" smtClean="0"/>
            <a:t>* Herramientas de mensajería en los teléfonos celulares</a:t>
          </a:r>
          <a:endParaRPr lang="es-ES" sz="2000" kern="1200" dirty="0"/>
        </a:p>
      </dsp:txBody>
      <dsp:txXfrm>
        <a:off x="242910" y="923248"/>
        <a:ext cx="7743780" cy="449020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C3B960-E65F-483D-8D00-13FACCD51D58}">
      <dsp:nvSpPr>
        <dsp:cNvPr id="0" name=""/>
        <dsp:cNvSpPr/>
      </dsp:nvSpPr>
      <dsp:spPr>
        <a:xfrm>
          <a:off x="0" y="1017696"/>
          <a:ext cx="8229600" cy="4301311"/>
        </a:xfrm>
        <a:prstGeom prst="roundRect">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b="1" kern="1200" dirty="0" smtClean="0"/>
            <a:t>PRINCIPALES AJUSTES O APOYOS PARA LOGRAR LA INCLUSION DE PERSONAS CON DISCAPACIDAD SENSORIAL VISUAL</a:t>
          </a:r>
          <a:endParaRPr lang="es-ES" sz="2000" kern="1200" dirty="0" smtClean="0"/>
        </a:p>
        <a:p>
          <a:pPr lvl="0" algn="l" defTabSz="889000">
            <a:lnSpc>
              <a:spcPct val="90000"/>
            </a:lnSpc>
            <a:spcBef>
              <a:spcPct val="0"/>
            </a:spcBef>
            <a:spcAft>
              <a:spcPct val="35000"/>
            </a:spcAft>
          </a:pPr>
          <a:r>
            <a:rPr lang="es-ES" sz="2000" kern="1200" dirty="0" smtClean="0"/>
            <a:t>* Apoyos tecnológicos en pantallas, Software parlante del tipo  JAWS (Job Access </a:t>
          </a:r>
          <a:r>
            <a:rPr lang="es-ES" sz="2000" kern="1200" dirty="0" err="1" smtClean="0"/>
            <a:t>With</a:t>
          </a:r>
          <a:r>
            <a:rPr lang="es-ES" sz="2000" kern="1200" dirty="0" smtClean="0"/>
            <a:t> </a:t>
          </a:r>
          <a:r>
            <a:rPr lang="es-ES" sz="2000" kern="1200" dirty="0" err="1" smtClean="0"/>
            <a:t>Speech</a:t>
          </a:r>
          <a:r>
            <a:rPr lang="es-ES" sz="2000" kern="1200" dirty="0" smtClean="0"/>
            <a:t>) que significa acceso a través de voz, NVDA (Non Visual Desktop Access) Que significa acceso no visual al escritorio, entre otros.  </a:t>
          </a:r>
        </a:p>
        <a:p>
          <a:pPr lvl="0" algn="l" defTabSz="889000">
            <a:lnSpc>
              <a:spcPct val="90000"/>
            </a:lnSpc>
            <a:spcBef>
              <a:spcPct val="0"/>
            </a:spcBef>
            <a:spcAft>
              <a:spcPct val="35000"/>
            </a:spcAft>
          </a:pPr>
          <a:r>
            <a:rPr lang="es-ES" sz="2000" kern="1200" dirty="0" smtClean="0"/>
            <a:t>* Aumentar el contraste entre el fondo de la pantalla y el color de la letra. </a:t>
          </a:r>
        </a:p>
        <a:p>
          <a:pPr lvl="0" algn="l" defTabSz="889000">
            <a:lnSpc>
              <a:spcPct val="90000"/>
            </a:lnSpc>
            <a:spcBef>
              <a:spcPct val="0"/>
            </a:spcBef>
            <a:spcAft>
              <a:spcPct val="35000"/>
            </a:spcAft>
          </a:pPr>
          <a:r>
            <a:rPr lang="es-ES" sz="2000" kern="1200" dirty="0" smtClean="0"/>
            <a:t>* Ayudas técnicas Bastón Guías, Prótesis ocular. </a:t>
          </a:r>
        </a:p>
        <a:p>
          <a:pPr lvl="0" algn="l" defTabSz="889000">
            <a:lnSpc>
              <a:spcPct val="90000"/>
            </a:lnSpc>
            <a:spcBef>
              <a:spcPct val="0"/>
            </a:spcBef>
            <a:spcAft>
              <a:spcPct val="35000"/>
            </a:spcAft>
          </a:pPr>
          <a:r>
            <a:rPr lang="es-ES" sz="2000" kern="1200" dirty="0" smtClean="0"/>
            <a:t>* Lupas externas o incorporadas a la pantalla de la computadora</a:t>
          </a:r>
        </a:p>
        <a:p>
          <a:pPr lvl="0" algn="l" defTabSz="889000">
            <a:lnSpc>
              <a:spcPct val="90000"/>
            </a:lnSpc>
            <a:spcBef>
              <a:spcPct val="0"/>
            </a:spcBef>
            <a:spcAft>
              <a:spcPct val="35000"/>
            </a:spcAft>
          </a:pPr>
          <a:r>
            <a:rPr lang="es-ES" sz="2000" kern="1200" dirty="0" smtClean="0"/>
            <a:t>* Impresoras Braille</a:t>
          </a:r>
          <a:endParaRPr lang="es-ES" sz="2000" kern="1200" dirty="0"/>
        </a:p>
      </dsp:txBody>
      <dsp:txXfrm>
        <a:off x="209973" y="1227669"/>
        <a:ext cx="7809654" cy="3881365"/>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CD3B6788-6567-4C83-A4C8-F2E0167BAF8A}" type="datetimeFigureOut">
              <a:rPr lang="es-ES" smtClean="0"/>
              <a:t>16/07/2021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22A8606-560C-4B7F-A2B5-ACF2AEED39D4}" type="slidenum">
              <a:rPr lang="es-ES" smtClean="0"/>
              <a:t>‹Nº›</a:t>
            </a:fld>
            <a:endParaRPr lang="es-ES"/>
          </a:p>
        </p:txBody>
      </p:sp>
    </p:spTree>
    <p:extLst>
      <p:ext uri="{BB962C8B-B14F-4D97-AF65-F5344CB8AC3E}">
        <p14:creationId xmlns:p14="http://schemas.microsoft.com/office/powerpoint/2010/main" val="3387695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D3B6788-6567-4C83-A4C8-F2E0167BAF8A}" type="datetimeFigureOut">
              <a:rPr lang="es-ES" smtClean="0"/>
              <a:t>16/07/2021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22A8606-560C-4B7F-A2B5-ACF2AEED39D4}" type="slidenum">
              <a:rPr lang="es-ES" smtClean="0"/>
              <a:t>‹Nº›</a:t>
            </a:fld>
            <a:endParaRPr lang="es-ES"/>
          </a:p>
        </p:txBody>
      </p:sp>
    </p:spTree>
    <p:extLst>
      <p:ext uri="{BB962C8B-B14F-4D97-AF65-F5344CB8AC3E}">
        <p14:creationId xmlns:p14="http://schemas.microsoft.com/office/powerpoint/2010/main" val="4168100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D3B6788-6567-4C83-A4C8-F2E0167BAF8A}" type="datetimeFigureOut">
              <a:rPr lang="es-ES" smtClean="0"/>
              <a:t>16/07/2021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22A8606-560C-4B7F-A2B5-ACF2AEED39D4}" type="slidenum">
              <a:rPr lang="es-ES" smtClean="0"/>
              <a:t>‹Nº›</a:t>
            </a:fld>
            <a:endParaRPr lang="es-ES"/>
          </a:p>
        </p:txBody>
      </p:sp>
    </p:spTree>
    <p:extLst>
      <p:ext uri="{BB962C8B-B14F-4D97-AF65-F5344CB8AC3E}">
        <p14:creationId xmlns:p14="http://schemas.microsoft.com/office/powerpoint/2010/main" val="1389176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D3B6788-6567-4C83-A4C8-F2E0167BAF8A}" type="datetimeFigureOut">
              <a:rPr lang="es-ES" smtClean="0"/>
              <a:t>16/07/2021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22A8606-560C-4B7F-A2B5-ACF2AEED39D4}" type="slidenum">
              <a:rPr lang="es-ES" smtClean="0"/>
              <a:t>‹Nº›</a:t>
            </a:fld>
            <a:endParaRPr lang="es-ES"/>
          </a:p>
        </p:txBody>
      </p:sp>
    </p:spTree>
    <p:extLst>
      <p:ext uri="{BB962C8B-B14F-4D97-AF65-F5344CB8AC3E}">
        <p14:creationId xmlns:p14="http://schemas.microsoft.com/office/powerpoint/2010/main" val="328687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D3B6788-6567-4C83-A4C8-F2E0167BAF8A}" type="datetimeFigureOut">
              <a:rPr lang="es-ES" smtClean="0"/>
              <a:t>16/07/2021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22A8606-560C-4B7F-A2B5-ACF2AEED39D4}" type="slidenum">
              <a:rPr lang="es-ES" smtClean="0"/>
              <a:t>‹Nº›</a:t>
            </a:fld>
            <a:endParaRPr lang="es-ES"/>
          </a:p>
        </p:txBody>
      </p:sp>
    </p:spTree>
    <p:extLst>
      <p:ext uri="{BB962C8B-B14F-4D97-AF65-F5344CB8AC3E}">
        <p14:creationId xmlns:p14="http://schemas.microsoft.com/office/powerpoint/2010/main" val="278185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CD3B6788-6567-4C83-A4C8-F2E0167BAF8A}" type="datetimeFigureOut">
              <a:rPr lang="es-ES" smtClean="0"/>
              <a:t>16/07/2021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22A8606-560C-4B7F-A2B5-ACF2AEED39D4}" type="slidenum">
              <a:rPr lang="es-ES" smtClean="0"/>
              <a:t>‹Nº›</a:t>
            </a:fld>
            <a:endParaRPr lang="es-ES"/>
          </a:p>
        </p:txBody>
      </p:sp>
    </p:spTree>
    <p:extLst>
      <p:ext uri="{BB962C8B-B14F-4D97-AF65-F5344CB8AC3E}">
        <p14:creationId xmlns:p14="http://schemas.microsoft.com/office/powerpoint/2010/main" val="1477263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CD3B6788-6567-4C83-A4C8-F2E0167BAF8A}" type="datetimeFigureOut">
              <a:rPr lang="es-ES" smtClean="0"/>
              <a:t>16/07/2021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22A8606-560C-4B7F-A2B5-ACF2AEED39D4}" type="slidenum">
              <a:rPr lang="es-ES" smtClean="0"/>
              <a:t>‹Nº›</a:t>
            </a:fld>
            <a:endParaRPr lang="es-ES"/>
          </a:p>
        </p:txBody>
      </p:sp>
    </p:spTree>
    <p:extLst>
      <p:ext uri="{BB962C8B-B14F-4D97-AF65-F5344CB8AC3E}">
        <p14:creationId xmlns:p14="http://schemas.microsoft.com/office/powerpoint/2010/main" val="382641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CD3B6788-6567-4C83-A4C8-F2E0167BAF8A}" type="datetimeFigureOut">
              <a:rPr lang="es-ES" smtClean="0"/>
              <a:t>16/07/2021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22A8606-560C-4B7F-A2B5-ACF2AEED39D4}" type="slidenum">
              <a:rPr lang="es-ES" smtClean="0"/>
              <a:t>‹Nº›</a:t>
            </a:fld>
            <a:endParaRPr lang="es-ES"/>
          </a:p>
        </p:txBody>
      </p:sp>
    </p:spTree>
    <p:extLst>
      <p:ext uri="{BB962C8B-B14F-4D97-AF65-F5344CB8AC3E}">
        <p14:creationId xmlns:p14="http://schemas.microsoft.com/office/powerpoint/2010/main" val="378147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D3B6788-6567-4C83-A4C8-F2E0167BAF8A}" type="datetimeFigureOut">
              <a:rPr lang="es-ES" smtClean="0"/>
              <a:t>16/07/2021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22A8606-560C-4B7F-A2B5-ACF2AEED39D4}" type="slidenum">
              <a:rPr lang="es-ES" smtClean="0"/>
              <a:t>‹Nº›</a:t>
            </a:fld>
            <a:endParaRPr lang="es-ES"/>
          </a:p>
        </p:txBody>
      </p:sp>
    </p:spTree>
    <p:extLst>
      <p:ext uri="{BB962C8B-B14F-4D97-AF65-F5344CB8AC3E}">
        <p14:creationId xmlns:p14="http://schemas.microsoft.com/office/powerpoint/2010/main" val="3193842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D3B6788-6567-4C83-A4C8-F2E0167BAF8A}" type="datetimeFigureOut">
              <a:rPr lang="es-ES" smtClean="0"/>
              <a:t>16/07/2021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22A8606-560C-4B7F-A2B5-ACF2AEED39D4}" type="slidenum">
              <a:rPr lang="es-ES" smtClean="0"/>
              <a:t>‹Nº›</a:t>
            </a:fld>
            <a:endParaRPr lang="es-ES"/>
          </a:p>
        </p:txBody>
      </p:sp>
    </p:spTree>
    <p:extLst>
      <p:ext uri="{BB962C8B-B14F-4D97-AF65-F5344CB8AC3E}">
        <p14:creationId xmlns:p14="http://schemas.microsoft.com/office/powerpoint/2010/main" val="2538978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D3B6788-6567-4C83-A4C8-F2E0167BAF8A}" type="datetimeFigureOut">
              <a:rPr lang="es-ES" smtClean="0"/>
              <a:t>16/07/2021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22A8606-560C-4B7F-A2B5-ACF2AEED39D4}" type="slidenum">
              <a:rPr lang="es-ES" smtClean="0"/>
              <a:t>‹Nº›</a:t>
            </a:fld>
            <a:endParaRPr lang="es-ES"/>
          </a:p>
        </p:txBody>
      </p:sp>
    </p:spTree>
    <p:extLst>
      <p:ext uri="{BB962C8B-B14F-4D97-AF65-F5344CB8AC3E}">
        <p14:creationId xmlns:p14="http://schemas.microsoft.com/office/powerpoint/2010/main" val="571327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3B6788-6567-4C83-A4C8-F2E0167BAF8A}" type="datetimeFigureOut">
              <a:rPr lang="es-ES" smtClean="0"/>
              <a:t>16/07/2021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2A8606-560C-4B7F-A2B5-ACF2AEED39D4}" type="slidenum">
              <a:rPr lang="es-ES" smtClean="0"/>
              <a:t>‹Nº›</a:t>
            </a:fld>
            <a:endParaRPr lang="es-ES"/>
          </a:p>
        </p:txBody>
      </p:sp>
    </p:spTree>
    <p:extLst>
      <p:ext uri="{BB962C8B-B14F-4D97-AF65-F5344CB8AC3E}">
        <p14:creationId xmlns:p14="http://schemas.microsoft.com/office/powerpoint/2010/main" val="401809237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93769620"/>
              </p:ext>
            </p:extLst>
          </p:nvPr>
        </p:nvGraphicFramePr>
        <p:xfrm>
          <a:off x="539552" y="260648"/>
          <a:ext cx="822960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970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413269486"/>
              </p:ext>
            </p:extLst>
          </p:nvPr>
        </p:nvGraphicFramePr>
        <p:xfrm>
          <a:off x="539552" y="260648"/>
          <a:ext cx="822960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5796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488007595"/>
              </p:ext>
            </p:extLst>
          </p:nvPr>
        </p:nvGraphicFramePr>
        <p:xfrm>
          <a:off x="539552" y="260648"/>
          <a:ext cx="822960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4721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551725519"/>
              </p:ext>
            </p:extLst>
          </p:nvPr>
        </p:nvGraphicFramePr>
        <p:xfrm>
          <a:off x="539552" y="260648"/>
          <a:ext cx="822960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5487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466446884"/>
              </p:ext>
            </p:extLst>
          </p:nvPr>
        </p:nvGraphicFramePr>
        <p:xfrm>
          <a:off x="539552" y="260648"/>
          <a:ext cx="822960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2976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543414635"/>
              </p:ext>
            </p:extLst>
          </p:nvPr>
        </p:nvGraphicFramePr>
        <p:xfrm>
          <a:off x="539552" y="260648"/>
          <a:ext cx="822960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767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631503042"/>
              </p:ext>
            </p:extLst>
          </p:nvPr>
        </p:nvGraphicFramePr>
        <p:xfrm>
          <a:off x="539552" y="260648"/>
          <a:ext cx="822960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7644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295</TotalTime>
  <Words>284</Words>
  <Application>Microsoft Office PowerPoint</Application>
  <PresentationFormat>Presentación en pantalla (4:3)</PresentationFormat>
  <Paragraphs>32</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Isabella</dc:creator>
  <cp:lastModifiedBy>Isabella</cp:lastModifiedBy>
  <cp:revision>12</cp:revision>
  <dcterms:created xsi:type="dcterms:W3CDTF">2021-07-15T18:35:52Z</dcterms:created>
  <dcterms:modified xsi:type="dcterms:W3CDTF">2021-07-16T12:21:27Z</dcterms:modified>
</cp:coreProperties>
</file>