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4" r:id="rId2"/>
    <p:sldId id="269" r:id="rId3"/>
    <p:sldId id="267" r:id="rId4"/>
    <p:sldId id="295" r:id="rId5"/>
    <p:sldId id="290" r:id="rId6"/>
    <p:sldId id="283" r:id="rId7"/>
    <p:sldId id="299" r:id="rId8"/>
    <p:sldId id="270" r:id="rId9"/>
    <p:sldId id="284" r:id="rId10"/>
    <p:sldId id="293" r:id="rId11"/>
    <p:sldId id="296" r:id="rId12"/>
    <p:sldId id="285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5CA"/>
    <a:srgbClr val="85294E"/>
    <a:srgbClr val="30715D"/>
    <a:srgbClr val="91004D"/>
    <a:srgbClr val="FAEEF4"/>
    <a:srgbClr val="F4CD51"/>
    <a:srgbClr val="A7B754"/>
    <a:srgbClr val="F8C749"/>
    <a:srgbClr val="54A4C9"/>
    <a:srgbClr val="007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7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Coley" userId="6215a152-8e28-4d70-a23b-f36faab8332e" providerId="ADAL" clId="{10B654D7-52BD-4289-B7B2-855BABF740FF}"/>
    <pc:docChg chg="modSld">
      <pc:chgData name="Valentina Coley" userId="6215a152-8e28-4d70-a23b-f36faab8332e" providerId="ADAL" clId="{10B654D7-52BD-4289-B7B2-855BABF740FF}" dt="2021-08-04T22:33:08.481" v="1" actId="20577"/>
      <pc:docMkLst>
        <pc:docMk/>
      </pc:docMkLst>
      <pc:sldChg chg="modSp">
        <pc:chgData name="Valentina Coley" userId="6215a152-8e28-4d70-a23b-f36faab8332e" providerId="ADAL" clId="{10B654D7-52BD-4289-B7B2-855BABF740FF}" dt="2021-08-04T22:33:08.481" v="1" actId="20577"/>
        <pc:sldMkLst>
          <pc:docMk/>
          <pc:sldMk cId="1643629071" sldId="284"/>
        </pc:sldMkLst>
        <pc:spChg chg="mod">
          <ac:chgData name="Valentina Coley" userId="6215a152-8e28-4d70-a23b-f36faab8332e" providerId="ADAL" clId="{10B654D7-52BD-4289-B7B2-855BABF740FF}" dt="2021-08-04T22:33:08.481" v="1" actId="20577"/>
          <ac:spMkLst>
            <pc:docMk/>
            <pc:sldMk cId="1643629071" sldId="284"/>
            <ac:spMk id="11" creationId="{EA8B2770-1C6B-4960-9F0A-7729FEC129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52308-1D82-4A1F-9C18-097DC0E9BF02}" type="datetimeFigureOut">
              <a:rPr lang="es-CO" smtClean="0"/>
              <a:t>4/08/2021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5597C-B9E9-483E-AF99-E1C29E6DDA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836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Gino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Tubaro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un inventor argentino y estudiante de ingeniería electrónica. Inició sus estudios en 2014 en la Universidad Tecnológica Nacional. Se ha especializado en la Impresión 3D y en la creación de extremidades prostéticas realizadas en impresoras 3D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5597C-B9E9-483E-AF99-E1C29E6DDA8A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032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pois afirma que todos os processos são caóticos por natureza. </a:t>
            </a:r>
            <a:b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Portanto, sua estratégia terá como objetivo administrar esse caos, em vez de eliminá-lo. Isso é feito por meio de reuniões frequentes para garantir o cumprimento dos objetivos estabelecidos.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5597C-B9E9-483E-AF99-E1C29E6DDA8A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753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33B14-C849-41D5-8F19-5D4C4EEC2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8B1B9A-7D5F-444C-8152-D1CA7199C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187031-3313-4020-8140-707BDEF6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4/08/2021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A3E1E3-AB3A-410A-93DF-C82B38E3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1180C3-5AE7-4EAA-9204-78873A6C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89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F9CF5-5AA7-4C64-900F-1FDF1E81A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2EED69-3FD5-48AD-A5BA-406C95DBC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A55EF3-509D-4FCD-B820-B280A515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4/08/2021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52834-3DD3-449C-B05A-9B4CE4AB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D1167-E065-413E-B0E7-8AABA1AE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64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9FB059-774B-4654-B838-D7EFBCA4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B5CB47-346F-4C0E-9BF4-9DC63E843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87CDF-9BBA-4E4B-9D90-76D22D60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4/08/2021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C602D-EE9F-4840-8168-BD6EAFFF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989E3A-281C-4033-A638-4C54F951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751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F0710-6F3A-4C98-97F8-F3435A6F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C030A8-A23C-4B1A-927D-07FFAA2EC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3E35C-42FF-48FA-A9D0-FE5C867D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4/08/2021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2A9435-475E-424C-A383-7C6FC72E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72624-B982-4A31-ADC3-31FD55D4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933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44CDF-B385-473C-8EF4-61818422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5AF629-8E86-47F0-82B2-F2DC6DB2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54FA5-A7E8-46E8-B8A0-04069EB2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4/08/2021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165889-5F4C-4D81-8111-DD19DBAB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443DE0-712D-4BD1-97BF-D98774B7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516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6AB7E-65DD-4022-B140-C6D85069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6320E1-13C9-48A7-9352-6DACAB183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EF5783-0DF3-444E-8C98-4A84A8ADA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AD5BC1-E7E1-4994-9C08-1EEE9838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4/08/2021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7F0B3A-5CDA-4859-A81E-637F50F4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3D3750-B03E-4697-84E6-1986E7E6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244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68BC0-E084-4305-8F45-D97E563B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0F2334-5AA0-4D3C-B02B-1C31FEA83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18744D-AC17-491A-9549-A1456ED95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09E855-B1C0-4F49-8277-EFEA35300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2CDA03-5A0E-4BD4-9C03-31CF1ECEC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E4CA1C-4AA0-4FB4-9752-AF03AF96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4/08/2021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D085AD-513D-4ADA-BD52-00F754F8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2CAF057-3823-41EE-A950-EFA8E259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99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8BC66-6134-4E05-8411-55ED2EAE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AF6877-12A1-4941-B700-F9B7DDCF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4/08/2021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AB22BB-615B-4B80-B0D8-518A9156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4DCF5B-B8D4-4751-81F8-01F2C2DC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496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069AA3-D194-4472-985E-6BB2525C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4/08/2021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07D2E1-AA7E-4369-95B8-6DFD3BB8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DD3013-405E-4AA7-A6E2-432ED345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148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149F3-7975-48FE-8241-A1E40212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96162-45EE-4EF3-BDDF-2B40CDEF5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6F7327-2FBB-4216-B58C-687CB790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8B138D-B98D-4335-AEE9-50F0D5EE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4/08/2021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1B6626-3316-4430-8BD9-05518752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5F0F27-0C10-459E-AF7F-938332D3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759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17FC0-95AE-4297-9326-34ED4359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5F7DA7-95EE-4373-80C5-E967E3235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52FB5F-4907-4B2E-A2E9-AC83F5902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B0646A-922C-42AC-9252-6E03E3286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4/08/2021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0D76EC-C2A7-4985-9059-E275668F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C0587A-2631-4FE5-B23B-CBB2D552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241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F541D1-9017-4DE7-AE70-28EFA3E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2363E0-5FCF-4AFD-8FE6-EF0046509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520595-4567-42A9-B556-773BB5430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E7E4C-8AEA-4D20-8BB0-BF96FF13CC0F}" type="datetimeFigureOut">
              <a:rPr lang="es-CO" smtClean="0"/>
              <a:t>4/08/2021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DA54E0-1CFC-4949-9DE0-780593C07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DB18EC-75DC-4689-9A9E-F342DE408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924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0" y="-80328"/>
            <a:ext cx="12192000" cy="6149009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E74100-E698-40DC-93C1-8B422DB99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40"/>
            <a:ext cx="12192000" cy="692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1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D246A554-257C-4249-819D-4870CCC3D2DF}"/>
              </a:ext>
            </a:extLst>
          </p:cNvPr>
          <p:cNvSpPr/>
          <p:nvPr/>
        </p:nvSpPr>
        <p:spPr>
          <a:xfrm>
            <a:off x="0" y="-80328"/>
            <a:ext cx="12192000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72C000-5CEA-48ED-A154-45BD79063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pic>
        <p:nvPicPr>
          <p:cNvPr id="1026" name="Picture 2" descr="Design Thinking o Pensamiento de Diseño - metodología- Escuela es[tech]">
            <a:extLst>
              <a:ext uri="{FF2B5EF4-FFF2-40B4-BE49-F238E27FC236}">
                <a16:creationId xmlns:a16="http://schemas.microsoft.com/office/drawing/2014/main" id="{B8BA374F-D238-49CD-96DB-407D5E28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7840"/>
            <a:ext cx="9753600" cy="2933700"/>
          </a:xfrm>
          <a:prstGeom prst="rect">
            <a:avLst/>
          </a:prstGeom>
          <a:solidFill>
            <a:srgbClr val="55A2C9"/>
          </a:solidFill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E9310AF-39CB-4739-9900-C1BF4FC2F1E7}"/>
              </a:ext>
            </a:extLst>
          </p:cNvPr>
          <p:cNvSpPr txBox="1"/>
          <p:nvPr/>
        </p:nvSpPr>
        <p:spPr>
          <a:xfrm>
            <a:off x="2584171" y="2584613"/>
            <a:ext cx="3286541" cy="523220"/>
          </a:xfrm>
          <a:prstGeom prst="rect">
            <a:avLst/>
          </a:prstGeom>
          <a:solidFill>
            <a:srgbClr val="55A2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Definir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87E0926-6B53-4E3E-9870-B9E423A0DD05}"/>
              </a:ext>
            </a:extLst>
          </p:cNvPr>
          <p:cNvSpPr txBox="1"/>
          <p:nvPr/>
        </p:nvSpPr>
        <p:spPr>
          <a:xfrm>
            <a:off x="5188220" y="2565656"/>
            <a:ext cx="2047463" cy="523220"/>
          </a:xfrm>
          <a:prstGeom prst="rect">
            <a:avLst/>
          </a:prstGeom>
          <a:solidFill>
            <a:srgbClr val="55A2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Idear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2770-1C6B-4960-9F0A-7729FEC1297B}"/>
              </a:ext>
            </a:extLst>
          </p:cNvPr>
          <p:cNvSpPr txBox="1"/>
          <p:nvPr/>
        </p:nvSpPr>
        <p:spPr>
          <a:xfrm>
            <a:off x="7056778" y="2607585"/>
            <a:ext cx="2392022" cy="523220"/>
          </a:xfrm>
          <a:prstGeom prst="rect">
            <a:avLst/>
          </a:prstGeom>
          <a:solidFill>
            <a:srgbClr val="55A2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Prototipar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4F9BFB-B77B-4008-8A00-95A83BF0136E}"/>
              </a:ext>
            </a:extLst>
          </p:cNvPr>
          <p:cNvSpPr txBox="1"/>
          <p:nvPr/>
        </p:nvSpPr>
        <p:spPr>
          <a:xfrm>
            <a:off x="9173811" y="2584613"/>
            <a:ext cx="2392022" cy="523220"/>
          </a:xfrm>
          <a:prstGeom prst="rect">
            <a:avLst/>
          </a:prstGeom>
          <a:solidFill>
            <a:srgbClr val="55A2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Testar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A73834-C27D-436B-8AE8-5F5289C01849}"/>
              </a:ext>
            </a:extLst>
          </p:cNvPr>
          <p:cNvSpPr txBox="1"/>
          <p:nvPr/>
        </p:nvSpPr>
        <p:spPr>
          <a:xfrm>
            <a:off x="887897" y="2607585"/>
            <a:ext cx="2315814" cy="523220"/>
          </a:xfrm>
          <a:prstGeom prst="rect">
            <a:avLst/>
          </a:prstGeom>
          <a:solidFill>
            <a:srgbClr val="55A2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Empatizar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1C83E99-904E-4097-97E4-31F2BA821ED4}"/>
              </a:ext>
            </a:extLst>
          </p:cNvPr>
          <p:cNvSpPr/>
          <p:nvPr/>
        </p:nvSpPr>
        <p:spPr>
          <a:xfrm>
            <a:off x="752059" y="3053877"/>
            <a:ext cx="2451652" cy="2585323"/>
          </a:xfrm>
          <a:prstGeom prst="rect">
            <a:avLst/>
          </a:prstGeom>
          <a:solidFill>
            <a:srgbClr val="55A2C9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Futura Round"/>
              </a:rPr>
              <a:t>Nos enfocamos en el problema y las emociones que está generando en nuestro cliente. Sabiendo esto, dejamos espacio para la siguiente fase.</a:t>
            </a:r>
            <a:r>
              <a:rPr lang="pt-BR" dirty="0">
                <a:solidFill>
                  <a:schemeClr val="bg1"/>
                </a:solidFill>
                <a:latin typeface="Futura Round"/>
              </a:rPr>
              <a:t>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9BABD83-2A85-4A42-9319-31656395208A}"/>
              </a:ext>
            </a:extLst>
          </p:cNvPr>
          <p:cNvSpPr/>
          <p:nvPr/>
        </p:nvSpPr>
        <p:spPr>
          <a:xfrm>
            <a:off x="3221936" y="3100458"/>
            <a:ext cx="2117033" cy="2031325"/>
          </a:xfrm>
          <a:prstGeom prst="rect">
            <a:avLst/>
          </a:prstGeom>
          <a:solidFill>
            <a:srgbClr val="55A2C9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Futura Round"/>
              </a:rPr>
              <a:t>Esta fase es para especificar y definir claramente cuál es el problema, basándose en la fase anterior.</a:t>
            </a:r>
            <a:endParaRPr lang="pt-BR" dirty="0">
              <a:solidFill>
                <a:schemeClr val="bg1"/>
              </a:solidFill>
              <a:latin typeface="Futura Round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6DA4B2E-E29F-4152-A785-28EB6744E8DE}"/>
              </a:ext>
            </a:extLst>
          </p:cNvPr>
          <p:cNvSpPr/>
          <p:nvPr/>
        </p:nvSpPr>
        <p:spPr>
          <a:xfrm>
            <a:off x="5314138" y="3109733"/>
            <a:ext cx="2004395" cy="2031325"/>
          </a:xfrm>
          <a:prstGeom prst="rect">
            <a:avLst/>
          </a:prstGeom>
          <a:solidFill>
            <a:srgbClr val="55A2C9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Futura Round"/>
              </a:rPr>
              <a:t>Pensamos en diferentes formas de resolver el problema. ¡Apuesta por la diversidad!</a:t>
            </a:r>
            <a:endParaRPr lang="pt-BR" dirty="0">
              <a:solidFill>
                <a:schemeClr val="bg1"/>
              </a:solidFill>
              <a:latin typeface="Futura Round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7494A65-1F41-48E3-A84D-98E065BA00F0}"/>
              </a:ext>
            </a:extLst>
          </p:cNvPr>
          <p:cNvSpPr/>
          <p:nvPr/>
        </p:nvSpPr>
        <p:spPr>
          <a:xfrm>
            <a:off x="7338407" y="3088876"/>
            <a:ext cx="2004395" cy="2031325"/>
          </a:xfrm>
          <a:prstGeom prst="rect">
            <a:avLst/>
          </a:prstGeom>
          <a:solidFill>
            <a:srgbClr val="55A2C9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Futura Round"/>
              </a:rPr>
              <a:t>Desarrollamos profundamente nuestra idea o concepto para que podamos hacerlo realidad.</a:t>
            </a:r>
            <a:endParaRPr lang="pt-BR" dirty="0">
              <a:solidFill>
                <a:schemeClr val="bg1"/>
              </a:solidFill>
              <a:latin typeface="Futura Round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EBE8A34-AE62-4B49-93C8-0896107ACB6E}"/>
              </a:ext>
            </a:extLst>
          </p:cNvPr>
          <p:cNvSpPr/>
          <p:nvPr/>
        </p:nvSpPr>
        <p:spPr>
          <a:xfrm>
            <a:off x="9481930" y="3011504"/>
            <a:ext cx="2282684" cy="1477328"/>
          </a:xfrm>
          <a:prstGeom prst="rect">
            <a:avLst/>
          </a:prstGeom>
          <a:solidFill>
            <a:srgbClr val="55A2C9"/>
          </a:solidFill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Futura Round"/>
              </a:rPr>
              <a:t>Aquí evaluamos el prototipo para poder detectar fallas y optimizar al máximo.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7146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72C000-5CEA-48ED-A154-45BD79063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5190AD2-1D97-4A48-B255-5E34D189F031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55A2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Picture 2" descr="PSD de gratis | Templates &amp;amp; Mockups">
            <a:extLst>
              <a:ext uri="{FF2B5EF4-FFF2-40B4-BE49-F238E27FC236}">
                <a16:creationId xmlns:a16="http://schemas.microsoft.com/office/drawing/2014/main" id="{F5CDA4CA-CD12-4C54-856C-014D4394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98" y="1524000"/>
            <a:ext cx="3297405" cy="461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BB304B-B2C1-4147-AE98-46A9B20D61F9}"/>
              </a:ext>
            </a:extLst>
          </p:cNvPr>
          <p:cNvSpPr txBox="1"/>
          <p:nvPr/>
        </p:nvSpPr>
        <p:spPr>
          <a:xfrm>
            <a:off x="655983" y="253218"/>
            <a:ext cx="11357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No se si es una estupidez o</a:t>
            </a: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la mejor idea que he tenido</a:t>
            </a:r>
            <a:endParaRPr lang="es-CO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1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982B4EF2-4FC9-4900-801F-4F00E5FC4AE8}"/>
              </a:ext>
            </a:extLst>
          </p:cNvPr>
          <p:cNvSpPr/>
          <p:nvPr/>
        </p:nvSpPr>
        <p:spPr>
          <a:xfrm>
            <a:off x="0" y="-80328"/>
            <a:ext cx="12192000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Diagrama de flujo: proceso 1">
            <a:extLst>
              <a:ext uri="{FF2B5EF4-FFF2-40B4-BE49-F238E27FC236}">
                <a16:creationId xmlns:a16="http://schemas.microsoft.com/office/drawing/2014/main" id="{4C2718C5-720B-4E90-8E19-7D9DF404B548}"/>
              </a:ext>
            </a:extLst>
          </p:cNvPr>
          <p:cNvSpPr/>
          <p:nvPr/>
        </p:nvSpPr>
        <p:spPr>
          <a:xfrm>
            <a:off x="1589649" y="-74595"/>
            <a:ext cx="9383151" cy="13547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Futura Round"/>
              </a:rPr>
              <a:t>Nos enfocamos en el problema y las emociones que está generando en nuestro cliente. Sabiendo esto, dejamos espacio para la siguiente fase.</a:t>
            </a:r>
            <a:r>
              <a:rPr lang="pt-BR" dirty="0">
                <a:solidFill>
                  <a:schemeClr val="tx1"/>
                </a:solidFill>
                <a:latin typeface="Futura Round"/>
              </a:rPr>
              <a:t>.</a:t>
            </a:r>
          </a:p>
        </p:txBody>
      </p:sp>
      <p:sp>
        <p:nvSpPr>
          <p:cNvPr id="30" name="Diagrama de flujo: proceso 29">
            <a:extLst>
              <a:ext uri="{FF2B5EF4-FFF2-40B4-BE49-F238E27FC236}">
                <a16:creationId xmlns:a16="http://schemas.microsoft.com/office/drawing/2014/main" id="{26B33CD5-082E-4490-8174-1F7F5DD22315}"/>
              </a:ext>
            </a:extLst>
          </p:cNvPr>
          <p:cNvSpPr/>
          <p:nvPr/>
        </p:nvSpPr>
        <p:spPr>
          <a:xfrm>
            <a:off x="1756663" y="1470995"/>
            <a:ext cx="2101426" cy="519617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Futura Round"/>
              </a:rPr>
              <a:t>Definir: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Futura Round"/>
              </a:rPr>
              <a:t>Especifique y defina claramente cuál es el problema, basándose en la fase anterior</a:t>
            </a:r>
            <a:r>
              <a:rPr lang="pt-BR" sz="1400" dirty="0">
                <a:solidFill>
                  <a:schemeClr val="tx1"/>
                </a:solidFill>
                <a:latin typeface="Futura Round"/>
              </a:rPr>
              <a:t>.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</p:txBody>
      </p:sp>
      <p:sp>
        <p:nvSpPr>
          <p:cNvPr id="31" name="Diagrama de flujo: proceso 30">
            <a:extLst>
              <a:ext uri="{FF2B5EF4-FFF2-40B4-BE49-F238E27FC236}">
                <a16:creationId xmlns:a16="http://schemas.microsoft.com/office/drawing/2014/main" id="{44E092A4-D01D-4058-8D8B-3119941C5157}"/>
              </a:ext>
            </a:extLst>
          </p:cNvPr>
          <p:cNvSpPr/>
          <p:nvPr/>
        </p:nvSpPr>
        <p:spPr>
          <a:xfrm>
            <a:off x="4188938" y="1470995"/>
            <a:ext cx="2101426" cy="519617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Futura Round"/>
              </a:rPr>
              <a:t>Idear: 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Futura Round"/>
              </a:rPr>
              <a:t>Piensa en diferentes formas de resolver el problema.</a:t>
            </a:r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</p:txBody>
      </p:sp>
      <p:sp>
        <p:nvSpPr>
          <p:cNvPr id="32" name="Diagrama de flujo: proceso 31">
            <a:extLst>
              <a:ext uri="{FF2B5EF4-FFF2-40B4-BE49-F238E27FC236}">
                <a16:creationId xmlns:a16="http://schemas.microsoft.com/office/drawing/2014/main" id="{3BCBBF88-4460-49B0-BCD2-BE9107148B2D}"/>
              </a:ext>
            </a:extLst>
          </p:cNvPr>
          <p:cNvSpPr/>
          <p:nvPr/>
        </p:nvSpPr>
        <p:spPr>
          <a:xfrm>
            <a:off x="6573795" y="1470995"/>
            <a:ext cx="2062787" cy="519617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err="1">
                <a:solidFill>
                  <a:schemeClr val="tx1"/>
                </a:solidFill>
                <a:latin typeface="Futura Round"/>
              </a:rPr>
              <a:t>Prototipar</a:t>
            </a:r>
            <a:r>
              <a:rPr lang="pt-BR" sz="1400" b="1" dirty="0">
                <a:solidFill>
                  <a:schemeClr val="tx1"/>
                </a:solidFill>
                <a:latin typeface="Futura Round"/>
              </a:rPr>
              <a:t>: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Futura Round"/>
              </a:rPr>
              <a:t>Desarrollar profundamente nuestra idea o concepto para que podamos hacerlo realidad.</a:t>
            </a:r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</p:txBody>
      </p:sp>
      <p:sp>
        <p:nvSpPr>
          <p:cNvPr id="33" name="Diagrama de flujo: proceso 32">
            <a:extLst>
              <a:ext uri="{FF2B5EF4-FFF2-40B4-BE49-F238E27FC236}">
                <a16:creationId xmlns:a16="http://schemas.microsoft.com/office/drawing/2014/main" id="{7A7F46D0-1158-43E6-8410-4FE9AA7F6E7C}"/>
              </a:ext>
            </a:extLst>
          </p:cNvPr>
          <p:cNvSpPr/>
          <p:nvPr/>
        </p:nvSpPr>
        <p:spPr>
          <a:xfrm>
            <a:off x="8871374" y="1470995"/>
            <a:ext cx="2101426" cy="519617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Futura Round"/>
              </a:rPr>
              <a:t>Testar: </a:t>
            </a:r>
          </a:p>
          <a:p>
            <a:pPr algn="ctr"/>
            <a:r>
              <a:rPr lang="es-ES" sz="1400">
                <a:solidFill>
                  <a:schemeClr val="tx1"/>
                </a:solidFill>
                <a:latin typeface="Futura Round"/>
              </a:rPr>
              <a:t>evalúa el prototipo para poder detectar fallas y optimizar al máximo.</a:t>
            </a:r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</p:txBody>
      </p:sp>
      <p:pic>
        <p:nvPicPr>
          <p:cNvPr id="13" name="Picture 2" descr="Design Thinking o Pensamiento de Diseño - metodología- Escuela es[tech]">
            <a:extLst>
              <a:ext uri="{FF2B5EF4-FFF2-40B4-BE49-F238E27FC236}">
                <a16:creationId xmlns:a16="http://schemas.microsoft.com/office/drawing/2014/main" id="{7C759803-E299-401E-8EF1-C21D1F49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9" b="21359"/>
          <a:stretch/>
        </p:blipFill>
        <p:spPr bwMode="auto">
          <a:xfrm>
            <a:off x="382379" y="-80328"/>
            <a:ext cx="1207270" cy="12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esign Thinking o Pensamiento de Diseño - metodología- Escuela es[tech]">
            <a:extLst>
              <a:ext uri="{FF2B5EF4-FFF2-40B4-BE49-F238E27FC236}">
                <a16:creationId xmlns:a16="http://schemas.microsoft.com/office/drawing/2014/main" id="{1B52E34A-066B-4B9F-84C2-B4F5882DD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6" r="56677" b="21359"/>
          <a:stretch/>
        </p:blipFill>
        <p:spPr bwMode="auto">
          <a:xfrm>
            <a:off x="2283150" y="1421124"/>
            <a:ext cx="1364197" cy="145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esign Thinking o Pensamiento de Diseño - metodología- Escuela es[tech]">
            <a:extLst>
              <a:ext uri="{FF2B5EF4-FFF2-40B4-BE49-F238E27FC236}">
                <a16:creationId xmlns:a16="http://schemas.microsoft.com/office/drawing/2014/main" id="{440A14B2-0D31-4B35-A93A-734F01F6F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4" t="8592" r="19361" b="21902"/>
          <a:stretch/>
        </p:blipFill>
        <p:spPr bwMode="auto">
          <a:xfrm>
            <a:off x="7135811" y="1590388"/>
            <a:ext cx="1032726" cy="12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esign Thinking o Pensamiento de Diseño - metodología- Escuela es[tech]">
            <a:extLst>
              <a:ext uri="{FF2B5EF4-FFF2-40B4-BE49-F238E27FC236}">
                <a16:creationId xmlns:a16="http://schemas.microsoft.com/office/drawing/2014/main" id="{92E59EEF-6406-4285-B2CD-92C0A8639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7" t="8592" r="36901" b="21902"/>
          <a:stretch/>
        </p:blipFill>
        <p:spPr bwMode="auto">
          <a:xfrm>
            <a:off x="4566989" y="1590390"/>
            <a:ext cx="1283908" cy="12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esign Thinking o Pensamiento de Diseño - metodología- Escuela es[tech]">
            <a:extLst>
              <a:ext uri="{FF2B5EF4-FFF2-40B4-BE49-F238E27FC236}">
                <a16:creationId xmlns:a16="http://schemas.microsoft.com/office/drawing/2014/main" id="{540F71AE-21A4-4458-ABAC-1AA018F13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4" t="8592" r="938" b="21902"/>
          <a:stretch/>
        </p:blipFill>
        <p:spPr bwMode="auto">
          <a:xfrm>
            <a:off x="9440631" y="1590389"/>
            <a:ext cx="994706" cy="12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87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3"/>
    </mc:Choice>
    <mc:Fallback xmlns="">
      <p:transition spd="slow" advTm="349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0" y="-80329"/>
            <a:ext cx="12192000" cy="6149009"/>
          </a:xfrm>
          <a:prstGeom prst="rect">
            <a:avLst/>
          </a:prstGeom>
          <a:solidFill>
            <a:srgbClr val="55A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D270F8B-7A3A-4E6B-A281-94939C5620CE}"/>
              </a:ext>
            </a:extLst>
          </p:cNvPr>
          <p:cNvSpPr txBox="1">
            <a:spLocks/>
          </p:cNvSpPr>
          <p:nvPr/>
        </p:nvSpPr>
        <p:spPr>
          <a:xfrm>
            <a:off x="1524000" y="739240"/>
            <a:ext cx="9144000" cy="1964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Century Gothic"/>
              </a:rPr>
              <a:t>Resolución de problemas</a:t>
            </a:r>
          </a:p>
        </p:txBody>
      </p:sp>
      <p:pic>
        <p:nvPicPr>
          <p:cNvPr id="8" name="Picture 2" descr="Equipo de gestores de crisis resolviendo problemas de empresarios. empleados con bombilla desenredando maraña. ilustración de vector de trabajo en equipo, solución, concepto de gestión vector gratuito">
            <a:extLst>
              <a:ext uri="{FF2B5EF4-FFF2-40B4-BE49-F238E27FC236}">
                <a16:creationId xmlns:a16="http://schemas.microsoft.com/office/drawing/2014/main" id="{1611DE91-F5E0-4642-8329-A21A3FF6B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8" t="11983" r="738" b="17216"/>
          <a:stretch/>
        </p:blipFill>
        <p:spPr bwMode="auto">
          <a:xfrm>
            <a:off x="2872923" y="2939100"/>
            <a:ext cx="6830970" cy="302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FD359F1-32C1-4F57-A28B-C0775D18EACB}"/>
              </a:ext>
            </a:extLst>
          </p:cNvPr>
          <p:cNvSpPr/>
          <p:nvPr/>
        </p:nvSpPr>
        <p:spPr>
          <a:xfrm>
            <a:off x="3761117" y="465826"/>
            <a:ext cx="4433977" cy="845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#2 </a:t>
            </a:r>
            <a:r>
              <a:rPr lang="pt-BR" sz="4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Sesión</a:t>
            </a:r>
            <a:endParaRPr lang="es-CO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0" y="-69524"/>
            <a:ext cx="12192000" cy="6149009"/>
          </a:xfrm>
          <a:prstGeom prst="rect">
            <a:avLst/>
          </a:prstGeom>
          <a:solidFill>
            <a:srgbClr val="55A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1661C17-9802-4DFA-B4B1-D2C89B61F8D5}"/>
              </a:ext>
            </a:extLst>
          </p:cNvPr>
          <p:cNvSpPr txBox="1">
            <a:spLocks/>
          </p:cNvSpPr>
          <p:nvPr/>
        </p:nvSpPr>
        <p:spPr>
          <a:xfrm>
            <a:off x="4092361" y="722244"/>
            <a:ext cx="9129920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Agenda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24B85C9-ED8C-42C5-ADB4-1DB4B6F6992A}"/>
              </a:ext>
            </a:extLst>
          </p:cNvPr>
          <p:cNvSpPr txBox="1">
            <a:spLocks/>
          </p:cNvSpPr>
          <p:nvPr/>
        </p:nvSpPr>
        <p:spPr>
          <a:xfrm>
            <a:off x="861391" y="1789043"/>
            <a:ext cx="10881931" cy="2798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Arial"/>
              <a:buChar char="•"/>
            </a:pPr>
            <a:r>
              <a:rPr lang="es-ES" sz="9600" b="1" dirty="0">
                <a:solidFill>
                  <a:schemeClr val="bg1"/>
                </a:solidFill>
                <a:latin typeface="Century Gothic"/>
              </a:rPr>
              <a:t>¿Qué es la resolución de problemas?</a:t>
            </a:r>
          </a:p>
          <a:p>
            <a:pPr marL="857250" indent="-857250" algn="l">
              <a:buFont typeface="Arial"/>
              <a:buChar char="•"/>
            </a:pPr>
            <a:endParaRPr lang="es-ES" sz="9600" b="1" dirty="0">
              <a:solidFill>
                <a:schemeClr val="bg1"/>
              </a:solidFill>
              <a:latin typeface="Century Gothic"/>
            </a:endParaRPr>
          </a:p>
          <a:p>
            <a:pPr marL="857250" indent="-857250" algn="l">
              <a:buFont typeface="Arial"/>
              <a:buChar char="•"/>
            </a:pPr>
            <a:r>
              <a:rPr lang="es-ES" sz="9600" b="1" dirty="0">
                <a:solidFill>
                  <a:schemeClr val="bg1"/>
                </a:solidFill>
                <a:latin typeface="Century Gothic"/>
              </a:rPr>
              <a:t>Fases para solucionar un problema en mi negocio</a:t>
            </a:r>
          </a:p>
          <a:p>
            <a:pPr marL="857250" indent="-857250" algn="l">
              <a:buFont typeface="Arial"/>
              <a:buChar char="•"/>
            </a:pPr>
            <a:endParaRPr lang="es-ES" sz="9600" b="1" dirty="0">
              <a:solidFill>
                <a:schemeClr val="bg1"/>
              </a:solidFill>
              <a:latin typeface="Century Gothic"/>
            </a:endParaRPr>
          </a:p>
          <a:p>
            <a:pPr marL="857250" indent="-857250" algn="l">
              <a:buFont typeface="Arial"/>
              <a:buChar char="•"/>
            </a:pPr>
            <a:r>
              <a:rPr lang="es-ES" sz="9600" b="1" dirty="0">
                <a:solidFill>
                  <a:schemeClr val="bg1"/>
                </a:solidFill>
                <a:latin typeface="Century Gothic"/>
              </a:rPr>
              <a:t>Ejercicio</a:t>
            </a:r>
            <a:br>
              <a:rPr lang="pt-BR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pt-BR" b="1" dirty="0">
                <a:solidFill>
                  <a:schemeClr val="bg1"/>
                </a:solidFill>
                <a:latin typeface="Century Gothic"/>
              </a:rPr>
            </a:br>
            <a:r>
              <a:rPr lang="pt-BR" b="1" dirty="0">
                <a:solidFill>
                  <a:schemeClr val="bg1"/>
                </a:solidFill>
                <a:latin typeface="Century Gothic"/>
              </a:rPr>
              <a:t> 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4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55A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6AE1A82-2209-40D1-B06A-A024758CCE73}"/>
              </a:ext>
            </a:extLst>
          </p:cNvPr>
          <p:cNvSpPr/>
          <p:nvPr/>
        </p:nvSpPr>
        <p:spPr>
          <a:xfrm>
            <a:off x="1338470" y="-23484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498B1C7A-976B-42DF-8742-5B0BB8FCFAF9}"/>
              </a:ext>
            </a:extLst>
          </p:cNvPr>
          <p:cNvSpPr/>
          <p:nvPr/>
        </p:nvSpPr>
        <p:spPr>
          <a:xfrm>
            <a:off x="5266697" y="1125710"/>
            <a:ext cx="1020418" cy="463259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EDAF4F0-B6AB-471E-B901-5683777F1D80}"/>
              </a:ext>
            </a:extLst>
          </p:cNvPr>
          <p:cNvSpPr/>
          <p:nvPr/>
        </p:nvSpPr>
        <p:spPr>
          <a:xfrm>
            <a:off x="1033669" y="437765"/>
            <a:ext cx="9834369" cy="932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</a:t>
            </a:r>
            <a:r>
              <a:rPr lang="pt-B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habilidad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de resolver problemas se </a:t>
            </a:r>
            <a:r>
              <a:rPr lang="pt-B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compone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de</a:t>
            </a:r>
            <a:r>
              <a:rPr lang="es-C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: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247718E-6BD1-4A78-AF1E-45A36FF09860}"/>
              </a:ext>
            </a:extLst>
          </p:cNvPr>
          <p:cNvSpPr/>
          <p:nvPr/>
        </p:nvSpPr>
        <p:spPr>
          <a:xfrm>
            <a:off x="2788184" y="1508089"/>
            <a:ext cx="6096000" cy="932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Identificar un problema: económico, social, ambiental</a:t>
            </a:r>
            <a:endParaRPr lang="es-CO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6D25948-F21D-4027-B30C-0565245B1C31}"/>
              </a:ext>
            </a:extLst>
          </p:cNvPr>
          <p:cNvSpPr/>
          <p:nvPr/>
        </p:nvSpPr>
        <p:spPr>
          <a:xfrm>
            <a:off x="2812210" y="2591853"/>
            <a:ext cx="6071973" cy="932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Identificar y </a:t>
            </a:r>
            <a:r>
              <a:rPr lang="pt-BR" sz="2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seleccionar</a:t>
            </a:r>
            <a:r>
              <a:rPr lang="pt-B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soluciones</a:t>
            </a:r>
            <a:endParaRPr lang="es-CO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ángulo 9">
            <a:extLst>
              <a:ext uri="{FF2B5EF4-FFF2-40B4-BE49-F238E27FC236}">
                <a16:creationId xmlns:a16="http://schemas.microsoft.com/office/drawing/2014/main" id="{D3929417-8094-4319-B7CD-A86D5CADBAB5}"/>
              </a:ext>
            </a:extLst>
          </p:cNvPr>
          <p:cNvSpPr/>
          <p:nvPr/>
        </p:nvSpPr>
        <p:spPr>
          <a:xfrm>
            <a:off x="2788184" y="3684531"/>
            <a:ext cx="6096000" cy="932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Century Gothic"/>
              </a:rPr>
              <a:t>Implementar </a:t>
            </a:r>
            <a:r>
              <a:rPr lang="pt-BR" sz="2400" dirty="0" err="1">
                <a:solidFill>
                  <a:schemeClr val="tx1"/>
                </a:solidFill>
                <a:latin typeface="Century Gothic"/>
              </a:rPr>
              <a:t>la</a:t>
            </a:r>
            <a:r>
              <a:rPr lang="pt-BR" sz="2400" dirty="0">
                <a:solidFill>
                  <a:schemeClr val="tx1"/>
                </a:solidFill>
                <a:latin typeface="Century Gothic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entury Gothic"/>
              </a:rPr>
              <a:t>solución</a:t>
            </a:r>
            <a:endParaRPr lang="en-US" dirty="0"/>
          </a:p>
        </p:txBody>
      </p:sp>
      <p:sp>
        <p:nvSpPr>
          <p:cNvPr id="14" name="Rectángulo 9">
            <a:extLst>
              <a:ext uri="{FF2B5EF4-FFF2-40B4-BE49-F238E27FC236}">
                <a16:creationId xmlns:a16="http://schemas.microsoft.com/office/drawing/2014/main" id="{729D076F-207F-40FF-83DB-D37C996C75AD}"/>
              </a:ext>
            </a:extLst>
          </p:cNvPr>
          <p:cNvSpPr/>
          <p:nvPr/>
        </p:nvSpPr>
        <p:spPr>
          <a:xfrm>
            <a:off x="2788183" y="4834719"/>
            <a:ext cx="6096000" cy="932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400" dirty="0" err="1">
                <a:solidFill>
                  <a:schemeClr val="tx1"/>
                </a:solidFill>
                <a:latin typeface="Century Gothic"/>
              </a:rPr>
              <a:t>monitorear</a:t>
            </a:r>
            <a:r>
              <a:rPr lang="pt-BR" sz="2400" dirty="0">
                <a:solidFill>
                  <a:schemeClr val="tx1"/>
                </a:solidFill>
                <a:latin typeface="Century Gothic"/>
              </a:rPr>
              <a:t> y </a:t>
            </a:r>
            <a:r>
              <a:rPr lang="pt-BR" sz="2400" dirty="0" err="1">
                <a:solidFill>
                  <a:schemeClr val="tx1"/>
                </a:solidFill>
                <a:latin typeface="Century Gothic"/>
              </a:rPr>
              <a:t>evaluar</a:t>
            </a:r>
            <a:endParaRPr lang="pt-BR" sz="2400" dirty="0">
              <a:solidFill>
                <a:schemeClr val="tx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644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6AE1A82-2209-40D1-B06A-A024758CCE73}"/>
              </a:ext>
            </a:extLst>
          </p:cNvPr>
          <p:cNvSpPr/>
          <p:nvPr/>
        </p:nvSpPr>
        <p:spPr>
          <a:xfrm>
            <a:off x="1338470" y="-23484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EDAF4F0-B6AB-471E-B901-5683777F1D80}"/>
              </a:ext>
            </a:extLst>
          </p:cNvPr>
          <p:cNvSpPr/>
          <p:nvPr/>
        </p:nvSpPr>
        <p:spPr>
          <a:xfrm>
            <a:off x="1033669" y="437765"/>
            <a:ext cx="9834369" cy="932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</a:t>
            </a:r>
            <a:r>
              <a:rPr lang="pt-BR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resolución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de problemas...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ángulo: esquinas superiores, una redondeada y la otra cortada 10">
            <a:extLst>
              <a:ext uri="{FF2B5EF4-FFF2-40B4-BE49-F238E27FC236}">
                <a16:creationId xmlns:a16="http://schemas.microsoft.com/office/drawing/2014/main" id="{9447E556-FA2D-4D70-927C-49045CC3BA55}"/>
              </a:ext>
            </a:extLst>
          </p:cNvPr>
          <p:cNvSpPr/>
          <p:nvPr/>
        </p:nvSpPr>
        <p:spPr>
          <a:xfrm>
            <a:off x="716218" y="1531885"/>
            <a:ext cx="5380383" cy="3304891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Es una habilidad flexible y adaptativa que indica apertura, curiosidad y pensamiento divergente, basada en la observación y el reconocimiento preciso del entorno.</a:t>
            </a: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: esquinas superiores, una redondeada y la otra cortada 12">
            <a:extLst>
              <a:ext uri="{FF2B5EF4-FFF2-40B4-BE49-F238E27FC236}">
                <a16:creationId xmlns:a16="http://schemas.microsoft.com/office/drawing/2014/main" id="{8B5B7D3F-6668-4AEF-8766-0674F348E3B0}"/>
              </a:ext>
            </a:extLst>
          </p:cNvPr>
          <p:cNvSpPr/>
          <p:nvPr/>
        </p:nvSpPr>
        <p:spPr>
          <a:xfrm>
            <a:off x="6186474" y="2653318"/>
            <a:ext cx="5754194" cy="3204250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Conduce a la autoeficacia y el empoderamiento, lo que permite a las personas resolver problemas a través del pensamiento crítico y la toma de decisiones.</a:t>
            </a: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B4E989-AC07-4E67-946C-683E2BC36C09}"/>
              </a:ext>
            </a:extLst>
          </p:cNvPr>
          <p:cNvSpPr txBox="1"/>
          <p:nvPr/>
        </p:nvSpPr>
        <p:spPr>
          <a:xfrm>
            <a:off x="2584892" y="424070"/>
            <a:ext cx="711641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Century Gothic"/>
              </a:rPr>
              <a:t>Cambiemos el chip….</a:t>
            </a:r>
          </a:p>
        </p:txBody>
      </p:sp>
      <p:pic>
        <p:nvPicPr>
          <p:cNvPr id="3078" name="Picture 6" descr="Gino Tubaro 💡 (@ginotubaro) | Twitter">
            <a:extLst>
              <a:ext uri="{FF2B5EF4-FFF2-40B4-BE49-F238E27FC236}">
                <a16:creationId xmlns:a16="http://schemas.microsoft.com/office/drawing/2014/main" id="{C0BD3F19-906E-4709-9511-AFC18FBC8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730"/>
            <a:ext cx="4731026" cy="473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A770C224-BEA9-4DC4-BF9B-1D370FE9CDD7}"/>
              </a:ext>
            </a:extLst>
          </p:cNvPr>
          <p:cNvSpPr/>
          <p:nvPr/>
        </p:nvSpPr>
        <p:spPr>
          <a:xfrm>
            <a:off x="4731026" y="1895061"/>
            <a:ext cx="7182678" cy="2756452"/>
          </a:xfrm>
          <a:prstGeom prst="wedgeRoundRectCallout">
            <a:avLst>
              <a:gd name="adj1" fmla="val -52383"/>
              <a:gd name="adj2" fmla="val 658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“Los negocios surgen de los problemas. Sin ellos no habría negocios. Por eso suelo decir que me encantan los problemas ”.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Gino </a:t>
            </a:r>
            <a:r>
              <a:rPr lang="es-E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Tubaro</a:t>
            </a:r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- Emprendedor Argentino</a:t>
            </a:r>
            <a:endParaRPr lang="pt-B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0FD4AE4-828F-46AB-B22A-C668FD7831CE}"/>
              </a:ext>
            </a:extLst>
          </p:cNvPr>
          <p:cNvSpPr/>
          <p:nvPr/>
        </p:nvSpPr>
        <p:spPr>
          <a:xfrm>
            <a:off x="0" y="-13253"/>
            <a:ext cx="12192000" cy="6871253"/>
          </a:xfrm>
          <a:prstGeom prst="rect">
            <a:avLst/>
          </a:prstGeom>
          <a:solidFill>
            <a:srgbClr val="55A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673F88-FB54-43AF-9E63-C1936B0A2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pic>
        <p:nvPicPr>
          <p:cNvPr id="10" name="WhatsApp Video 2021-07-21 at 9.58.34 PM">
            <a:hlinkClick r:id="" action="ppaction://media"/>
            <a:extLst>
              <a:ext uri="{FF2B5EF4-FFF2-40B4-BE49-F238E27FC236}">
                <a16:creationId xmlns:a16="http://schemas.microsoft.com/office/drawing/2014/main" id="{3259904D-3A8E-427C-91DC-3AA895B27F9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0838" y="1656273"/>
            <a:ext cx="7712554" cy="411336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4FF4F3B-8B77-405A-A08F-F41920FD5857}"/>
              </a:ext>
            </a:extLst>
          </p:cNvPr>
          <p:cNvSpPr/>
          <p:nvPr/>
        </p:nvSpPr>
        <p:spPr>
          <a:xfrm>
            <a:off x="575094" y="512387"/>
            <a:ext cx="11041811" cy="897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Todo es </a:t>
            </a:r>
            <a:r>
              <a:rPr lang="pt-B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caos... Tranquilo (a)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0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0FD4AE4-828F-46AB-B22A-C668FD7831CE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55A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5DE3EF-8001-4A9D-B7C0-63D897293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230" y="1867451"/>
            <a:ext cx="9144000" cy="2387600"/>
          </a:xfrm>
        </p:spPr>
        <p:txBody>
          <a:bodyPr>
            <a:noAutofit/>
          </a:bodyPr>
          <a:lstStyle/>
          <a:p>
            <a:r>
              <a:rPr lang="pt-BR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Metodologia</a:t>
            </a:r>
            <a:br>
              <a:rPr lang="pt-BR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recomendada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673F88-FB54-43AF-9E63-C1936B0A2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4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72C000-5CEA-48ED-A154-45BD79063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D0809838-34F9-4A81-921C-F3B8F4AB4E89}"/>
              </a:ext>
            </a:extLst>
          </p:cNvPr>
          <p:cNvSpPr/>
          <p:nvPr/>
        </p:nvSpPr>
        <p:spPr>
          <a:xfrm>
            <a:off x="0" y="-80328"/>
            <a:ext cx="12192000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5DE3EF-8001-4A9D-B7C0-63D897293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363" y="2158086"/>
            <a:ext cx="8759687" cy="641626"/>
          </a:xfrm>
        </p:spPr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Design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Thinking</a:t>
            </a:r>
            <a:b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b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Design Thinking o Pensamiento de Diseño - metodología- Escuela es[tech]">
            <a:extLst>
              <a:ext uri="{FF2B5EF4-FFF2-40B4-BE49-F238E27FC236}">
                <a16:creationId xmlns:a16="http://schemas.microsoft.com/office/drawing/2014/main" id="{B8BA374F-D238-49CD-96DB-407D5E28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46640"/>
            <a:ext cx="97536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E9310AF-39CB-4739-9900-C1BF4FC2F1E7}"/>
              </a:ext>
            </a:extLst>
          </p:cNvPr>
          <p:cNvSpPr txBox="1"/>
          <p:nvPr/>
        </p:nvSpPr>
        <p:spPr>
          <a:xfrm>
            <a:off x="2584171" y="4413413"/>
            <a:ext cx="3286541" cy="523220"/>
          </a:xfrm>
          <a:prstGeom prst="rect">
            <a:avLst/>
          </a:prstGeom>
          <a:solidFill>
            <a:srgbClr val="55A2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Definir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87E0926-6B53-4E3E-9870-B9E423A0DD05}"/>
              </a:ext>
            </a:extLst>
          </p:cNvPr>
          <p:cNvSpPr txBox="1"/>
          <p:nvPr/>
        </p:nvSpPr>
        <p:spPr>
          <a:xfrm>
            <a:off x="5188220" y="4394456"/>
            <a:ext cx="2047463" cy="523220"/>
          </a:xfrm>
          <a:prstGeom prst="rect">
            <a:avLst/>
          </a:prstGeom>
          <a:solidFill>
            <a:srgbClr val="55A2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Idear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2770-1C6B-4960-9F0A-7729FEC1297B}"/>
              </a:ext>
            </a:extLst>
          </p:cNvPr>
          <p:cNvSpPr txBox="1"/>
          <p:nvPr/>
        </p:nvSpPr>
        <p:spPr>
          <a:xfrm>
            <a:off x="7056778" y="4436385"/>
            <a:ext cx="2392022" cy="523220"/>
          </a:xfrm>
          <a:prstGeom prst="rect">
            <a:avLst/>
          </a:prstGeom>
          <a:solidFill>
            <a:srgbClr val="55A2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Prototipar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4F9BFB-B77B-4008-8A00-95A83BF0136E}"/>
              </a:ext>
            </a:extLst>
          </p:cNvPr>
          <p:cNvSpPr txBox="1"/>
          <p:nvPr/>
        </p:nvSpPr>
        <p:spPr>
          <a:xfrm>
            <a:off x="9173811" y="4413413"/>
            <a:ext cx="2392022" cy="523220"/>
          </a:xfrm>
          <a:prstGeom prst="rect">
            <a:avLst/>
          </a:prstGeom>
          <a:solidFill>
            <a:srgbClr val="55A2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Testar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A73834-C27D-436B-8AE8-5F5289C01849}"/>
              </a:ext>
            </a:extLst>
          </p:cNvPr>
          <p:cNvSpPr txBox="1"/>
          <p:nvPr/>
        </p:nvSpPr>
        <p:spPr>
          <a:xfrm>
            <a:off x="463827" y="4436385"/>
            <a:ext cx="3260034" cy="523220"/>
          </a:xfrm>
          <a:prstGeom prst="rect">
            <a:avLst/>
          </a:prstGeom>
          <a:solidFill>
            <a:srgbClr val="55A2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Empatizar</a:t>
            </a:r>
          </a:p>
        </p:txBody>
      </p:sp>
    </p:spTree>
    <p:extLst>
      <p:ext uri="{BB962C8B-B14F-4D97-AF65-F5344CB8AC3E}">
        <p14:creationId xmlns:p14="http://schemas.microsoft.com/office/powerpoint/2010/main" val="1643629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441</Words>
  <Application>Microsoft Office PowerPoint</Application>
  <PresentationFormat>Panorámica</PresentationFormat>
  <Paragraphs>62</Paragraphs>
  <Slides>12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Futura Round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Metodologia recomendada</vt:lpstr>
      <vt:lpstr>Design Thinking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Orden del día</dc:title>
  <dc:creator>Valentina Coley</dc:creator>
  <cp:lastModifiedBy>Valentina Coley</cp:lastModifiedBy>
  <cp:revision>83</cp:revision>
  <dcterms:created xsi:type="dcterms:W3CDTF">2021-07-13T19:16:20Z</dcterms:created>
  <dcterms:modified xsi:type="dcterms:W3CDTF">2021-08-04T22:48:42Z</dcterms:modified>
</cp:coreProperties>
</file>