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21" r:id="rId2"/>
    <p:sldId id="315" r:id="rId3"/>
    <p:sldId id="259" r:id="rId4"/>
    <p:sldId id="316" r:id="rId5"/>
    <p:sldId id="313" r:id="rId6"/>
    <p:sldId id="289" r:id="rId7"/>
    <p:sldId id="280" r:id="rId8"/>
    <p:sldId id="266" r:id="rId9"/>
    <p:sldId id="283" r:id="rId10"/>
    <p:sldId id="291" r:id="rId11"/>
    <p:sldId id="292" r:id="rId12"/>
    <p:sldId id="304" r:id="rId13"/>
    <p:sldId id="302" r:id="rId14"/>
    <p:sldId id="303" r:id="rId15"/>
    <p:sldId id="301" r:id="rId16"/>
    <p:sldId id="294" r:id="rId17"/>
    <p:sldId id="317" r:id="rId18"/>
    <p:sldId id="305" r:id="rId19"/>
    <p:sldId id="318" r:id="rId20"/>
    <p:sldId id="319" r:id="rId21"/>
    <p:sldId id="320" r:id="rId22"/>
    <p:sldId id="310" r:id="rId23"/>
    <p:sldId id="286" r:id="rId24"/>
    <p:sldId id="31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Rivas" initials="CR" lastIdx="1" clrIdx="0">
    <p:extLst>
      <p:ext uri="{19B8F6BF-5375-455C-9EA6-DF929625EA0E}">
        <p15:presenceInfo xmlns:p15="http://schemas.microsoft.com/office/powerpoint/2012/main" userId="Carolina Rivas" providerId="None"/>
      </p:ext>
    </p:extLst>
  </p:cmAuthor>
  <p:cmAuthor id="2" name="Valentina Coley" initials="VC" lastIdx="1" clrIdx="1">
    <p:extLst>
      <p:ext uri="{19B8F6BF-5375-455C-9EA6-DF929625EA0E}">
        <p15:presenceInfo xmlns:p15="http://schemas.microsoft.com/office/powerpoint/2012/main" userId="S::valentina.coley@cubosocial.org::6215a152-8e28-4d70-a23b-f36faab833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5E"/>
    <a:srgbClr val="86214F"/>
    <a:srgbClr val="8F294E"/>
    <a:srgbClr val="DB5A2B"/>
    <a:srgbClr val="4A66AC"/>
    <a:srgbClr val="474069"/>
    <a:srgbClr val="F05D5A"/>
    <a:srgbClr val="718DCE"/>
    <a:srgbClr val="FFA0B7"/>
    <a:srgbClr val="4A7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1A1ECE35-ADE1-4E1B-B8CF-8A8F9E198DB8}"/>
    <pc:docChg chg="delSld">
      <pc:chgData name="Valentina Coley" userId="6215a152-8e28-4d70-a23b-f36faab8332e" providerId="ADAL" clId="{1A1ECE35-ADE1-4E1B-B8CF-8A8F9E198DB8}" dt="2021-08-04T23:21:23.705" v="0" actId="2696"/>
      <pc:docMkLst>
        <pc:docMk/>
      </pc:docMkLst>
      <pc:sldChg chg="del">
        <pc:chgData name="Valentina Coley" userId="6215a152-8e28-4d70-a23b-f36faab8332e" providerId="ADAL" clId="{1A1ECE35-ADE1-4E1B-B8CF-8A8F9E198DB8}" dt="2021-08-04T23:21:23.705" v="0" actId="2696"/>
        <pc:sldMkLst>
          <pc:docMk/>
          <pc:sldMk cId="1728787437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DBEB-2634-4B94-AFCD-1A6BE3E1246B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5C87-2CA1-4CFC-A3CD-1F2F6F760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6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err="1"/>
              <a:t>Cuentenme</a:t>
            </a:r>
            <a:r>
              <a:rPr lang="es-CO"/>
              <a:t> en los comentarios algunas cualidades de esta persona….</a:t>
            </a:r>
          </a:p>
          <a:p>
            <a:endParaRPr lang="es-CO"/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ambiciosos, creativos, excéntricos o solitarios.</a:t>
            </a:r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Estas palabras también podrían aplicarse a algunos elementos de las condiciones de salud mental, y así continuar el concepto de “genio en la locura”. </a:t>
            </a:r>
            <a:r>
              <a:rPr lang="es-ES" b="1">
                <a:solidFill>
                  <a:srgbClr val="2B2B2B"/>
                </a:solidFill>
                <a:latin typeface="Arial" panose="020B0604020202020204" pitchFamily="34" charset="0"/>
              </a:rPr>
              <a:t>Estos estereotipos no contribuyen a una buena salud mental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E5C87-2CA1-4CFC-A3CD-1F2F6F76048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19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ambiciosos, creativos, excéntricos o solitarios.</a:t>
            </a:r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Estas palabras también podrían aplicarse a algunos elementos de las condiciones de salud mental, y así continuar el concepto de “genio en la locura”. </a:t>
            </a:r>
            <a:r>
              <a:rPr lang="es-ES" b="1">
                <a:solidFill>
                  <a:srgbClr val="2B2B2B"/>
                </a:solidFill>
                <a:latin typeface="Arial" panose="020B0604020202020204" pitchFamily="34" charset="0"/>
              </a:rPr>
              <a:t>Estos estereotipos no contribuyen a una buena salud mental.</a:t>
            </a:r>
            <a:endParaRPr lang="es-ES" b="0" i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E5C87-2CA1-4CFC-A3CD-1F2F6F76048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63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ambiciosos, creativos, excéntricos o solitarios.</a:t>
            </a:r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Estas palabras también podrían aplicarse a algunos elementos de las condiciones de salud mental, y así continuar el concepto de “genio en la locura”. </a:t>
            </a:r>
            <a:r>
              <a:rPr lang="es-ES" b="1">
                <a:solidFill>
                  <a:srgbClr val="2B2B2B"/>
                </a:solidFill>
                <a:latin typeface="Arial" panose="020B0604020202020204" pitchFamily="34" charset="0"/>
              </a:rPr>
              <a:t>Estos estereotipos no contribuyen a una buena salud mental.</a:t>
            </a:r>
            <a:endParaRPr lang="es-ES" b="0" i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E5C87-2CA1-4CFC-A3CD-1F2F6F760483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950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err="1"/>
              <a:t>Cuentenme</a:t>
            </a:r>
            <a:r>
              <a:rPr lang="es-CO"/>
              <a:t> en los comentarios algunas cualidades de esta persona….</a:t>
            </a:r>
          </a:p>
          <a:p>
            <a:endParaRPr lang="es-CO"/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ambiciosos, creativos, excéntricos o solitarios.</a:t>
            </a:r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Estas palabras también podrían aplicarse a algunos elementos de las condiciones de salud mental, y así continuar el concepto de “genio en la locura”. </a:t>
            </a:r>
            <a:r>
              <a:rPr lang="es-ES" b="1">
                <a:solidFill>
                  <a:srgbClr val="2B2B2B"/>
                </a:solidFill>
                <a:latin typeface="Arial" panose="020B0604020202020204" pitchFamily="34" charset="0"/>
              </a:rPr>
              <a:t>Estos estereotipos no contribuyen a una buena salud mental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E5C87-2CA1-4CFC-A3CD-1F2F6F760483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14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err="1"/>
              <a:t>Cuentenme</a:t>
            </a:r>
            <a:r>
              <a:rPr lang="es-CO"/>
              <a:t> en los comentarios algunas cualidades de esta persona….</a:t>
            </a:r>
          </a:p>
          <a:p>
            <a:endParaRPr lang="es-CO"/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ambiciosos, creativos, excéntricos o solitarios.</a:t>
            </a:r>
          </a:p>
          <a:p>
            <a:r>
              <a:rPr lang="es-ES">
                <a:solidFill>
                  <a:srgbClr val="2B2B2B"/>
                </a:solidFill>
                <a:latin typeface="Arial" panose="020B0604020202020204" pitchFamily="34" charset="0"/>
              </a:rPr>
              <a:t>Estas palabras también podrían aplicarse a algunos elementos de las condiciones de salud mental, y así continuar el concepto de “genio en la locura”. </a:t>
            </a:r>
            <a:r>
              <a:rPr lang="es-ES" b="1">
                <a:solidFill>
                  <a:srgbClr val="2B2B2B"/>
                </a:solidFill>
                <a:latin typeface="Arial" panose="020B0604020202020204" pitchFamily="34" charset="0"/>
              </a:rPr>
              <a:t>Estos estereotipos no contribuyen a una buena salud mental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E5C87-2CA1-4CFC-A3CD-1F2F6F760483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29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Modelo </a:t>
            </a:r>
            <a:r>
              <a:rPr lang="es-ES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Canvas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una herramienta para definir y crear modelos de negocio innovadores pero de esta vez lo vamos a utilizar para crear un plan de bienestar </a:t>
            </a:r>
            <a:r>
              <a:rPr lang="es-E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psicologico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E5C87-2CA1-4CFC-A3CD-1F2F6F760483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34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3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3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16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E886A3-0F68-49CB-9B80-09171094D6D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1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author/jessica-brud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9433C-FE81-418D-8AA7-6CC14093B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7B6B1D-04E1-4ED0-810B-609358EB4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FE91CC-D13F-46FF-A8C7-3E5BA1D5C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648F3C-1062-4788-93D3-FCD417E20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8EB5400-B3AA-4C51-9D0D-2F404DDC8F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4675" y="355921"/>
            <a:ext cx="9878518" cy="135636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 y Salud Mental 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98018B6-986E-4EC0-B173-FB56E53995BF}"/>
              </a:ext>
            </a:extLst>
          </p:cNvPr>
          <p:cNvSpPr/>
          <p:nvPr/>
        </p:nvSpPr>
        <p:spPr>
          <a:xfrm>
            <a:off x="4691921" y="4616970"/>
            <a:ext cx="7549167" cy="188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</a:rPr>
              <a:t>Algunos colocan como “normal” condiciones como la ansiedad, la depresión o el estrés, u otro tipo de problema de salud mental.</a:t>
            </a:r>
            <a:endParaRPr lang="es-CO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B6F418-E500-40E7-A5A3-F2F39C1D7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" t="16393" b="50887"/>
          <a:stretch/>
        </p:blipFill>
        <p:spPr>
          <a:xfrm>
            <a:off x="2430252" y="1712281"/>
            <a:ext cx="7331496" cy="24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12F844-6A5D-4AAF-9F70-6DE4D5FF4D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8123" y="422538"/>
            <a:ext cx="10919569" cy="1331311"/>
          </a:xfrm>
        </p:spPr>
        <p:txBody>
          <a:bodyPr/>
          <a:lstStyle/>
          <a:p>
            <a:r>
              <a:rPr lang="es-419" dirty="0">
                <a:solidFill>
                  <a:srgbClr val="8F294E"/>
                </a:solidFill>
                <a:latin typeface="Century Gothic" panose="020B0502020202020204" pitchFamily="34" charset="0"/>
              </a:rPr>
              <a:t>Emprendimiento y Salud Mental </a:t>
            </a:r>
            <a:endParaRPr lang="pt-BR" dirty="0">
              <a:solidFill>
                <a:srgbClr val="8F29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UP auf Twitter: &quot;Empezamos la semana con una sensacional frase de ...">
            <a:extLst>
              <a:ext uri="{FF2B5EF4-FFF2-40B4-BE49-F238E27FC236}">
                <a16:creationId xmlns:a16="http://schemas.microsoft.com/office/drawing/2014/main" id="{AF61BE31-5CCA-4258-B85D-C47459D9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51" y="1669312"/>
            <a:ext cx="5008426" cy="50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 mejores lecciones de vida de Michelle Obama | Carlos Lancot">
            <a:extLst>
              <a:ext uri="{FF2B5EF4-FFF2-40B4-BE49-F238E27FC236}">
                <a16:creationId xmlns:a16="http://schemas.microsoft.com/office/drawing/2014/main" id="{51C8E856-27F2-4373-95B4-0C5C3F30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3" y="1669312"/>
            <a:ext cx="6480828" cy="34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AA4461-FC1D-4BE1-8242-DBF25C3B1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F0DA5B-E7EA-4C7D-8E0A-4BA45A19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20" y="487644"/>
            <a:ext cx="10909092" cy="1356360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El precio psicológico de emprender</a:t>
            </a:r>
          </a:p>
        </p:txBody>
      </p:sp>
      <p:pic>
        <p:nvPicPr>
          <p:cNvPr id="2050" name="Picture 2" descr="Jessica Bruder's Articles | Inc.com">
            <a:extLst>
              <a:ext uri="{FF2B5EF4-FFF2-40B4-BE49-F238E27FC236}">
                <a16:creationId xmlns:a16="http://schemas.microsoft.com/office/drawing/2014/main" id="{9CDED6A5-A9FE-4F86-9C73-06E85FDA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7" y="1777120"/>
            <a:ext cx="5035326" cy="45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436B9E8-0DB1-42E8-8087-478FB32771C6}"/>
              </a:ext>
            </a:extLst>
          </p:cNvPr>
          <p:cNvSpPr/>
          <p:nvPr/>
        </p:nvSpPr>
        <p:spPr>
          <a:xfrm>
            <a:off x="6007240" y="5909048"/>
            <a:ext cx="275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POR </a:t>
            </a:r>
            <a:r>
              <a:rPr lang="es-CO" b="1" cap="all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 BRUDER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E287F2-DEB9-49AD-A526-E44258C66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18" t="13753" r="8032" b="16049"/>
          <a:stretch/>
        </p:blipFill>
        <p:spPr>
          <a:xfrm>
            <a:off x="6096000" y="2161530"/>
            <a:ext cx="5326755" cy="32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A56A37C-A9D8-4EDA-AD0F-3A48D39E54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F5156112-031D-420E-9E9B-1277D5B10D10}"/>
              </a:ext>
            </a:extLst>
          </p:cNvPr>
          <p:cNvCxnSpPr>
            <a:cxnSpLocks/>
          </p:cNvCxnSpPr>
          <p:nvPr/>
        </p:nvCxnSpPr>
        <p:spPr>
          <a:xfrm>
            <a:off x="10643016" y="2994246"/>
            <a:ext cx="134912" cy="2552115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3BF2D52-8439-467F-99E2-40FA382988B0}"/>
              </a:ext>
            </a:extLst>
          </p:cNvPr>
          <p:cNvCxnSpPr>
            <a:cxnSpLocks/>
          </p:cNvCxnSpPr>
          <p:nvPr/>
        </p:nvCxnSpPr>
        <p:spPr>
          <a:xfrm flipV="1">
            <a:off x="4122295" y="3231454"/>
            <a:ext cx="1304145" cy="77573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6C1181C-D265-4421-9BE6-45195E21AD31}"/>
              </a:ext>
            </a:extLst>
          </p:cNvPr>
          <p:cNvCxnSpPr>
            <a:cxnSpLocks/>
          </p:cNvCxnSpPr>
          <p:nvPr/>
        </p:nvCxnSpPr>
        <p:spPr>
          <a:xfrm>
            <a:off x="6402674" y="3266169"/>
            <a:ext cx="1347241" cy="472173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114B6B7-C242-4EEC-BFAD-025D38535585}"/>
              </a:ext>
            </a:extLst>
          </p:cNvPr>
          <p:cNvCxnSpPr>
            <a:cxnSpLocks/>
          </p:cNvCxnSpPr>
          <p:nvPr/>
        </p:nvCxnSpPr>
        <p:spPr>
          <a:xfrm flipV="1">
            <a:off x="8927893" y="3320902"/>
            <a:ext cx="1343805" cy="55916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6345057C-D02D-416D-B0C7-C7A5B913B6ED}"/>
              </a:ext>
            </a:extLst>
          </p:cNvPr>
          <p:cNvCxnSpPr>
            <a:cxnSpLocks/>
          </p:cNvCxnSpPr>
          <p:nvPr/>
        </p:nvCxnSpPr>
        <p:spPr>
          <a:xfrm>
            <a:off x="4122295" y="4056134"/>
            <a:ext cx="1334125" cy="1355315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53E9A78-8DFB-4543-90D2-E02DF303EB62}"/>
              </a:ext>
            </a:extLst>
          </p:cNvPr>
          <p:cNvCxnSpPr>
            <a:cxnSpLocks/>
          </p:cNvCxnSpPr>
          <p:nvPr/>
        </p:nvCxnSpPr>
        <p:spPr>
          <a:xfrm>
            <a:off x="5558540" y="5441348"/>
            <a:ext cx="2342839" cy="28630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C6360E1-6F8D-4184-B6C9-4ABB2ACA09CF}"/>
              </a:ext>
            </a:extLst>
          </p:cNvPr>
          <p:cNvCxnSpPr>
            <a:cxnSpLocks/>
          </p:cNvCxnSpPr>
          <p:nvPr/>
        </p:nvCxnSpPr>
        <p:spPr>
          <a:xfrm>
            <a:off x="8494113" y="5727656"/>
            <a:ext cx="2342839" cy="28630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5868" y="168280"/>
            <a:ext cx="10047266" cy="135636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 y Salud Mental 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DB2F07-1BA8-4AD0-8C8B-215B0E5469E3}"/>
              </a:ext>
            </a:extLst>
          </p:cNvPr>
          <p:cNvSpPr/>
          <p:nvPr/>
        </p:nvSpPr>
        <p:spPr>
          <a:xfrm>
            <a:off x="4362141" y="1575288"/>
            <a:ext cx="7420130" cy="830997"/>
          </a:xfrm>
          <a:custGeom>
            <a:avLst/>
            <a:gdLst>
              <a:gd name="connsiteX0" fmla="*/ 0 w 7420130"/>
              <a:gd name="connsiteY0" fmla="*/ 0 h 830997"/>
              <a:gd name="connsiteX1" fmla="*/ 719182 w 7420130"/>
              <a:gd name="connsiteY1" fmla="*/ 0 h 830997"/>
              <a:gd name="connsiteX2" fmla="*/ 1438364 w 7420130"/>
              <a:gd name="connsiteY2" fmla="*/ 0 h 830997"/>
              <a:gd name="connsiteX3" fmla="*/ 1860740 w 7420130"/>
              <a:gd name="connsiteY3" fmla="*/ 0 h 830997"/>
              <a:gd name="connsiteX4" fmla="*/ 2431520 w 7420130"/>
              <a:gd name="connsiteY4" fmla="*/ 0 h 830997"/>
              <a:gd name="connsiteX5" fmla="*/ 2853896 w 7420130"/>
              <a:gd name="connsiteY5" fmla="*/ 0 h 830997"/>
              <a:gd name="connsiteX6" fmla="*/ 3573078 w 7420130"/>
              <a:gd name="connsiteY6" fmla="*/ 0 h 830997"/>
              <a:gd name="connsiteX7" fmla="*/ 3995455 w 7420130"/>
              <a:gd name="connsiteY7" fmla="*/ 0 h 830997"/>
              <a:gd name="connsiteX8" fmla="*/ 4343630 w 7420130"/>
              <a:gd name="connsiteY8" fmla="*/ 0 h 830997"/>
              <a:gd name="connsiteX9" fmla="*/ 4766007 w 7420130"/>
              <a:gd name="connsiteY9" fmla="*/ 0 h 830997"/>
              <a:gd name="connsiteX10" fmla="*/ 5336786 w 7420130"/>
              <a:gd name="connsiteY10" fmla="*/ 0 h 830997"/>
              <a:gd name="connsiteX11" fmla="*/ 5833364 w 7420130"/>
              <a:gd name="connsiteY11" fmla="*/ 0 h 830997"/>
              <a:gd name="connsiteX12" fmla="*/ 6255740 w 7420130"/>
              <a:gd name="connsiteY12" fmla="*/ 0 h 830997"/>
              <a:gd name="connsiteX13" fmla="*/ 6678117 w 7420130"/>
              <a:gd name="connsiteY13" fmla="*/ 0 h 830997"/>
              <a:gd name="connsiteX14" fmla="*/ 7420130 w 7420130"/>
              <a:gd name="connsiteY14" fmla="*/ 0 h 830997"/>
              <a:gd name="connsiteX15" fmla="*/ 7420130 w 7420130"/>
              <a:gd name="connsiteY15" fmla="*/ 432118 h 830997"/>
              <a:gd name="connsiteX16" fmla="*/ 7420130 w 7420130"/>
              <a:gd name="connsiteY16" fmla="*/ 830997 h 830997"/>
              <a:gd name="connsiteX17" fmla="*/ 6997753 w 7420130"/>
              <a:gd name="connsiteY17" fmla="*/ 830997 h 830997"/>
              <a:gd name="connsiteX18" fmla="*/ 6649578 w 7420130"/>
              <a:gd name="connsiteY18" fmla="*/ 830997 h 830997"/>
              <a:gd name="connsiteX19" fmla="*/ 6301403 w 7420130"/>
              <a:gd name="connsiteY19" fmla="*/ 830997 h 830997"/>
              <a:gd name="connsiteX20" fmla="*/ 5582221 w 7420130"/>
              <a:gd name="connsiteY20" fmla="*/ 830997 h 830997"/>
              <a:gd name="connsiteX21" fmla="*/ 4937240 w 7420130"/>
              <a:gd name="connsiteY21" fmla="*/ 830997 h 830997"/>
              <a:gd name="connsiteX22" fmla="*/ 4589065 w 7420130"/>
              <a:gd name="connsiteY22" fmla="*/ 830997 h 830997"/>
              <a:gd name="connsiteX23" fmla="*/ 3869883 w 7420130"/>
              <a:gd name="connsiteY23" fmla="*/ 830997 h 830997"/>
              <a:gd name="connsiteX24" fmla="*/ 3521708 w 7420130"/>
              <a:gd name="connsiteY24" fmla="*/ 830997 h 830997"/>
              <a:gd name="connsiteX25" fmla="*/ 3099331 w 7420130"/>
              <a:gd name="connsiteY25" fmla="*/ 830997 h 830997"/>
              <a:gd name="connsiteX26" fmla="*/ 2602753 w 7420130"/>
              <a:gd name="connsiteY26" fmla="*/ 830997 h 830997"/>
              <a:gd name="connsiteX27" fmla="*/ 2254578 w 7420130"/>
              <a:gd name="connsiteY27" fmla="*/ 830997 h 830997"/>
              <a:gd name="connsiteX28" fmla="*/ 1906403 w 7420130"/>
              <a:gd name="connsiteY28" fmla="*/ 830997 h 830997"/>
              <a:gd name="connsiteX29" fmla="*/ 1335623 w 7420130"/>
              <a:gd name="connsiteY29" fmla="*/ 830997 h 830997"/>
              <a:gd name="connsiteX30" fmla="*/ 839045 w 7420130"/>
              <a:gd name="connsiteY30" fmla="*/ 830997 h 830997"/>
              <a:gd name="connsiteX31" fmla="*/ 0 w 7420130"/>
              <a:gd name="connsiteY31" fmla="*/ 830997 h 830997"/>
              <a:gd name="connsiteX32" fmla="*/ 0 w 7420130"/>
              <a:gd name="connsiteY32" fmla="*/ 423808 h 830997"/>
              <a:gd name="connsiteX33" fmla="*/ 0 w 7420130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20130" h="830997" fill="none" extrusionOk="0">
                <a:moveTo>
                  <a:pt x="0" y="0"/>
                </a:moveTo>
                <a:cubicBezTo>
                  <a:pt x="246042" y="-49596"/>
                  <a:pt x="525770" y="61007"/>
                  <a:pt x="719182" y="0"/>
                </a:cubicBezTo>
                <a:cubicBezTo>
                  <a:pt x="912594" y="-61007"/>
                  <a:pt x="1225966" y="71890"/>
                  <a:pt x="1438364" y="0"/>
                </a:cubicBezTo>
                <a:cubicBezTo>
                  <a:pt x="1650762" y="-71890"/>
                  <a:pt x="1650612" y="18113"/>
                  <a:pt x="1860740" y="0"/>
                </a:cubicBezTo>
                <a:cubicBezTo>
                  <a:pt x="2070868" y="-18113"/>
                  <a:pt x="2190132" y="47053"/>
                  <a:pt x="2431520" y="0"/>
                </a:cubicBezTo>
                <a:cubicBezTo>
                  <a:pt x="2672908" y="-47053"/>
                  <a:pt x="2700112" y="33469"/>
                  <a:pt x="2853896" y="0"/>
                </a:cubicBezTo>
                <a:cubicBezTo>
                  <a:pt x="3007680" y="-33469"/>
                  <a:pt x="3395053" y="83291"/>
                  <a:pt x="3573078" y="0"/>
                </a:cubicBezTo>
                <a:cubicBezTo>
                  <a:pt x="3751103" y="-83291"/>
                  <a:pt x="3792443" y="14481"/>
                  <a:pt x="3995455" y="0"/>
                </a:cubicBezTo>
                <a:cubicBezTo>
                  <a:pt x="4198467" y="-14481"/>
                  <a:pt x="4187536" y="40969"/>
                  <a:pt x="4343630" y="0"/>
                </a:cubicBezTo>
                <a:cubicBezTo>
                  <a:pt x="4499725" y="-40969"/>
                  <a:pt x="4657083" y="5978"/>
                  <a:pt x="4766007" y="0"/>
                </a:cubicBezTo>
                <a:cubicBezTo>
                  <a:pt x="4874931" y="-5978"/>
                  <a:pt x="5210849" y="39256"/>
                  <a:pt x="5336786" y="0"/>
                </a:cubicBezTo>
                <a:cubicBezTo>
                  <a:pt x="5462723" y="-39256"/>
                  <a:pt x="5660933" y="15516"/>
                  <a:pt x="5833364" y="0"/>
                </a:cubicBezTo>
                <a:cubicBezTo>
                  <a:pt x="6005795" y="-15516"/>
                  <a:pt x="6107471" y="47152"/>
                  <a:pt x="6255740" y="0"/>
                </a:cubicBezTo>
                <a:cubicBezTo>
                  <a:pt x="6404009" y="-47152"/>
                  <a:pt x="6470009" y="40042"/>
                  <a:pt x="6678117" y="0"/>
                </a:cubicBezTo>
                <a:cubicBezTo>
                  <a:pt x="6886225" y="-40042"/>
                  <a:pt x="7210652" y="34593"/>
                  <a:pt x="7420130" y="0"/>
                </a:cubicBezTo>
                <a:cubicBezTo>
                  <a:pt x="7425352" y="130372"/>
                  <a:pt x="7402921" y="331483"/>
                  <a:pt x="7420130" y="432118"/>
                </a:cubicBezTo>
                <a:cubicBezTo>
                  <a:pt x="7437339" y="532753"/>
                  <a:pt x="7403580" y="727307"/>
                  <a:pt x="7420130" y="830997"/>
                </a:cubicBezTo>
                <a:cubicBezTo>
                  <a:pt x="7312753" y="875430"/>
                  <a:pt x="7193395" y="790550"/>
                  <a:pt x="6997753" y="830997"/>
                </a:cubicBezTo>
                <a:cubicBezTo>
                  <a:pt x="6802111" y="871444"/>
                  <a:pt x="6806883" y="792675"/>
                  <a:pt x="6649578" y="830997"/>
                </a:cubicBezTo>
                <a:cubicBezTo>
                  <a:pt x="6492274" y="869319"/>
                  <a:pt x="6437633" y="814890"/>
                  <a:pt x="6301403" y="830997"/>
                </a:cubicBezTo>
                <a:cubicBezTo>
                  <a:pt x="6165173" y="847104"/>
                  <a:pt x="5872145" y="828774"/>
                  <a:pt x="5582221" y="830997"/>
                </a:cubicBezTo>
                <a:cubicBezTo>
                  <a:pt x="5292297" y="833220"/>
                  <a:pt x="5124611" y="789477"/>
                  <a:pt x="4937240" y="830997"/>
                </a:cubicBezTo>
                <a:cubicBezTo>
                  <a:pt x="4749869" y="872517"/>
                  <a:pt x="4673495" y="825524"/>
                  <a:pt x="4589065" y="830997"/>
                </a:cubicBezTo>
                <a:cubicBezTo>
                  <a:pt x="4504636" y="836470"/>
                  <a:pt x="4183640" y="823297"/>
                  <a:pt x="3869883" y="830997"/>
                </a:cubicBezTo>
                <a:cubicBezTo>
                  <a:pt x="3556126" y="838697"/>
                  <a:pt x="3608146" y="816258"/>
                  <a:pt x="3521708" y="830997"/>
                </a:cubicBezTo>
                <a:cubicBezTo>
                  <a:pt x="3435270" y="845736"/>
                  <a:pt x="3217653" y="794946"/>
                  <a:pt x="3099331" y="830997"/>
                </a:cubicBezTo>
                <a:cubicBezTo>
                  <a:pt x="2981009" y="867048"/>
                  <a:pt x="2742075" y="800667"/>
                  <a:pt x="2602753" y="830997"/>
                </a:cubicBezTo>
                <a:cubicBezTo>
                  <a:pt x="2463431" y="861327"/>
                  <a:pt x="2427604" y="803189"/>
                  <a:pt x="2254578" y="830997"/>
                </a:cubicBezTo>
                <a:cubicBezTo>
                  <a:pt x="2081552" y="858805"/>
                  <a:pt x="2022288" y="818725"/>
                  <a:pt x="1906403" y="830997"/>
                </a:cubicBezTo>
                <a:cubicBezTo>
                  <a:pt x="1790519" y="843269"/>
                  <a:pt x="1529437" y="810584"/>
                  <a:pt x="1335623" y="830997"/>
                </a:cubicBezTo>
                <a:cubicBezTo>
                  <a:pt x="1141809" y="851410"/>
                  <a:pt x="1002309" y="817371"/>
                  <a:pt x="839045" y="830997"/>
                </a:cubicBezTo>
                <a:cubicBezTo>
                  <a:pt x="675781" y="844623"/>
                  <a:pt x="404257" y="788235"/>
                  <a:pt x="0" y="830997"/>
                </a:cubicBezTo>
                <a:cubicBezTo>
                  <a:pt x="-16941" y="700889"/>
                  <a:pt x="33820" y="623661"/>
                  <a:pt x="0" y="423808"/>
                </a:cubicBezTo>
                <a:cubicBezTo>
                  <a:pt x="-33820" y="223955"/>
                  <a:pt x="41084" y="176586"/>
                  <a:pt x="0" y="0"/>
                </a:cubicBezTo>
                <a:close/>
              </a:path>
              <a:path w="7420130" h="830997" stroke="0" extrusionOk="0">
                <a:moveTo>
                  <a:pt x="0" y="0"/>
                </a:moveTo>
                <a:cubicBezTo>
                  <a:pt x="253634" y="-9343"/>
                  <a:pt x="448717" y="45124"/>
                  <a:pt x="644981" y="0"/>
                </a:cubicBezTo>
                <a:cubicBezTo>
                  <a:pt x="841245" y="-45124"/>
                  <a:pt x="845792" y="3406"/>
                  <a:pt x="993156" y="0"/>
                </a:cubicBezTo>
                <a:cubicBezTo>
                  <a:pt x="1140520" y="-3406"/>
                  <a:pt x="1359236" y="23239"/>
                  <a:pt x="1638136" y="0"/>
                </a:cubicBezTo>
                <a:cubicBezTo>
                  <a:pt x="1917036" y="-23239"/>
                  <a:pt x="2070022" y="48096"/>
                  <a:pt x="2283117" y="0"/>
                </a:cubicBezTo>
                <a:cubicBezTo>
                  <a:pt x="2496212" y="-48096"/>
                  <a:pt x="2634931" y="25353"/>
                  <a:pt x="2928097" y="0"/>
                </a:cubicBezTo>
                <a:cubicBezTo>
                  <a:pt x="3221263" y="-25353"/>
                  <a:pt x="3433847" y="59831"/>
                  <a:pt x="3647279" y="0"/>
                </a:cubicBezTo>
                <a:cubicBezTo>
                  <a:pt x="3860711" y="-59831"/>
                  <a:pt x="3859439" y="38724"/>
                  <a:pt x="3995455" y="0"/>
                </a:cubicBezTo>
                <a:cubicBezTo>
                  <a:pt x="4131471" y="-38724"/>
                  <a:pt x="4309673" y="14569"/>
                  <a:pt x="4492033" y="0"/>
                </a:cubicBezTo>
                <a:cubicBezTo>
                  <a:pt x="4674393" y="-14569"/>
                  <a:pt x="5051566" y="75912"/>
                  <a:pt x="5211214" y="0"/>
                </a:cubicBezTo>
                <a:cubicBezTo>
                  <a:pt x="5370862" y="-75912"/>
                  <a:pt x="5674179" y="33059"/>
                  <a:pt x="5930396" y="0"/>
                </a:cubicBezTo>
                <a:cubicBezTo>
                  <a:pt x="6186613" y="-33059"/>
                  <a:pt x="6382852" y="19398"/>
                  <a:pt x="6649578" y="0"/>
                </a:cubicBezTo>
                <a:cubicBezTo>
                  <a:pt x="6916304" y="-19398"/>
                  <a:pt x="7036605" y="90311"/>
                  <a:pt x="7420130" y="0"/>
                </a:cubicBezTo>
                <a:cubicBezTo>
                  <a:pt x="7465379" y="96194"/>
                  <a:pt x="7375629" y="219340"/>
                  <a:pt x="7420130" y="415499"/>
                </a:cubicBezTo>
                <a:cubicBezTo>
                  <a:pt x="7464631" y="611658"/>
                  <a:pt x="7393704" y="729672"/>
                  <a:pt x="7420130" y="830997"/>
                </a:cubicBezTo>
                <a:cubicBezTo>
                  <a:pt x="7280592" y="847865"/>
                  <a:pt x="7138420" y="778674"/>
                  <a:pt x="6923552" y="830997"/>
                </a:cubicBezTo>
                <a:cubicBezTo>
                  <a:pt x="6708684" y="883320"/>
                  <a:pt x="6541326" y="816547"/>
                  <a:pt x="6204370" y="830997"/>
                </a:cubicBezTo>
                <a:cubicBezTo>
                  <a:pt x="5867414" y="845447"/>
                  <a:pt x="5934077" y="829162"/>
                  <a:pt x="5707792" y="830997"/>
                </a:cubicBezTo>
                <a:cubicBezTo>
                  <a:pt x="5481507" y="832832"/>
                  <a:pt x="5402969" y="813512"/>
                  <a:pt x="5137013" y="830997"/>
                </a:cubicBezTo>
                <a:cubicBezTo>
                  <a:pt x="4871057" y="848482"/>
                  <a:pt x="4870299" y="810842"/>
                  <a:pt x="4788838" y="830997"/>
                </a:cubicBezTo>
                <a:cubicBezTo>
                  <a:pt x="4707377" y="851152"/>
                  <a:pt x="4447124" y="806370"/>
                  <a:pt x="4218059" y="830997"/>
                </a:cubicBezTo>
                <a:cubicBezTo>
                  <a:pt x="3988994" y="855624"/>
                  <a:pt x="4007407" y="824300"/>
                  <a:pt x="3869883" y="830997"/>
                </a:cubicBezTo>
                <a:cubicBezTo>
                  <a:pt x="3732359" y="837694"/>
                  <a:pt x="3600504" y="807433"/>
                  <a:pt x="3373305" y="830997"/>
                </a:cubicBezTo>
                <a:cubicBezTo>
                  <a:pt x="3146106" y="854561"/>
                  <a:pt x="3188582" y="790582"/>
                  <a:pt x="3025130" y="830997"/>
                </a:cubicBezTo>
                <a:cubicBezTo>
                  <a:pt x="2861679" y="871412"/>
                  <a:pt x="2520322" y="770557"/>
                  <a:pt x="2305948" y="830997"/>
                </a:cubicBezTo>
                <a:cubicBezTo>
                  <a:pt x="2091574" y="891437"/>
                  <a:pt x="2124771" y="805751"/>
                  <a:pt x="1957773" y="830997"/>
                </a:cubicBezTo>
                <a:cubicBezTo>
                  <a:pt x="1790776" y="856243"/>
                  <a:pt x="1532097" y="794152"/>
                  <a:pt x="1238591" y="830997"/>
                </a:cubicBezTo>
                <a:cubicBezTo>
                  <a:pt x="945085" y="867842"/>
                  <a:pt x="881284" y="790369"/>
                  <a:pt x="667812" y="830997"/>
                </a:cubicBezTo>
                <a:cubicBezTo>
                  <a:pt x="454340" y="871625"/>
                  <a:pt x="316607" y="764165"/>
                  <a:pt x="0" y="830997"/>
                </a:cubicBezTo>
                <a:cubicBezTo>
                  <a:pt x="-30951" y="663034"/>
                  <a:pt x="28225" y="595566"/>
                  <a:pt x="0" y="440428"/>
                </a:cubicBezTo>
                <a:cubicBezTo>
                  <a:pt x="-28225" y="285290"/>
                  <a:pt x="5762" y="107628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94701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fontAlgn="base"/>
            <a:r>
              <a:rPr lang="es-ES" sz="2400" b="1">
                <a:solidFill>
                  <a:schemeClr val="bg1"/>
                </a:solidFill>
                <a:latin typeface="Century Gothic" panose="020B0502020202020204" pitchFamily="34" charset="0"/>
              </a:rPr>
              <a:t>Problemas de salud mental más comunes</a:t>
            </a:r>
            <a:r>
              <a:rPr lang="es-ES" sz="2400">
                <a:solidFill>
                  <a:schemeClr val="bg1"/>
                </a:solidFill>
                <a:latin typeface="Century Gothic" panose="020B0502020202020204" pitchFamily="34" charset="0"/>
              </a:rPr>
              <a:t> que podemos presentar los emprendedores son: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BD486F62-FC5C-41A4-A40E-543DA668446C}"/>
              </a:ext>
            </a:extLst>
          </p:cNvPr>
          <p:cNvSpPr/>
          <p:nvPr/>
        </p:nvSpPr>
        <p:spPr>
          <a:xfrm>
            <a:off x="0" y="1736469"/>
            <a:ext cx="4811843" cy="4437089"/>
          </a:xfrm>
          <a:prstGeom prst="flowChartConnector">
            <a:avLst/>
          </a:prstGeom>
          <a:solidFill>
            <a:srgbClr val="F05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>
                <a:solidFill>
                  <a:schemeClr val="bg1"/>
                </a:solidFill>
                <a:latin typeface="Century Gothic" panose="020B0502020202020204" pitchFamily="34" charset="0"/>
              </a:rPr>
              <a:t>En promedio, un emprendedor puede trabajar hasta 70 horas a la semana.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5FAC32EA-62CD-4A1D-982D-D1B259C11B9F}"/>
              </a:ext>
            </a:extLst>
          </p:cNvPr>
          <p:cNvSpPr/>
          <p:nvPr/>
        </p:nvSpPr>
        <p:spPr>
          <a:xfrm>
            <a:off x="5165985" y="2553837"/>
            <a:ext cx="1828800" cy="1783830"/>
          </a:xfrm>
          <a:prstGeom prst="flowChartConnector">
            <a:avLst/>
          </a:prstGeom>
          <a:solidFill>
            <a:srgbClr val="FFA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Fatiga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D6A0F558-4EB7-458B-9218-4AD373F64E94}"/>
              </a:ext>
            </a:extLst>
          </p:cNvPr>
          <p:cNvSpPr/>
          <p:nvPr/>
        </p:nvSpPr>
        <p:spPr>
          <a:xfrm>
            <a:off x="7415759" y="2858593"/>
            <a:ext cx="1828800" cy="1870423"/>
          </a:xfrm>
          <a:prstGeom prst="flowChartConnector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Cortisol elevado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5A46BCAE-9B8E-4F34-B670-97ACF31DD578}"/>
              </a:ext>
            </a:extLst>
          </p:cNvPr>
          <p:cNvSpPr/>
          <p:nvPr/>
        </p:nvSpPr>
        <p:spPr>
          <a:xfrm>
            <a:off x="7420755" y="4901783"/>
            <a:ext cx="1823804" cy="1817917"/>
          </a:xfrm>
          <a:prstGeom prst="flowChartConnector">
            <a:avLst/>
          </a:prstGeom>
          <a:solidFill>
            <a:srgbClr val="474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Ansiedad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46FDF5E2-7B16-4FB4-B8FC-F98AECDBE940}"/>
              </a:ext>
            </a:extLst>
          </p:cNvPr>
          <p:cNvSpPr/>
          <p:nvPr/>
        </p:nvSpPr>
        <p:spPr>
          <a:xfrm>
            <a:off x="4578870" y="4705210"/>
            <a:ext cx="1823804" cy="1817917"/>
          </a:xfrm>
          <a:prstGeom prst="flowChartConnector">
            <a:avLst/>
          </a:prstGeom>
          <a:solidFill>
            <a:srgbClr val="DB5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Depresión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520FC992-64F2-4756-9F15-B05E5BC5DF9F}"/>
              </a:ext>
            </a:extLst>
          </p:cNvPr>
          <p:cNvSpPr/>
          <p:nvPr/>
        </p:nvSpPr>
        <p:spPr>
          <a:xfrm>
            <a:off x="9958467" y="4705209"/>
            <a:ext cx="1823804" cy="1817917"/>
          </a:xfrm>
          <a:prstGeom prst="flowChartConnector">
            <a:avLst/>
          </a:prstGeom>
          <a:solidFill>
            <a:srgbClr val="F05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Transtornodel sueño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91D66FE4-454D-4A3A-BA28-C873DA871E9E}"/>
              </a:ext>
            </a:extLst>
          </p:cNvPr>
          <p:cNvSpPr/>
          <p:nvPr/>
        </p:nvSpPr>
        <p:spPr>
          <a:xfrm>
            <a:off x="9665533" y="2447508"/>
            <a:ext cx="1937888" cy="1817917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Baja autoestima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8AB2DDF-1AD3-4CB4-8A3E-D8592F93CD4D}"/>
              </a:ext>
            </a:extLst>
          </p:cNvPr>
          <p:cNvSpPr txBox="1"/>
          <p:nvPr/>
        </p:nvSpPr>
        <p:spPr>
          <a:xfrm>
            <a:off x="164892" y="6295475"/>
            <a:ext cx="313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err="1">
                <a:solidFill>
                  <a:schemeClr val="bg1"/>
                </a:solidFill>
                <a:latin typeface="Century Gothic" panose="020B0502020202020204" pitchFamily="34" charset="0"/>
              </a:rPr>
              <a:t>Fuente:Jessica</a:t>
            </a:r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CO" sz="1600" err="1">
                <a:solidFill>
                  <a:schemeClr val="bg1"/>
                </a:solidFill>
                <a:latin typeface="Century Gothic" panose="020B0502020202020204" pitchFamily="34" charset="0"/>
              </a:rPr>
              <a:t>Bruder</a:t>
            </a:r>
            <a:endParaRPr lang="es-CO" sz="16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9A505F5-6D27-4C99-A52D-8D4222D44DBE}"/>
              </a:ext>
            </a:extLst>
          </p:cNvPr>
          <p:cNvSpPr/>
          <p:nvPr/>
        </p:nvSpPr>
        <p:spPr>
          <a:xfrm>
            <a:off x="-84406" y="0"/>
            <a:ext cx="12276406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5F0A4-9BD4-4AC7-8E65-5D0F085759C1}"/>
              </a:ext>
            </a:extLst>
          </p:cNvPr>
          <p:cNvSpPr/>
          <p:nvPr/>
        </p:nvSpPr>
        <p:spPr>
          <a:xfrm>
            <a:off x="841842" y="959371"/>
            <a:ext cx="10553182" cy="523220"/>
          </a:xfrm>
          <a:custGeom>
            <a:avLst/>
            <a:gdLst>
              <a:gd name="connsiteX0" fmla="*/ 0 w 10480624"/>
              <a:gd name="connsiteY0" fmla="*/ 0 h 523220"/>
              <a:gd name="connsiteX1" fmla="*/ 10480624 w 10480624"/>
              <a:gd name="connsiteY1" fmla="*/ 0 h 523220"/>
              <a:gd name="connsiteX2" fmla="*/ 10480624 w 10480624"/>
              <a:gd name="connsiteY2" fmla="*/ 523220 h 523220"/>
              <a:gd name="connsiteX3" fmla="*/ 0 w 10480624"/>
              <a:gd name="connsiteY3" fmla="*/ 523220 h 523220"/>
              <a:gd name="connsiteX4" fmla="*/ 0 w 10480624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624" h="523220" fill="none" extrusionOk="0">
                <a:moveTo>
                  <a:pt x="0" y="0"/>
                </a:moveTo>
                <a:cubicBezTo>
                  <a:pt x="2140301" y="15183"/>
                  <a:pt x="8013791" y="-144311"/>
                  <a:pt x="10480624" y="0"/>
                </a:cubicBezTo>
                <a:cubicBezTo>
                  <a:pt x="10492035" y="116717"/>
                  <a:pt x="10482614" y="431281"/>
                  <a:pt x="10480624" y="523220"/>
                </a:cubicBezTo>
                <a:cubicBezTo>
                  <a:pt x="7893214" y="654257"/>
                  <a:pt x="2240041" y="525214"/>
                  <a:pt x="0" y="523220"/>
                </a:cubicBezTo>
                <a:cubicBezTo>
                  <a:pt x="14176" y="431948"/>
                  <a:pt x="20830" y="169505"/>
                  <a:pt x="0" y="0"/>
                </a:cubicBezTo>
                <a:close/>
              </a:path>
              <a:path w="10480624" h="523220" stroke="0" extrusionOk="0">
                <a:moveTo>
                  <a:pt x="0" y="0"/>
                </a:moveTo>
                <a:cubicBezTo>
                  <a:pt x="1153644" y="-112482"/>
                  <a:pt x="7532586" y="-8456"/>
                  <a:pt x="10480624" y="0"/>
                </a:cubicBezTo>
                <a:cubicBezTo>
                  <a:pt x="10489810" y="133627"/>
                  <a:pt x="10506031" y="447551"/>
                  <a:pt x="10480624" y="523220"/>
                </a:cubicBezTo>
                <a:cubicBezTo>
                  <a:pt x="7003221" y="416346"/>
                  <a:pt x="3065431" y="570291"/>
                  <a:pt x="0" y="523220"/>
                </a:cubicBezTo>
                <a:cubicBezTo>
                  <a:pt x="-41794" y="409541"/>
                  <a:pt x="15146" y="161180"/>
                  <a:pt x="0" y="0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2555056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CO" sz="2800">
                <a:solidFill>
                  <a:schemeClr val="bg1"/>
                </a:solidFill>
                <a:latin typeface="Century Gothic" panose="020B0502020202020204" pitchFamily="34" charset="0"/>
              </a:rPr>
              <a:t>Hasta hace poco, admitir tales sentimientos era tabú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73FFE4-1604-42D9-8BA9-56BD3B389758}"/>
              </a:ext>
            </a:extLst>
          </p:cNvPr>
          <p:cNvSpPr/>
          <p:nvPr/>
        </p:nvSpPr>
        <p:spPr>
          <a:xfrm>
            <a:off x="904734" y="2094399"/>
            <a:ext cx="10490290" cy="2246769"/>
          </a:xfrm>
          <a:custGeom>
            <a:avLst/>
            <a:gdLst>
              <a:gd name="connsiteX0" fmla="*/ 0 w 10418164"/>
              <a:gd name="connsiteY0" fmla="*/ 0 h 2246769"/>
              <a:gd name="connsiteX1" fmla="*/ 10418164 w 10418164"/>
              <a:gd name="connsiteY1" fmla="*/ 0 h 2246769"/>
              <a:gd name="connsiteX2" fmla="*/ 10418164 w 10418164"/>
              <a:gd name="connsiteY2" fmla="*/ 2246769 h 2246769"/>
              <a:gd name="connsiteX3" fmla="*/ 0 w 10418164"/>
              <a:gd name="connsiteY3" fmla="*/ 2246769 h 2246769"/>
              <a:gd name="connsiteX4" fmla="*/ 0 w 10418164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8164" h="2246769" fill="none" extrusionOk="0">
                <a:moveTo>
                  <a:pt x="0" y="0"/>
                </a:moveTo>
                <a:cubicBezTo>
                  <a:pt x="2176667" y="73198"/>
                  <a:pt x="9093931" y="64484"/>
                  <a:pt x="10418164" y="0"/>
                </a:cubicBezTo>
                <a:cubicBezTo>
                  <a:pt x="10280103" y="518537"/>
                  <a:pt x="10273172" y="1835339"/>
                  <a:pt x="10418164" y="2246769"/>
                </a:cubicBezTo>
                <a:cubicBezTo>
                  <a:pt x="7457264" y="2169965"/>
                  <a:pt x="1122096" y="2215389"/>
                  <a:pt x="0" y="2246769"/>
                </a:cubicBezTo>
                <a:cubicBezTo>
                  <a:pt x="135060" y="1792167"/>
                  <a:pt x="-99208" y="315438"/>
                  <a:pt x="0" y="0"/>
                </a:cubicBezTo>
                <a:close/>
              </a:path>
              <a:path w="10418164" h="2246769" stroke="0" extrusionOk="0">
                <a:moveTo>
                  <a:pt x="0" y="0"/>
                </a:moveTo>
                <a:cubicBezTo>
                  <a:pt x="1631507" y="47785"/>
                  <a:pt x="5809585" y="-120751"/>
                  <a:pt x="10418164" y="0"/>
                </a:cubicBezTo>
                <a:cubicBezTo>
                  <a:pt x="10499592" y="387756"/>
                  <a:pt x="10549797" y="1207673"/>
                  <a:pt x="10418164" y="2246769"/>
                </a:cubicBezTo>
                <a:cubicBezTo>
                  <a:pt x="8387249" y="2273633"/>
                  <a:pt x="4438450" y="2174698"/>
                  <a:pt x="0" y="2246769"/>
                </a:cubicBezTo>
                <a:cubicBezTo>
                  <a:pt x="52300" y="2011219"/>
                  <a:pt x="-14556" y="730964"/>
                  <a:pt x="0" y="0"/>
                </a:cubicBezTo>
                <a:close/>
              </a:path>
            </a:pathLst>
          </a:custGeom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55896615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CO" sz="2800">
                <a:solidFill>
                  <a:schemeClr val="bg1"/>
                </a:solidFill>
                <a:latin typeface="Century Gothic" panose="020B0502020202020204" pitchFamily="34" charset="0"/>
              </a:rPr>
              <a:t>"Las personas que están en el lado enérgico, motivado y creativo tienen más probabilidades de ser emprendedoras y tienen estados emocionales fuertes“ y estos estados pueden incluir depresión, desesperación, desesperanza, inutilidad, pérdida de motivación y pensamiento suicida ".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EF26A6-CF66-4F0F-BA96-0BF48C9D76ED}"/>
              </a:ext>
            </a:extLst>
          </p:cNvPr>
          <p:cNvSpPr/>
          <p:nvPr/>
        </p:nvSpPr>
        <p:spPr>
          <a:xfrm>
            <a:off x="919826" y="4946596"/>
            <a:ext cx="10475197" cy="523220"/>
          </a:xfrm>
          <a:custGeom>
            <a:avLst/>
            <a:gdLst>
              <a:gd name="connsiteX0" fmla="*/ 0 w 10403175"/>
              <a:gd name="connsiteY0" fmla="*/ 0 h 523220"/>
              <a:gd name="connsiteX1" fmla="*/ 10403175 w 10403175"/>
              <a:gd name="connsiteY1" fmla="*/ 0 h 523220"/>
              <a:gd name="connsiteX2" fmla="*/ 10403175 w 10403175"/>
              <a:gd name="connsiteY2" fmla="*/ 523220 h 523220"/>
              <a:gd name="connsiteX3" fmla="*/ 0 w 10403175"/>
              <a:gd name="connsiteY3" fmla="*/ 523220 h 523220"/>
              <a:gd name="connsiteX4" fmla="*/ 0 w 1040317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3175" h="523220" fill="none" extrusionOk="0">
                <a:moveTo>
                  <a:pt x="0" y="0"/>
                </a:moveTo>
                <a:cubicBezTo>
                  <a:pt x="4584586" y="-69323"/>
                  <a:pt x="5262892" y="9686"/>
                  <a:pt x="10403175" y="0"/>
                </a:cubicBezTo>
                <a:cubicBezTo>
                  <a:pt x="10439371" y="78405"/>
                  <a:pt x="10400016" y="437737"/>
                  <a:pt x="10403175" y="523220"/>
                </a:cubicBezTo>
                <a:cubicBezTo>
                  <a:pt x="7532416" y="439241"/>
                  <a:pt x="5177231" y="595377"/>
                  <a:pt x="0" y="523220"/>
                </a:cubicBezTo>
                <a:cubicBezTo>
                  <a:pt x="38715" y="465272"/>
                  <a:pt x="2581" y="172263"/>
                  <a:pt x="0" y="0"/>
                </a:cubicBezTo>
                <a:close/>
              </a:path>
              <a:path w="10403175" h="523220" stroke="0" extrusionOk="0">
                <a:moveTo>
                  <a:pt x="0" y="0"/>
                </a:moveTo>
                <a:cubicBezTo>
                  <a:pt x="5039310" y="-99755"/>
                  <a:pt x="8775891" y="-50604"/>
                  <a:pt x="10403175" y="0"/>
                </a:cubicBezTo>
                <a:cubicBezTo>
                  <a:pt x="10373066" y="149712"/>
                  <a:pt x="10388899" y="363273"/>
                  <a:pt x="10403175" y="523220"/>
                </a:cubicBezTo>
                <a:cubicBezTo>
                  <a:pt x="7483814" y="608815"/>
                  <a:pt x="3685211" y="432633"/>
                  <a:pt x="0" y="523220"/>
                </a:cubicBezTo>
                <a:cubicBezTo>
                  <a:pt x="-1793" y="297106"/>
                  <a:pt x="43846" y="140777"/>
                  <a:pt x="0" y="0"/>
                </a:cubicBezTo>
                <a:close/>
              </a:path>
            </a:pathLst>
          </a:custGeom>
          <a:ln>
            <a:solidFill>
              <a:srgbClr val="4A66AC"/>
            </a:solidFill>
            <a:extLst>
              <a:ext uri="{C807C97D-BFC1-408E-A445-0C87EB9F89A2}">
                <ask:lineSketchStyleProps xmlns:ask="http://schemas.microsoft.com/office/drawing/2018/sketchyshapes" xmlns="" sd="388153865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</a:rPr>
              <a:t>La desventaja de estar de pie</a:t>
            </a:r>
            <a:endParaRPr lang="es-CO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1AF8803-9E2F-45FE-928F-22A59F35A3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5868" y="243231"/>
            <a:ext cx="10047266" cy="135636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 y Salud Mental 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741F20-36E9-488A-A4AB-4631CF651D58}"/>
              </a:ext>
            </a:extLst>
          </p:cNvPr>
          <p:cNvSpPr/>
          <p:nvPr/>
        </p:nvSpPr>
        <p:spPr>
          <a:xfrm>
            <a:off x="974361" y="1816148"/>
            <a:ext cx="10208302" cy="322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>
                <a:solidFill>
                  <a:schemeClr val="bg1"/>
                </a:solidFill>
                <a:latin typeface="Century Gothic" panose="020B0502020202020204" pitchFamily="34" charset="0"/>
              </a:rPr>
              <a:t>“No es posible prestar atención a dos o más actividades de manera eficiente sin que alguna de ellas sufra un impacto negativo en comprensión, eficiencia, realización, etc.“</a:t>
            </a:r>
            <a:r>
              <a:rPr lang="es-CO" sz="2000">
                <a:solidFill>
                  <a:schemeClr val="bg1"/>
                </a:solidFill>
                <a:latin typeface="Century Gothic" panose="020B0502020202020204" pitchFamily="34" charset="0"/>
              </a:rPr>
              <a:t>Estanislao </a:t>
            </a:r>
            <a:r>
              <a:rPr lang="es-CO" sz="2000" err="1">
                <a:solidFill>
                  <a:schemeClr val="bg1"/>
                </a:solidFill>
                <a:latin typeface="Century Gothic" panose="020B0502020202020204" pitchFamily="34" charset="0"/>
              </a:rPr>
              <a:t>Bachrach</a:t>
            </a:r>
            <a:r>
              <a:rPr lang="es-CO" sz="200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es-CO" sz="2000" err="1">
                <a:solidFill>
                  <a:schemeClr val="bg1"/>
                </a:solidFill>
                <a:latin typeface="Century Gothic" panose="020B0502020202020204" pitchFamily="34" charset="0"/>
              </a:rPr>
              <a:t>Agilmente</a:t>
            </a:r>
            <a:endParaRPr lang="es-CO" sz="4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267076-0D17-4484-9D25-C9600585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7A3C92B-B670-49ED-B401-40EF6D92AD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D3CB2B-B8AB-4E84-A456-85255848DB3E}"/>
              </a:ext>
            </a:extLst>
          </p:cNvPr>
          <p:cNvSpPr/>
          <p:nvPr/>
        </p:nvSpPr>
        <p:spPr>
          <a:xfrm>
            <a:off x="1463040" y="1214365"/>
            <a:ext cx="9180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Construyendo un plan Salud 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Imagen 5" descr="Imagen que contiene tabla, cuarto, recamara&#10;&#10;Descripción generada automáticamente">
            <a:extLst>
              <a:ext uri="{FF2B5EF4-FFF2-40B4-BE49-F238E27FC236}">
                <a16:creationId xmlns:a16="http://schemas.microsoft.com/office/drawing/2014/main" id="{6DEBD96B-FB60-4347-A88B-EBD1B297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12" y="2057533"/>
            <a:ext cx="5750684" cy="4820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7BAA61-76CD-42E4-A036-B727B3D40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2353AC5-6480-4269-A3F7-7ED3B11D03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85AB3-B7EE-4C47-87C8-CA29F766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43" y="2525967"/>
            <a:ext cx="9919914" cy="1356360"/>
          </a:xfrm>
          <a:custGeom>
            <a:avLst/>
            <a:gdLst>
              <a:gd name="connsiteX0" fmla="*/ 0 w 9919914"/>
              <a:gd name="connsiteY0" fmla="*/ 0 h 1356360"/>
              <a:gd name="connsiteX1" fmla="*/ 9919914 w 9919914"/>
              <a:gd name="connsiteY1" fmla="*/ 0 h 1356360"/>
              <a:gd name="connsiteX2" fmla="*/ 9919914 w 9919914"/>
              <a:gd name="connsiteY2" fmla="*/ 1356360 h 1356360"/>
              <a:gd name="connsiteX3" fmla="*/ 0 w 9919914"/>
              <a:gd name="connsiteY3" fmla="*/ 1356360 h 1356360"/>
              <a:gd name="connsiteX4" fmla="*/ 0 w 9919914"/>
              <a:gd name="connsiteY4" fmla="*/ 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9914" h="1356360" fill="none" extrusionOk="0">
                <a:moveTo>
                  <a:pt x="0" y="0"/>
                </a:moveTo>
                <a:cubicBezTo>
                  <a:pt x="4646516" y="30641"/>
                  <a:pt x="6525617" y="63848"/>
                  <a:pt x="9919914" y="0"/>
                </a:cubicBezTo>
                <a:cubicBezTo>
                  <a:pt x="10037225" y="611055"/>
                  <a:pt x="9988350" y="949663"/>
                  <a:pt x="9919914" y="1356360"/>
                </a:cubicBezTo>
                <a:cubicBezTo>
                  <a:pt x="6770831" y="1497864"/>
                  <a:pt x="1544878" y="1218693"/>
                  <a:pt x="0" y="1356360"/>
                </a:cubicBezTo>
                <a:cubicBezTo>
                  <a:pt x="109268" y="1004535"/>
                  <a:pt x="-114161" y="434955"/>
                  <a:pt x="0" y="0"/>
                </a:cubicBezTo>
                <a:close/>
              </a:path>
              <a:path w="9919914" h="1356360" stroke="0" extrusionOk="0">
                <a:moveTo>
                  <a:pt x="0" y="0"/>
                </a:moveTo>
                <a:cubicBezTo>
                  <a:pt x="3469636" y="42792"/>
                  <a:pt x="8892657" y="-164725"/>
                  <a:pt x="9919914" y="0"/>
                </a:cubicBezTo>
                <a:cubicBezTo>
                  <a:pt x="9941596" y="436395"/>
                  <a:pt x="9860810" y="896021"/>
                  <a:pt x="9919914" y="1356360"/>
                </a:cubicBezTo>
                <a:cubicBezTo>
                  <a:pt x="8587510" y="1490733"/>
                  <a:pt x="1681086" y="1338471"/>
                  <a:pt x="0" y="1356360"/>
                </a:cubicBezTo>
                <a:cubicBezTo>
                  <a:pt x="72802" y="909324"/>
                  <a:pt x="108388" y="2247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B5A2B"/>
            </a:solidFill>
            <a:extLst>
              <a:ext uri="{C807C97D-BFC1-408E-A445-0C87EB9F89A2}">
                <ask:lineSketchStyleProps xmlns:ask="http://schemas.microsoft.com/office/drawing/2018/sketchyshapes" xmlns="" sd="1602338501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s-CO">
                <a:solidFill>
                  <a:srgbClr val="DB5A2B"/>
                </a:solidFill>
                <a:latin typeface="Century Gothic" panose="020B0502020202020204" pitchFamily="34" charset="0"/>
              </a:rPr>
              <a:t>Autoconocimiento el primer paso…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536558-1F0A-4D5F-BAF1-D668D2CF1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1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8FCF701-B502-4063-B78A-8AE125CCA8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Mujer sonriendo con una camisa azul&#10;&#10;Descripción generada automáticamente">
            <a:extLst>
              <a:ext uri="{FF2B5EF4-FFF2-40B4-BE49-F238E27FC236}">
                <a16:creationId xmlns:a16="http://schemas.microsoft.com/office/drawing/2014/main" id="{E6768141-DFED-4C1A-A39A-01B66FB3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9" y="1113019"/>
            <a:ext cx="4631961" cy="4631961"/>
          </a:xfrm>
          <a:prstGeom prst="flowChartConnector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C979553-5CAC-49AF-B913-4C05EB22E3B5}"/>
              </a:ext>
            </a:extLst>
          </p:cNvPr>
          <p:cNvSpPr txBox="1"/>
          <p:nvPr/>
        </p:nvSpPr>
        <p:spPr>
          <a:xfrm>
            <a:off x="6648303" y="3002970"/>
            <a:ext cx="5240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Sustentabilidad financiera, innovación, calidad en nuestros servicios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B408A9-8DFB-4312-8C76-52742FAAE269}"/>
              </a:ext>
            </a:extLst>
          </p:cNvPr>
          <p:cNvSpPr txBox="1"/>
          <p:nvPr/>
        </p:nvSpPr>
        <p:spPr>
          <a:xfrm>
            <a:off x="6518377" y="4529428"/>
            <a:ext cx="5240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Mis ciclos de venta son de aproximadamente 6 meses</a:t>
            </a:r>
          </a:p>
        </p:txBody>
      </p:sp>
      <p:pic>
        <p:nvPicPr>
          <p:cNvPr id="15" name="Gráfico 14" descr="Completado">
            <a:extLst>
              <a:ext uri="{FF2B5EF4-FFF2-40B4-BE49-F238E27FC236}">
                <a16:creationId xmlns:a16="http://schemas.microsoft.com/office/drawing/2014/main" id="{C039CACB-7665-435F-8A5E-8B4DD9D43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5202" y="2915325"/>
            <a:ext cx="1403101" cy="1403101"/>
          </a:xfrm>
          <a:prstGeom prst="rect">
            <a:avLst/>
          </a:prstGeom>
        </p:spPr>
      </p:pic>
      <p:pic>
        <p:nvPicPr>
          <p:cNvPr id="17" name="Gráfico 16" descr="Contorno de cara cansada">
            <a:extLst>
              <a:ext uri="{FF2B5EF4-FFF2-40B4-BE49-F238E27FC236}">
                <a16:creationId xmlns:a16="http://schemas.microsoft.com/office/drawing/2014/main" id="{1CAC12AD-FBFE-4852-AC20-6EC737B47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306" y="4274037"/>
            <a:ext cx="1209498" cy="1209498"/>
          </a:xfrm>
          <a:prstGeom prst="rect">
            <a:avLst/>
          </a:prstGeom>
        </p:spPr>
      </p:pic>
      <p:pic>
        <p:nvPicPr>
          <p:cNvPr id="19" name="Gráfico 18" descr="Corazón">
            <a:extLst>
              <a:ext uri="{FF2B5EF4-FFF2-40B4-BE49-F238E27FC236}">
                <a16:creationId xmlns:a16="http://schemas.microsoft.com/office/drawing/2014/main" id="{4D9C3657-E8BA-43E7-81E4-B9CDBCFA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0925" y="1618938"/>
            <a:ext cx="1036261" cy="10362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1341C7-F523-4B2B-A152-332EC66B2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E6E431-9E98-41C9-9EA6-F9E81D519B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72" y="494864"/>
            <a:ext cx="4631961" cy="22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D3F3B3-6DD5-4420-9F56-6141D23459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2" descr="Modelos emocionales: Las seis emociones primarias - Blog de ...">
            <a:extLst>
              <a:ext uri="{FF2B5EF4-FFF2-40B4-BE49-F238E27FC236}">
                <a16:creationId xmlns:a16="http://schemas.microsoft.com/office/drawing/2014/main" id="{02AA1EAE-CFB6-43C0-B2AD-714B2086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214" y="230243"/>
            <a:ext cx="6385809" cy="40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7218F74-5E20-4D2F-9B28-684D42E33CE2}"/>
              </a:ext>
            </a:extLst>
          </p:cNvPr>
          <p:cNvSpPr txBox="1"/>
          <p:nvPr/>
        </p:nvSpPr>
        <p:spPr>
          <a:xfrm>
            <a:off x="1106170" y="4396154"/>
            <a:ext cx="99796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Cuáles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emociones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te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acompañan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la mayor 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parte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del 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tiempo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C67B78-73CA-4A0C-9BEC-62323CDBD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4984D7-8247-4A0D-9071-123B291F02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4088D9-FD3A-432D-B8DE-B3BD45CBCF9F}"/>
              </a:ext>
            </a:extLst>
          </p:cNvPr>
          <p:cNvSpPr txBox="1"/>
          <p:nvPr/>
        </p:nvSpPr>
        <p:spPr>
          <a:xfrm>
            <a:off x="785316" y="465934"/>
            <a:ext cx="1096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Salud Mental en el emprendimiento</a:t>
            </a:r>
          </a:p>
        </p:txBody>
      </p:sp>
      <p:pic>
        <p:nvPicPr>
          <p:cNvPr id="13" name="Imagen 12" descr="Imagen que contiene tabla, cuarto, recamara&#10;&#10;Descripción generada automáticamente">
            <a:extLst>
              <a:ext uri="{FF2B5EF4-FFF2-40B4-BE49-F238E27FC236}">
                <a16:creationId xmlns:a16="http://schemas.microsoft.com/office/drawing/2014/main" id="{4508CC35-D272-43A0-8DFA-326FCE35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60" y="1296931"/>
            <a:ext cx="8579486" cy="71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BC3A23-01CB-4025-995E-34147C367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08EFB0-D249-4AE7-A07F-7BD344FB09F0}"/>
              </a:ext>
            </a:extLst>
          </p:cNvPr>
          <p:cNvSpPr txBox="1"/>
          <p:nvPr/>
        </p:nvSpPr>
        <p:spPr>
          <a:xfrm>
            <a:off x="1308294" y="2447317"/>
            <a:ext cx="9979661" cy="1424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s-CO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Qué situaciones o personas te generan malestar?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C63EF2-E99F-46D2-9F11-C9505D5D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6B7FC8-D337-4803-AD42-13D6278665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Picture 2" descr="Alergias infantiles: Jugar con tierra hace bien | BioBioChileTV ...">
            <a:extLst>
              <a:ext uri="{FF2B5EF4-FFF2-40B4-BE49-F238E27FC236}">
                <a16:creationId xmlns:a16="http://schemas.microsoft.com/office/drawing/2014/main" id="{257B5494-3898-45F6-BCB2-17D3BF8D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7" y="672769"/>
            <a:ext cx="5913235" cy="34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9D30CD-0381-4FF5-9361-2F28B4B52123}"/>
              </a:ext>
            </a:extLst>
          </p:cNvPr>
          <p:cNvSpPr txBox="1"/>
          <p:nvPr/>
        </p:nvSpPr>
        <p:spPr>
          <a:xfrm>
            <a:off x="1097280" y="4262049"/>
            <a:ext cx="9997544" cy="1424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s-CO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Qué disfrutabas mucho cuando eras niña?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399AA1-E910-49D3-883E-19ED488F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58C1EF5-5384-4715-8786-A4606A9932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629871-E483-4D90-B0FB-6F1D47FC5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4" y="635146"/>
            <a:ext cx="3052372" cy="40698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AE0B10-3E5A-4283-9B31-9C4B6FB4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1" t="18212" r="34282" b="30937"/>
          <a:stretch/>
        </p:blipFill>
        <p:spPr>
          <a:xfrm>
            <a:off x="3889021" y="635146"/>
            <a:ext cx="3837482" cy="34877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E99150-0817-46D3-9960-31597562B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563" y="635146"/>
            <a:ext cx="3333524" cy="444469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28BCB37-2BB3-4F96-8FF7-475BC5581B65}"/>
              </a:ext>
            </a:extLst>
          </p:cNvPr>
          <p:cNvSpPr txBox="1"/>
          <p:nvPr/>
        </p:nvSpPr>
        <p:spPr>
          <a:xfrm>
            <a:off x="478302" y="5044974"/>
            <a:ext cx="454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“Aprender a esperar”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302AF1-9007-4FD1-91D4-EBF70543870E}"/>
              </a:ext>
            </a:extLst>
          </p:cNvPr>
          <p:cNvSpPr txBox="1"/>
          <p:nvPr/>
        </p:nvSpPr>
        <p:spPr>
          <a:xfrm>
            <a:off x="3686514" y="4353108"/>
            <a:ext cx="449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“No todo depende de mi”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BA143D-2078-4580-8FE5-C5560096F316}"/>
              </a:ext>
            </a:extLst>
          </p:cNvPr>
          <p:cNvSpPr txBox="1"/>
          <p:nvPr/>
        </p:nvSpPr>
        <p:spPr>
          <a:xfrm>
            <a:off x="8145195" y="5179664"/>
            <a:ext cx="452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“A disfrutar el proceso”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98634AA-03CD-423E-863B-81774DE2B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06400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2AF3C3F-5B18-4A68-81F9-B99615C792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98805" y="609600"/>
            <a:ext cx="8553157" cy="135636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PSICOLOGIA POSITIVA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167618" y="2195763"/>
            <a:ext cx="9872079" cy="24664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“Es el estudio científico de las fortalezas y virtudes humanas, las cuales permiten adaptar una perspectiva más abierta respecto al potencial humano y sus potenciales capacidades” Martin </a:t>
            </a:r>
            <a:r>
              <a:rPr lang="es-419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Selligman</a:t>
            </a:r>
            <a:r>
              <a:rPr lang="es-419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346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A6A6B34-8FF1-43D8-B722-4C8F95FEF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07D335-26EE-4BEA-B487-75BB2AA05B7B}"/>
              </a:ext>
            </a:extLst>
          </p:cNvPr>
          <p:cNvSpPr/>
          <p:nvPr/>
        </p:nvSpPr>
        <p:spPr>
          <a:xfrm>
            <a:off x="728272" y="1499016"/>
            <a:ext cx="3507698" cy="3359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>
                <a:solidFill>
                  <a:schemeClr val="tx1"/>
                </a:solidFill>
                <a:latin typeface="Century Gothic" panose="020B0502020202020204" pitchFamily="34" charset="0"/>
              </a:rPr>
              <a:t>Situación emociones positivas</a:t>
            </a: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2CF897-9810-4B59-91EE-3A33D5859C62}"/>
              </a:ext>
            </a:extLst>
          </p:cNvPr>
          <p:cNvSpPr txBox="1"/>
          <p:nvPr/>
        </p:nvSpPr>
        <p:spPr>
          <a:xfrm>
            <a:off x="2678242" y="468385"/>
            <a:ext cx="6835515" cy="523220"/>
          </a:xfrm>
          <a:custGeom>
            <a:avLst/>
            <a:gdLst>
              <a:gd name="connsiteX0" fmla="*/ 0 w 6835515"/>
              <a:gd name="connsiteY0" fmla="*/ 0 h 523220"/>
              <a:gd name="connsiteX1" fmla="*/ 820262 w 6835515"/>
              <a:gd name="connsiteY1" fmla="*/ 0 h 523220"/>
              <a:gd name="connsiteX2" fmla="*/ 1435458 w 6835515"/>
              <a:gd name="connsiteY2" fmla="*/ 0 h 523220"/>
              <a:gd name="connsiteX3" fmla="*/ 2187365 w 6835515"/>
              <a:gd name="connsiteY3" fmla="*/ 0 h 523220"/>
              <a:gd name="connsiteX4" fmla="*/ 2939271 w 6835515"/>
              <a:gd name="connsiteY4" fmla="*/ 0 h 523220"/>
              <a:gd name="connsiteX5" fmla="*/ 3622823 w 6835515"/>
              <a:gd name="connsiteY5" fmla="*/ 0 h 523220"/>
              <a:gd name="connsiteX6" fmla="*/ 4238019 w 6835515"/>
              <a:gd name="connsiteY6" fmla="*/ 0 h 523220"/>
              <a:gd name="connsiteX7" fmla="*/ 4989926 w 6835515"/>
              <a:gd name="connsiteY7" fmla="*/ 0 h 523220"/>
              <a:gd name="connsiteX8" fmla="*/ 5536767 w 6835515"/>
              <a:gd name="connsiteY8" fmla="*/ 0 h 523220"/>
              <a:gd name="connsiteX9" fmla="*/ 6015253 w 6835515"/>
              <a:gd name="connsiteY9" fmla="*/ 0 h 523220"/>
              <a:gd name="connsiteX10" fmla="*/ 6835515 w 6835515"/>
              <a:gd name="connsiteY10" fmla="*/ 0 h 523220"/>
              <a:gd name="connsiteX11" fmla="*/ 6835515 w 6835515"/>
              <a:gd name="connsiteY11" fmla="*/ 523220 h 523220"/>
              <a:gd name="connsiteX12" fmla="*/ 6151964 w 6835515"/>
              <a:gd name="connsiteY12" fmla="*/ 523220 h 523220"/>
              <a:gd name="connsiteX13" fmla="*/ 5605122 w 6835515"/>
              <a:gd name="connsiteY13" fmla="*/ 523220 h 523220"/>
              <a:gd name="connsiteX14" fmla="*/ 5058281 w 6835515"/>
              <a:gd name="connsiteY14" fmla="*/ 523220 h 523220"/>
              <a:gd name="connsiteX15" fmla="*/ 4374730 w 6835515"/>
              <a:gd name="connsiteY15" fmla="*/ 523220 h 523220"/>
              <a:gd name="connsiteX16" fmla="*/ 3896244 w 6835515"/>
              <a:gd name="connsiteY16" fmla="*/ 523220 h 523220"/>
              <a:gd name="connsiteX17" fmla="*/ 3417758 w 6835515"/>
              <a:gd name="connsiteY17" fmla="*/ 523220 h 523220"/>
              <a:gd name="connsiteX18" fmla="*/ 2734206 w 6835515"/>
              <a:gd name="connsiteY18" fmla="*/ 523220 h 523220"/>
              <a:gd name="connsiteX19" fmla="*/ 2187365 w 6835515"/>
              <a:gd name="connsiteY19" fmla="*/ 523220 h 523220"/>
              <a:gd name="connsiteX20" fmla="*/ 1435458 w 6835515"/>
              <a:gd name="connsiteY20" fmla="*/ 523220 h 523220"/>
              <a:gd name="connsiteX21" fmla="*/ 888617 w 6835515"/>
              <a:gd name="connsiteY21" fmla="*/ 523220 h 523220"/>
              <a:gd name="connsiteX22" fmla="*/ 0 w 6835515"/>
              <a:gd name="connsiteY22" fmla="*/ 523220 h 523220"/>
              <a:gd name="connsiteX23" fmla="*/ 0 w 6835515"/>
              <a:gd name="connsiteY23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5515" h="523220" extrusionOk="0">
                <a:moveTo>
                  <a:pt x="0" y="0"/>
                </a:moveTo>
                <a:cubicBezTo>
                  <a:pt x="310430" y="-32389"/>
                  <a:pt x="599340" y="-9595"/>
                  <a:pt x="820262" y="0"/>
                </a:cubicBezTo>
                <a:cubicBezTo>
                  <a:pt x="1041184" y="9595"/>
                  <a:pt x="1137633" y="11369"/>
                  <a:pt x="1435458" y="0"/>
                </a:cubicBezTo>
                <a:cubicBezTo>
                  <a:pt x="1733283" y="-11369"/>
                  <a:pt x="1907651" y="1942"/>
                  <a:pt x="2187365" y="0"/>
                </a:cubicBezTo>
                <a:cubicBezTo>
                  <a:pt x="2467079" y="-1942"/>
                  <a:pt x="2702460" y="14057"/>
                  <a:pt x="2939271" y="0"/>
                </a:cubicBezTo>
                <a:cubicBezTo>
                  <a:pt x="3176082" y="-14057"/>
                  <a:pt x="3392124" y="20532"/>
                  <a:pt x="3622823" y="0"/>
                </a:cubicBezTo>
                <a:cubicBezTo>
                  <a:pt x="3853522" y="-20532"/>
                  <a:pt x="4062863" y="5591"/>
                  <a:pt x="4238019" y="0"/>
                </a:cubicBezTo>
                <a:cubicBezTo>
                  <a:pt x="4413175" y="-5591"/>
                  <a:pt x="4715064" y="5028"/>
                  <a:pt x="4989926" y="0"/>
                </a:cubicBezTo>
                <a:cubicBezTo>
                  <a:pt x="5264788" y="-5028"/>
                  <a:pt x="5291009" y="14599"/>
                  <a:pt x="5536767" y="0"/>
                </a:cubicBezTo>
                <a:cubicBezTo>
                  <a:pt x="5782525" y="-14599"/>
                  <a:pt x="5783527" y="19276"/>
                  <a:pt x="6015253" y="0"/>
                </a:cubicBezTo>
                <a:cubicBezTo>
                  <a:pt x="6246979" y="-19276"/>
                  <a:pt x="6476138" y="34717"/>
                  <a:pt x="6835515" y="0"/>
                </a:cubicBezTo>
                <a:cubicBezTo>
                  <a:pt x="6817867" y="189815"/>
                  <a:pt x="6847360" y="302918"/>
                  <a:pt x="6835515" y="523220"/>
                </a:cubicBezTo>
                <a:cubicBezTo>
                  <a:pt x="6697060" y="524695"/>
                  <a:pt x="6293759" y="512528"/>
                  <a:pt x="6151964" y="523220"/>
                </a:cubicBezTo>
                <a:cubicBezTo>
                  <a:pt x="6010169" y="533912"/>
                  <a:pt x="5854479" y="529500"/>
                  <a:pt x="5605122" y="523220"/>
                </a:cubicBezTo>
                <a:cubicBezTo>
                  <a:pt x="5355765" y="516940"/>
                  <a:pt x="5232587" y="508975"/>
                  <a:pt x="5058281" y="523220"/>
                </a:cubicBezTo>
                <a:cubicBezTo>
                  <a:pt x="4883975" y="537465"/>
                  <a:pt x="4575092" y="527511"/>
                  <a:pt x="4374730" y="523220"/>
                </a:cubicBezTo>
                <a:cubicBezTo>
                  <a:pt x="4174368" y="518929"/>
                  <a:pt x="4064074" y="530405"/>
                  <a:pt x="3896244" y="523220"/>
                </a:cubicBezTo>
                <a:cubicBezTo>
                  <a:pt x="3728414" y="516035"/>
                  <a:pt x="3618960" y="522540"/>
                  <a:pt x="3417758" y="523220"/>
                </a:cubicBezTo>
                <a:cubicBezTo>
                  <a:pt x="3216556" y="523900"/>
                  <a:pt x="3013780" y="534753"/>
                  <a:pt x="2734206" y="523220"/>
                </a:cubicBezTo>
                <a:cubicBezTo>
                  <a:pt x="2454632" y="511687"/>
                  <a:pt x="2449601" y="508996"/>
                  <a:pt x="2187365" y="523220"/>
                </a:cubicBezTo>
                <a:cubicBezTo>
                  <a:pt x="1925129" y="537444"/>
                  <a:pt x="1638439" y="553286"/>
                  <a:pt x="1435458" y="523220"/>
                </a:cubicBezTo>
                <a:cubicBezTo>
                  <a:pt x="1232477" y="493154"/>
                  <a:pt x="1028542" y="517286"/>
                  <a:pt x="888617" y="523220"/>
                </a:cubicBezTo>
                <a:cubicBezTo>
                  <a:pt x="748692" y="529154"/>
                  <a:pt x="289141" y="556660"/>
                  <a:pt x="0" y="523220"/>
                </a:cubicBezTo>
                <a:cubicBezTo>
                  <a:pt x="-538" y="263515"/>
                  <a:pt x="24860" y="149226"/>
                  <a:pt x="0" y="0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46566049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err="1">
                <a:solidFill>
                  <a:schemeClr val="bg1"/>
                </a:solidFill>
                <a:latin typeface="Century Gothic" panose="020B0502020202020204" pitchFamily="34" charset="0"/>
              </a:rPr>
              <a:t>Canvas</a:t>
            </a:r>
            <a:r>
              <a:rPr lang="es-CO" sz="2800">
                <a:solidFill>
                  <a:schemeClr val="bg1"/>
                </a:solidFill>
                <a:latin typeface="Century Gothic" panose="020B0502020202020204" pitchFamily="34" charset="0"/>
              </a:rPr>
              <a:t> del bienestar psicológico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9E889A-81CA-4160-A903-0149F815FB44}"/>
              </a:ext>
            </a:extLst>
          </p:cNvPr>
          <p:cNvSpPr/>
          <p:nvPr/>
        </p:nvSpPr>
        <p:spPr>
          <a:xfrm>
            <a:off x="4298428" y="1495707"/>
            <a:ext cx="3507698" cy="16297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O">
                <a:solidFill>
                  <a:schemeClr val="tx1"/>
                </a:solidFill>
                <a:latin typeface="Century Gothic" panose="020B0502020202020204" pitchFamily="34" charset="0"/>
              </a:rPr>
              <a:t>Compromisos</a:t>
            </a: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2B06BC-38FE-4C9A-B4E2-F71C76C5776B}"/>
              </a:ext>
            </a:extLst>
          </p:cNvPr>
          <p:cNvSpPr/>
          <p:nvPr/>
        </p:nvSpPr>
        <p:spPr>
          <a:xfrm>
            <a:off x="4298428" y="3228927"/>
            <a:ext cx="3507698" cy="16297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O">
                <a:solidFill>
                  <a:schemeClr val="tx1"/>
                </a:solidFill>
                <a:latin typeface="Century Gothic" panose="020B0502020202020204" pitchFamily="34" charset="0"/>
              </a:rPr>
              <a:t>Relaciones</a:t>
            </a:r>
          </a:p>
          <a:p>
            <a:r>
              <a:rPr lang="es-CO">
                <a:solidFill>
                  <a:schemeClr val="tx1"/>
                </a:solidFill>
                <a:latin typeface="Century Gothic" panose="020B0502020202020204" pitchFamily="34" charset="0"/>
              </a:rPr>
              <a:t> positivas</a:t>
            </a: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5F43C0-7B5A-4FB6-8610-4F1BD13240F3}"/>
              </a:ext>
            </a:extLst>
          </p:cNvPr>
          <p:cNvSpPr/>
          <p:nvPr/>
        </p:nvSpPr>
        <p:spPr>
          <a:xfrm>
            <a:off x="728272" y="4962148"/>
            <a:ext cx="10244528" cy="1138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O">
                <a:solidFill>
                  <a:schemeClr val="tx1"/>
                </a:solidFill>
                <a:latin typeface="Century Gothic" panose="020B0502020202020204" pitchFamily="34" charset="0"/>
              </a:rPr>
              <a:t>Propósito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403114-1B21-4232-A37E-FFB19DB8268F}"/>
              </a:ext>
            </a:extLst>
          </p:cNvPr>
          <p:cNvSpPr/>
          <p:nvPr/>
        </p:nvSpPr>
        <p:spPr>
          <a:xfrm>
            <a:off x="7868584" y="1499016"/>
            <a:ext cx="3104216" cy="3359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>
                <a:solidFill>
                  <a:schemeClr val="tx1"/>
                </a:solidFill>
                <a:latin typeface="Century Gothic" panose="020B0502020202020204" pitchFamily="34" charset="0"/>
              </a:rPr>
              <a:t>Logros</a:t>
            </a: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áfico 14" descr="Contorno de cara guiñando un ojo">
            <a:extLst>
              <a:ext uri="{FF2B5EF4-FFF2-40B4-BE49-F238E27FC236}">
                <a16:creationId xmlns:a16="http://schemas.microsoft.com/office/drawing/2014/main" id="{97C72D22-FA57-4793-94FE-27E67929F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11" y="1495706"/>
            <a:ext cx="662877" cy="662877"/>
          </a:xfrm>
          <a:prstGeom prst="rect">
            <a:avLst/>
          </a:prstGeom>
        </p:spPr>
      </p:pic>
      <p:pic>
        <p:nvPicPr>
          <p:cNvPr id="21" name="Gráfico 20" descr="Diana">
            <a:extLst>
              <a:ext uri="{FF2B5EF4-FFF2-40B4-BE49-F238E27FC236}">
                <a16:creationId xmlns:a16="http://schemas.microsoft.com/office/drawing/2014/main" id="{68B543F7-1F9F-499B-8D05-B38C56902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8584" y="1551919"/>
            <a:ext cx="750324" cy="750324"/>
          </a:xfrm>
          <a:prstGeom prst="rect">
            <a:avLst/>
          </a:prstGeom>
        </p:spPr>
      </p:pic>
      <p:pic>
        <p:nvPicPr>
          <p:cNvPr id="23" name="Gráfico 22" descr="Lista">
            <a:extLst>
              <a:ext uri="{FF2B5EF4-FFF2-40B4-BE49-F238E27FC236}">
                <a16:creationId xmlns:a16="http://schemas.microsoft.com/office/drawing/2014/main" id="{5EE22650-130E-40CD-823D-CF30E8419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3417" y="1551919"/>
            <a:ext cx="662877" cy="662877"/>
          </a:xfrm>
          <a:prstGeom prst="rect">
            <a:avLst/>
          </a:prstGeom>
        </p:spPr>
      </p:pic>
      <p:pic>
        <p:nvPicPr>
          <p:cNvPr id="25" name="Gráfico 24" descr="Corazón con flecha">
            <a:extLst>
              <a:ext uri="{FF2B5EF4-FFF2-40B4-BE49-F238E27FC236}">
                <a16:creationId xmlns:a16="http://schemas.microsoft.com/office/drawing/2014/main" id="{07CD440B-6DBD-4202-A878-A5500D3D5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342" y="4962148"/>
            <a:ext cx="790635" cy="790635"/>
          </a:xfrm>
          <a:prstGeom prst="rect">
            <a:avLst/>
          </a:prstGeom>
        </p:spPr>
      </p:pic>
      <p:pic>
        <p:nvPicPr>
          <p:cNvPr id="27" name="Gráfico 26" descr="Red de usuarios">
            <a:extLst>
              <a:ext uri="{FF2B5EF4-FFF2-40B4-BE49-F238E27FC236}">
                <a16:creationId xmlns:a16="http://schemas.microsoft.com/office/drawing/2014/main" id="{AB88AB76-FCDF-4BCF-BDF7-C67172021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23417" y="3199458"/>
            <a:ext cx="773239" cy="773239"/>
          </a:xfrm>
          <a:prstGeom prst="rect">
            <a:avLst/>
          </a:prstGeom>
        </p:spPr>
      </p:pic>
      <p:pic>
        <p:nvPicPr>
          <p:cNvPr id="30" name="Imagen 29" descr="Imagen que contiene señal, monitor, laptop, computadora&#10;&#10;Descripción generada automáticamente">
            <a:extLst>
              <a:ext uri="{FF2B5EF4-FFF2-40B4-BE49-F238E27FC236}">
                <a16:creationId xmlns:a16="http://schemas.microsoft.com/office/drawing/2014/main" id="{1101B24A-3AEE-47A5-9440-1D8D681F8D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6" y="2273708"/>
            <a:ext cx="2316681" cy="2310584"/>
          </a:xfrm>
          <a:prstGeom prst="rect">
            <a:avLst/>
          </a:prstGeom>
        </p:spPr>
      </p:pic>
      <p:pic>
        <p:nvPicPr>
          <p:cNvPr id="33" name="Imagen 3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5B3F2DD8-583A-47B7-8970-B95517CA14B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1" b="10673"/>
          <a:stretch/>
        </p:blipFill>
        <p:spPr>
          <a:xfrm>
            <a:off x="5654690" y="1167427"/>
            <a:ext cx="2151436" cy="232556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2FB1ED0-BD6A-42E5-9063-8A426AB985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27" y="3569159"/>
            <a:ext cx="2359356" cy="2237426"/>
          </a:xfrm>
          <a:prstGeom prst="rect">
            <a:avLst/>
          </a:prstGeom>
        </p:spPr>
      </p:pic>
      <p:pic>
        <p:nvPicPr>
          <p:cNvPr id="39" name="Imagen 38" descr="Imagen que contiene señal&#10;&#10;Descripción generada automáticamente">
            <a:extLst>
              <a:ext uri="{FF2B5EF4-FFF2-40B4-BE49-F238E27FC236}">
                <a16:creationId xmlns:a16="http://schemas.microsoft.com/office/drawing/2014/main" id="{2DDECB2A-4670-406C-9AF6-C3F9AE085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46" y="2442206"/>
            <a:ext cx="2587993" cy="2506052"/>
          </a:xfrm>
          <a:prstGeom prst="rect">
            <a:avLst/>
          </a:prstGeom>
        </p:spPr>
      </p:pic>
      <p:pic>
        <p:nvPicPr>
          <p:cNvPr id="42" name="Imagen 4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5BFA7335-F3D3-4373-B0D0-2D14736070E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-1"/>
          <a:stretch/>
        </p:blipFill>
        <p:spPr>
          <a:xfrm rot="21139903">
            <a:off x="2212866" y="4142986"/>
            <a:ext cx="2670279" cy="24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305DE0D-6B7D-4D79-90A6-A8EF96DC2E06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0" y="2314693"/>
            <a:ext cx="3763233" cy="436420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C2FD7EE-498C-4D5C-A151-1E4290AB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1212"/>
            <a:ext cx="9890760" cy="1351547"/>
          </a:xfrm>
        </p:spPr>
        <p:txBody>
          <a:bodyPr>
            <a:norm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Puntos de aprendizaje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2E1A11FA-7801-4784-880E-B84BDAB9BA78}"/>
              </a:ext>
            </a:extLst>
          </p:cNvPr>
          <p:cNvSpPr/>
          <p:nvPr/>
        </p:nvSpPr>
        <p:spPr>
          <a:xfrm>
            <a:off x="4568681" y="2482459"/>
            <a:ext cx="2683466" cy="2561115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/>
              <a:t>¿Qué es y por qué hablar de Salud Mental?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C9C55B9F-2A8A-4E04-AFEB-58D4C043DE90}"/>
              </a:ext>
            </a:extLst>
          </p:cNvPr>
          <p:cNvSpPr/>
          <p:nvPr/>
        </p:nvSpPr>
        <p:spPr>
          <a:xfrm>
            <a:off x="8483332" y="2571266"/>
            <a:ext cx="2738883" cy="2588823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/>
              <a:t>Creando un plan Salud Mental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5A6762-5B38-4614-8F1C-7DAA7AECAF11}"/>
              </a:ext>
            </a:extLst>
          </p:cNvPr>
          <p:cNvSpPr txBox="1"/>
          <p:nvPr/>
        </p:nvSpPr>
        <p:spPr>
          <a:xfrm>
            <a:off x="5627373" y="1370937"/>
            <a:ext cx="65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55B6C-42CC-4BF9-B3E4-59ED22FBE526}"/>
              </a:ext>
            </a:extLst>
          </p:cNvPr>
          <p:cNvSpPr txBox="1"/>
          <p:nvPr/>
        </p:nvSpPr>
        <p:spPr>
          <a:xfrm>
            <a:off x="9527598" y="1301180"/>
            <a:ext cx="65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84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337F001-D6D4-44A2-850E-63B351F94F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tabla, cuarto, recamara&#10;&#10;Descripción generada automáticamente">
            <a:extLst>
              <a:ext uri="{FF2B5EF4-FFF2-40B4-BE49-F238E27FC236}">
                <a16:creationId xmlns:a16="http://schemas.microsoft.com/office/drawing/2014/main" id="{4508CC35-D272-43A0-8DFA-326FCE35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07" y="1296931"/>
            <a:ext cx="8579486" cy="719216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F616073-5ED8-49CB-B41C-260D8DDB82FC}"/>
              </a:ext>
            </a:extLst>
          </p:cNvPr>
          <p:cNvSpPr/>
          <p:nvPr/>
        </p:nvSpPr>
        <p:spPr>
          <a:xfrm>
            <a:off x="2175607" y="512101"/>
            <a:ext cx="79961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y por qué hablar </a:t>
            </a:r>
          </a:p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de Salud Mental?</a:t>
            </a:r>
          </a:p>
        </p:txBody>
      </p:sp>
    </p:spTree>
    <p:extLst>
      <p:ext uri="{BB962C8B-B14F-4D97-AF65-F5344CB8AC3E}">
        <p14:creationId xmlns:p14="http://schemas.microsoft.com/office/powerpoint/2010/main" val="398945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C0C14-53D8-4736-9312-0BE7AE2D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76250"/>
            <a:ext cx="10542270" cy="1356360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Dos miradas…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3DA5313-D7AA-4630-9B7E-DC2EBCBB2D6D}"/>
              </a:ext>
            </a:extLst>
          </p:cNvPr>
          <p:cNvSpPr/>
          <p:nvPr/>
        </p:nvSpPr>
        <p:spPr>
          <a:xfrm>
            <a:off x="1784985" y="1674114"/>
            <a:ext cx="4368165" cy="409956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>
                <a:latin typeface="Century Gothic" panose="020B0502020202020204" pitchFamily="34" charset="0"/>
              </a:rPr>
              <a:t>Preventiva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DF48A163-3461-4046-8726-BB433C001641}"/>
              </a:ext>
            </a:extLst>
          </p:cNvPr>
          <p:cNvSpPr/>
          <p:nvPr/>
        </p:nvSpPr>
        <p:spPr>
          <a:xfrm>
            <a:off x="5709284" y="1674114"/>
            <a:ext cx="4368165" cy="409956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>
                <a:latin typeface="Century Gothic" panose="020B0502020202020204" pitchFamily="34" charset="0"/>
              </a:rPr>
              <a:t>Curativa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24688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256D121-C52A-4A95-BAF4-5961C52620C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31449"/>
            <a:ext cx="3941679" cy="2117558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pt-BR" sz="6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salud</a:t>
            </a:r>
            <a:r>
              <a:rPr lang="pt-BR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 Mental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15" y="2821057"/>
            <a:ext cx="3370720" cy="39090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91C052-2304-4BDC-9921-9D2EE08AAE6D}"/>
              </a:ext>
            </a:extLst>
          </p:cNvPr>
          <p:cNvSpPr txBox="1"/>
          <p:nvPr/>
        </p:nvSpPr>
        <p:spPr>
          <a:xfrm>
            <a:off x="3790950" y="869245"/>
            <a:ext cx="7962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</a:rPr>
              <a:t>Se define como un estado de bienestar emocional, psíquico y social. Afecta  nuestra forma de pensar, sentir y actuar. </a:t>
            </a:r>
            <a:endParaRPr lang="es-CO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103A5A3-F082-4F7A-9790-B3B4AF08AEC0}"/>
              </a:ext>
            </a:extLst>
          </p:cNvPr>
          <p:cNvSpPr/>
          <p:nvPr/>
        </p:nvSpPr>
        <p:spPr>
          <a:xfrm>
            <a:off x="3878998" y="4499560"/>
            <a:ext cx="7786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“La salud mental es la base para el bienestar y funcionamiento efectivo de la persona y la comunidad.”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C95377-2846-4E1D-81A7-6127220DE497}"/>
              </a:ext>
            </a:extLst>
          </p:cNvPr>
          <p:cNvSpPr/>
          <p:nvPr/>
        </p:nvSpPr>
        <p:spPr>
          <a:xfrm>
            <a:off x="3786420" y="2425690"/>
            <a:ext cx="8152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</a:rPr>
              <a:t>Determina nuestra interacción con la vida. Cómo gestionamos las situaciones difíciles, cómo nos relacionamos con otras personas y tomamos decisiones.”</a:t>
            </a:r>
            <a:endParaRPr lang="es-CO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97E9D7-C5B8-4123-BDE2-47D55486DF9F}"/>
              </a:ext>
            </a:extLst>
          </p:cNvPr>
          <p:cNvSpPr txBox="1"/>
          <p:nvPr/>
        </p:nvSpPr>
        <p:spPr>
          <a:xfrm>
            <a:off x="6276626" y="5968674"/>
            <a:ext cx="547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>
                <a:solidFill>
                  <a:schemeClr val="bg1"/>
                </a:solidFill>
                <a:latin typeface="Century Gothic" panose="020B0502020202020204" pitchFamily="34" charset="0"/>
              </a:rPr>
              <a:t>OMS- Organización Mundial de la Salud</a:t>
            </a:r>
          </a:p>
        </p:txBody>
      </p:sp>
    </p:spTree>
    <p:extLst>
      <p:ext uri="{BB962C8B-B14F-4D97-AF65-F5344CB8AC3E}">
        <p14:creationId xmlns:p14="http://schemas.microsoft.com/office/powerpoint/2010/main" val="18651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3C91A61-E272-4871-BBDC-19599B574C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B988380-F41E-4550-89EC-0F5B6864A260}"/>
              </a:ext>
            </a:extLst>
          </p:cNvPr>
          <p:cNvSpPr/>
          <p:nvPr/>
        </p:nvSpPr>
        <p:spPr>
          <a:xfrm>
            <a:off x="6851351" y="4815905"/>
            <a:ext cx="4542020" cy="1244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Factores de género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191CE1-1A17-4F29-A9FB-43E5A950BFE7}"/>
              </a:ext>
            </a:extLst>
          </p:cNvPr>
          <p:cNvSpPr/>
          <p:nvPr/>
        </p:nvSpPr>
        <p:spPr>
          <a:xfrm>
            <a:off x="6865034" y="793906"/>
            <a:ext cx="4474260" cy="1244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Características personales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EF5E34-482C-423C-B1DF-CFB46E6E3F41}"/>
              </a:ext>
            </a:extLst>
          </p:cNvPr>
          <p:cNvSpPr/>
          <p:nvPr/>
        </p:nvSpPr>
        <p:spPr>
          <a:xfrm>
            <a:off x="6920524" y="2038089"/>
            <a:ext cx="4542020" cy="152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>
                <a:solidFill>
                  <a:schemeClr val="bg1"/>
                </a:solidFill>
                <a:latin typeface="Century Gothic" panose="020B0502020202020204" pitchFamily="34" charset="0"/>
              </a:rPr>
              <a:t>Factores sociales, económicos, culturales y políticos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D44B8B-AA4B-4CA4-B464-6C77247DF97D}"/>
              </a:ext>
            </a:extLst>
          </p:cNvPr>
          <p:cNvSpPr/>
          <p:nvPr/>
        </p:nvSpPr>
        <p:spPr>
          <a:xfrm>
            <a:off x="6715593" y="3574043"/>
            <a:ext cx="4867970" cy="1244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>
                <a:solidFill>
                  <a:schemeClr val="bg1"/>
                </a:solidFill>
                <a:latin typeface="Century Gothic" panose="020B0502020202020204" pitchFamily="34" charset="0"/>
              </a:rPr>
              <a:t>La exposición a adversidades a edades tempranas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DA622C2-524C-476C-95FC-57B215AFB090}"/>
              </a:ext>
            </a:extLst>
          </p:cNvPr>
          <p:cNvCxnSpPr>
            <a:cxnSpLocks/>
          </p:cNvCxnSpPr>
          <p:nvPr/>
        </p:nvCxnSpPr>
        <p:spPr>
          <a:xfrm flipV="1">
            <a:off x="4167721" y="1396789"/>
            <a:ext cx="3084256" cy="1854081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E323CA-2A89-40D8-9121-4A77FD702422}"/>
              </a:ext>
            </a:extLst>
          </p:cNvPr>
          <p:cNvSpPr/>
          <p:nvPr/>
        </p:nvSpPr>
        <p:spPr>
          <a:xfrm>
            <a:off x="410816" y="1989938"/>
            <a:ext cx="3756905" cy="253753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>
                <a:solidFill>
                  <a:schemeClr val="tx1"/>
                </a:solidFill>
                <a:latin typeface="Century Gothic" panose="020B0502020202020204" pitchFamily="34" charset="0"/>
              </a:rPr>
              <a:t>Determinantes de la Salud Mental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5961753-AD61-4157-AC43-DB8D80ED8AE0}"/>
              </a:ext>
            </a:extLst>
          </p:cNvPr>
          <p:cNvCxnSpPr>
            <a:cxnSpLocks/>
          </p:cNvCxnSpPr>
          <p:nvPr/>
        </p:nvCxnSpPr>
        <p:spPr>
          <a:xfrm>
            <a:off x="4167721" y="3250870"/>
            <a:ext cx="3084256" cy="202327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FC32077F-6E70-4208-A7EB-78C3FECF163D}"/>
              </a:ext>
            </a:extLst>
          </p:cNvPr>
          <p:cNvCxnSpPr>
            <a:cxnSpLocks/>
          </p:cNvCxnSpPr>
          <p:nvPr/>
        </p:nvCxnSpPr>
        <p:spPr>
          <a:xfrm flipV="1">
            <a:off x="4167721" y="2771629"/>
            <a:ext cx="2629554" cy="487079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3920B60-C8E7-4A1E-9817-272E00D128A7}"/>
              </a:ext>
            </a:extLst>
          </p:cNvPr>
          <p:cNvCxnSpPr>
            <a:cxnSpLocks/>
          </p:cNvCxnSpPr>
          <p:nvPr/>
        </p:nvCxnSpPr>
        <p:spPr>
          <a:xfrm>
            <a:off x="4167721" y="3260334"/>
            <a:ext cx="2683630" cy="791569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84CC6489-0E0A-41A1-B2C9-871B3F7A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24688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A515728-1567-4621-8C41-CA82FF48E707}"/>
              </a:ext>
            </a:extLst>
          </p:cNvPr>
          <p:cNvSpPr/>
          <p:nvPr/>
        </p:nvSpPr>
        <p:spPr>
          <a:xfrm>
            <a:off x="0" y="25373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81877" y="598010"/>
            <a:ext cx="9816917" cy="1356360"/>
          </a:xfrm>
        </p:spPr>
        <p:txBody>
          <a:bodyPr>
            <a:normAutofit/>
          </a:bodyPr>
          <a:lstStyle/>
          <a:p>
            <a:r>
              <a:rPr lang="es-419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Mujeres y Salud Mental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6A57FADE-CB1C-4E59-805A-F9AD684D8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24" y="2114754"/>
            <a:ext cx="4675984" cy="364954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B363B61-AD64-4646-812F-DCB1AB291423}"/>
              </a:ext>
            </a:extLst>
          </p:cNvPr>
          <p:cNvSpPr/>
          <p:nvPr/>
        </p:nvSpPr>
        <p:spPr>
          <a:xfrm>
            <a:off x="5686024" y="1954370"/>
            <a:ext cx="604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as mujeres no solamente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</a:t>
            </a:r>
            <a:r>
              <a:rPr lang="es-419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n tasas más elevadas de trastornos mentales que los hombres, sino también síntomas más graves y </a:t>
            </a:r>
            <a:r>
              <a:rPr lang="es-CO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discapacitantes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1AA4C1C-C233-408C-9CAF-F99C5CC11179}"/>
              </a:ext>
            </a:extLst>
          </p:cNvPr>
          <p:cNvSpPr/>
          <p:nvPr/>
        </p:nvSpPr>
        <p:spPr>
          <a:xfrm>
            <a:off x="9049023" y="5952333"/>
            <a:ext cx="2683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s-ES" sz="1200" dirty="0">
                <a:solidFill>
                  <a:schemeClr val="bg1"/>
                </a:solidFill>
              </a:rPr>
              <a:t>*2014 México, Ramos Luciana, ¿Por qué hablar de género y salud mental?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836F5C-8DCD-42D3-958B-34271CA46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24688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1D261D-C35E-49CC-913B-5E3D7D8C63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0859" y="606257"/>
            <a:ext cx="10047266" cy="135636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 y Salud Mental 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8E0686-81E6-4768-891F-F50C0412240A}"/>
              </a:ext>
            </a:extLst>
          </p:cNvPr>
          <p:cNvSpPr/>
          <p:nvPr/>
        </p:nvSpPr>
        <p:spPr>
          <a:xfrm>
            <a:off x="1676401" y="1950019"/>
            <a:ext cx="872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>
                <a:solidFill>
                  <a:schemeClr val="bg1"/>
                </a:solidFill>
                <a:latin typeface="Century Gothic" panose="020B0502020202020204" pitchFamily="34" charset="0"/>
              </a:rPr>
              <a:t>¿Cómo describirías al emprendedor exitoso?</a:t>
            </a:r>
            <a:endParaRPr lang="es-CO" sz="7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D5B2D-B843-45C1-A16B-9AB80F53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55" y="5941439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as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811</Words>
  <Application>Microsoft Office PowerPoint</Application>
  <PresentationFormat>Panorámica</PresentationFormat>
  <Paragraphs>107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Base</vt:lpstr>
      <vt:lpstr>Presentación de PowerPoint</vt:lpstr>
      <vt:lpstr>Presentación de PowerPoint</vt:lpstr>
      <vt:lpstr>Puntos de aprendizaje</vt:lpstr>
      <vt:lpstr>Presentación de PowerPoint</vt:lpstr>
      <vt:lpstr>Dos miradas…</vt:lpstr>
      <vt:lpstr>La salud Mental</vt:lpstr>
      <vt:lpstr>Presentación de PowerPoint</vt:lpstr>
      <vt:lpstr>Mujeres y Salud Mental</vt:lpstr>
      <vt:lpstr>Emprendimiento y Salud Mental </vt:lpstr>
      <vt:lpstr>Emprendimiento y Salud Mental </vt:lpstr>
      <vt:lpstr>Emprendimiento y Salud Mental </vt:lpstr>
      <vt:lpstr>El precio psicológico de emprender</vt:lpstr>
      <vt:lpstr>Emprendimiento y Salud Mental </vt:lpstr>
      <vt:lpstr>Presentación de PowerPoint</vt:lpstr>
      <vt:lpstr>Emprendimiento y Salud Mental </vt:lpstr>
      <vt:lpstr>Presentación de PowerPoint</vt:lpstr>
      <vt:lpstr>Autoconocimiento el primer paso…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PSICOLOGIA POSITIVA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Restrepo Naranjo</dc:creator>
  <cp:lastModifiedBy>Valentina Coley</cp:lastModifiedBy>
  <cp:revision>7</cp:revision>
  <dcterms:created xsi:type="dcterms:W3CDTF">2020-05-21T17:24:13Z</dcterms:created>
  <dcterms:modified xsi:type="dcterms:W3CDTF">2021-09-01T19:26:46Z</dcterms:modified>
</cp:coreProperties>
</file>