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23" r:id="rId2"/>
    <p:sldId id="256" r:id="rId3"/>
    <p:sldId id="424" r:id="rId4"/>
    <p:sldId id="258" r:id="rId5"/>
    <p:sldId id="403" r:id="rId6"/>
    <p:sldId id="402" r:id="rId7"/>
    <p:sldId id="380" r:id="rId8"/>
    <p:sldId id="385" r:id="rId9"/>
    <p:sldId id="378" r:id="rId10"/>
    <p:sldId id="420" r:id="rId11"/>
    <p:sldId id="413" r:id="rId12"/>
    <p:sldId id="381" r:id="rId13"/>
    <p:sldId id="364" r:id="rId14"/>
    <p:sldId id="387" r:id="rId15"/>
    <p:sldId id="389" r:id="rId16"/>
    <p:sldId id="418" r:id="rId17"/>
    <p:sldId id="383" r:id="rId18"/>
    <p:sldId id="419" r:id="rId19"/>
    <p:sldId id="421" r:id="rId20"/>
    <p:sldId id="384" r:id="rId21"/>
    <p:sldId id="422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A2C9"/>
    <a:srgbClr val="55A5CB"/>
    <a:srgbClr val="EE2A52"/>
    <a:srgbClr val="EE3152"/>
    <a:srgbClr val="EE3B52"/>
    <a:srgbClr val="FFD231"/>
    <a:srgbClr val="FFFFFF"/>
    <a:srgbClr val="101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810CE3-D3DF-BA55-D27D-CDA59BE378E4}" v="3" dt="2021-07-28T19:38:06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0" autoAdjust="0"/>
    <p:restoredTop sz="94660"/>
  </p:normalViewPr>
  <p:slideViewPr>
    <p:cSldViewPr snapToGrid="0">
      <p:cViewPr>
        <p:scale>
          <a:sx n="59" d="100"/>
          <a:sy n="59" d="100"/>
        </p:scale>
        <p:origin x="101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Coley" userId="S::valentina.coley@cubosocial.org::6215a152-8e28-4d70-a23b-f36faab8332e" providerId="AD" clId="Web-{66810CE3-D3DF-BA55-D27D-CDA59BE378E4}"/>
    <pc:docChg chg="delSld modSld">
      <pc:chgData name="Valentina Coley" userId="S::valentina.coley@cubosocial.org::6215a152-8e28-4d70-a23b-f36faab8332e" providerId="AD" clId="Web-{66810CE3-D3DF-BA55-D27D-CDA59BE378E4}" dt="2021-07-28T19:38:06.553" v="2"/>
      <pc:docMkLst>
        <pc:docMk/>
      </pc:docMkLst>
      <pc:sldChg chg="del">
        <pc:chgData name="Valentina Coley" userId="S::valentina.coley@cubosocial.org::6215a152-8e28-4d70-a23b-f36faab8332e" providerId="AD" clId="Web-{66810CE3-D3DF-BA55-D27D-CDA59BE378E4}" dt="2021-07-28T19:38:06.553" v="2"/>
        <pc:sldMkLst>
          <pc:docMk/>
          <pc:sldMk cId="3115612699" sldId="271"/>
        </pc:sldMkLst>
      </pc:sldChg>
      <pc:sldChg chg="modSp">
        <pc:chgData name="Valentina Coley" userId="S::valentina.coley@cubosocial.org::6215a152-8e28-4d70-a23b-f36faab8332e" providerId="AD" clId="Web-{66810CE3-D3DF-BA55-D27D-CDA59BE378E4}" dt="2021-07-28T19:37:49.833" v="1" actId="20577"/>
        <pc:sldMkLst>
          <pc:docMk/>
          <pc:sldMk cId="1738402429" sldId="381"/>
        </pc:sldMkLst>
        <pc:spChg chg="mod">
          <ac:chgData name="Valentina Coley" userId="S::valentina.coley@cubosocial.org::6215a152-8e28-4d70-a23b-f36faab8332e" providerId="AD" clId="Web-{66810CE3-D3DF-BA55-D27D-CDA59BE378E4}" dt="2021-07-28T19:37:49.833" v="1" actId="20577"/>
          <ac:spMkLst>
            <pc:docMk/>
            <pc:sldMk cId="1738402429" sldId="381"/>
            <ac:spMk id="15" creationId="{5C067575-58C5-4FCF-9895-69F6D2BD8F7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C7398-592E-4973-B347-D08E6C56A144}" type="doc">
      <dgm:prSet loTypeId="urn:microsoft.com/office/officeart/2005/8/layout/equation2" loCatId="process" qsTypeId="urn:microsoft.com/office/officeart/2005/8/quickstyle/simple1" qsCatId="simple" csTypeId="urn:microsoft.com/office/officeart/2005/8/colors/accent3_1" csCatId="accent3" phldr="1"/>
      <dgm:spPr/>
    </dgm:pt>
    <dgm:pt modelId="{3769C88C-B554-4FFC-A45D-DBD00DAE4258}">
      <dgm:prSet phldrT="[Texto]"/>
      <dgm:spPr/>
      <dgm:t>
        <a:bodyPr/>
        <a:lstStyle/>
        <a:p>
          <a:r>
            <a:rPr lang="es-ES" dirty="0">
              <a:latin typeface="Century Gothic" panose="020B0502020202020204" pitchFamily="34" charset="0"/>
            </a:rPr>
            <a:t>Dominio</a:t>
          </a:r>
          <a:endParaRPr lang="es-CO" dirty="0">
            <a:latin typeface="Century Gothic" panose="020B0502020202020204" pitchFamily="34" charset="0"/>
          </a:endParaRPr>
        </a:p>
      </dgm:t>
    </dgm:pt>
    <dgm:pt modelId="{9C2B9711-2441-4AEE-B73C-5F81F222C88B}" type="parTrans" cxnId="{69821155-930D-4093-B40E-BB92ABDFF81D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F04F04E4-1125-4A41-A08A-594CADDED3CF}" type="sibTrans" cxnId="{69821155-930D-4093-B40E-BB92ABDFF81D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865F0D78-298E-4A01-9CF2-81D001666B51}">
      <dgm:prSet phldrT="[Texto]"/>
      <dgm:spPr/>
      <dgm:t>
        <a:bodyPr/>
        <a:lstStyle/>
        <a:p>
          <a:r>
            <a:rPr lang="es-ES" dirty="0">
              <a:latin typeface="Century Gothic" panose="020B0502020202020204" pitchFamily="34" charset="0"/>
            </a:rPr>
            <a:t>frecuencia</a:t>
          </a:r>
          <a:endParaRPr lang="es-CO" dirty="0">
            <a:latin typeface="Century Gothic" panose="020B0502020202020204" pitchFamily="34" charset="0"/>
          </a:endParaRPr>
        </a:p>
      </dgm:t>
    </dgm:pt>
    <dgm:pt modelId="{75D181DF-3923-4BBE-AAC1-B0B66425CACD}" type="parTrans" cxnId="{03C6FEDF-E2D6-47FF-9067-7EE0C9CB555F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FB9CDA15-2320-4F3F-963E-000E4E01BA3A}" type="sibTrans" cxnId="{03C6FEDF-E2D6-47FF-9067-7EE0C9CB555F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3CF50257-7B36-474A-B2A9-F583CF1197CC}">
      <dgm:prSet phldrT="[Texto]"/>
      <dgm:spPr/>
      <dgm:t>
        <a:bodyPr/>
        <a:lstStyle/>
        <a:p>
          <a:r>
            <a:rPr lang="es-ES" dirty="0">
              <a:latin typeface="Century Gothic" panose="020B0502020202020204" pitchFamily="34" charset="0"/>
            </a:rPr>
            <a:t>Habilidad</a:t>
          </a:r>
          <a:endParaRPr lang="es-CO" dirty="0">
            <a:latin typeface="Century Gothic" panose="020B0502020202020204" pitchFamily="34" charset="0"/>
          </a:endParaRPr>
        </a:p>
      </dgm:t>
    </dgm:pt>
    <dgm:pt modelId="{6F582957-B983-4381-BAF3-CCC63AC5D30A}" type="parTrans" cxnId="{0E5164DC-EAC6-402C-9B3F-AE875094DFA3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DE3FDA16-EF29-4809-91CF-6463AB91157F}" type="sibTrans" cxnId="{0E5164DC-EAC6-402C-9B3F-AE875094DFA3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D12328D0-FDAF-4865-B1BA-093C6CD1CCEA}" type="pres">
      <dgm:prSet presAssocID="{3FAC7398-592E-4973-B347-D08E6C56A144}" presName="Name0" presStyleCnt="0">
        <dgm:presLayoutVars>
          <dgm:dir/>
          <dgm:resizeHandles val="exact"/>
        </dgm:presLayoutVars>
      </dgm:prSet>
      <dgm:spPr/>
    </dgm:pt>
    <dgm:pt modelId="{D37B7D41-AEF6-4090-83F1-5CCEF332EC5B}" type="pres">
      <dgm:prSet presAssocID="{3FAC7398-592E-4973-B347-D08E6C56A144}" presName="vNodes" presStyleCnt="0"/>
      <dgm:spPr/>
    </dgm:pt>
    <dgm:pt modelId="{555E144A-8055-49DE-A2F0-645E44C03B8F}" type="pres">
      <dgm:prSet presAssocID="{3769C88C-B554-4FFC-A45D-DBD00DAE4258}" presName="node" presStyleLbl="node1" presStyleIdx="0" presStyleCnt="3" custLinFactY="-14706" custLinFactNeighborX="-3233" custLinFactNeighborY="-100000">
        <dgm:presLayoutVars>
          <dgm:bulletEnabled val="1"/>
        </dgm:presLayoutVars>
      </dgm:prSet>
      <dgm:spPr/>
    </dgm:pt>
    <dgm:pt modelId="{39C59398-1B74-4553-A453-FDEE3E3107C0}" type="pres">
      <dgm:prSet presAssocID="{F04F04E4-1125-4A41-A08A-594CADDED3CF}" presName="spacerT" presStyleCnt="0"/>
      <dgm:spPr/>
    </dgm:pt>
    <dgm:pt modelId="{BFBF0451-0DDE-4418-A25D-1FCB73248B94}" type="pres">
      <dgm:prSet presAssocID="{F04F04E4-1125-4A41-A08A-594CADDED3CF}" presName="sibTrans" presStyleLbl="sibTrans2D1" presStyleIdx="0" presStyleCnt="2" custScaleX="66904" custScaleY="86416" custLinFactY="-6574" custLinFactNeighborX="1661" custLinFactNeighborY="-100000"/>
      <dgm:spPr/>
    </dgm:pt>
    <dgm:pt modelId="{C5C6DA30-496A-4A39-8B20-6D241CB222FC}" type="pres">
      <dgm:prSet presAssocID="{F04F04E4-1125-4A41-A08A-594CADDED3CF}" presName="spacerB" presStyleCnt="0"/>
      <dgm:spPr/>
    </dgm:pt>
    <dgm:pt modelId="{F49DB648-AC4C-47EF-9744-DA314425685B}" type="pres">
      <dgm:prSet presAssocID="{865F0D78-298E-4A01-9CF2-81D001666B51}" presName="node" presStyleLbl="node1" presStyleIdx="1" presStyleCnt="3" custAng="0" custLinFactY="-9551" custLinFactNeighborX="661" custLinFactNeighborY="-100000">
        <dgm:presLayoutVars>
          <dgm:bulletEnabled val="1"/>
        </dgm:presLayoutVars>
      </dgm:prSet>
      <dgm:spPr/>
    </dgm:pt>
    <dgm:pt modelId="{C1F9FD91-BDBD-420E-B1E8-C1F31592A390}" type="pres">
      <dgm:prSet presAssocID="{3FAC7398-592E-4973-B347-D08E6C56A144}" presName="sibTransLast" presStyleLbl="sibTrans2D1" presStyleIdx="1" presStyleCnt="2"/>
      <dgm:spPr/>
    </dgm:pt>
    <dgm:pt modelId="{4601875B-42C8-445C-A532-16018C966E13}" type="pres">
      <dgm:prSet presAssocID="{3FAC7398-592E-4973-B347-D08E6C56A144}" presName="connectorText" presStyleLbl="sibTrans2D1" presStyleIdx="1" presStyleCnt="2"/>
      <dgm:spPr/>
    </dgm:pt>
    <dgm:pt modelId="{D974BBF2-B643-488A-A2C9-2CB573F0930F}" type="pres">
      <dgm:prSet presAssocID="{3FAC7398-592E-4973-B347-D08E6C56A144}" presName="lastNode" presStyleLbl="node1" presStyleIdx="2" presStyleCnt="3" custScaleX="104640" custScaleY="104910">
        <dgm:presLayoutVars>
          <dgm:bulletEnabled val="1"/>
        </dgm:presLayoutVars>
      </dgm:prSet>
      <dgm:spPr/>
    </dgm:pt>
  </dgm:ptLst>
  <dgm:cxnLst>
    <dgm:cxn modelId="{D4768C00-23FF-4C39-9673-6AEC625E8FD0}" type="presOf" srcId="{FB9CDA15-2320-4F3F-963E-000E4E01BA3A}" destId="{C1F9FD91-BDBD-420E-B1E8-C1F31592A390}" srcOrd="0" destOrd="0" presId="urn:microsoft.com/office/officeart/2005/8/layout/equation2"/>
    <dgm:cxn modelId="{0EF50439-101F-40C1-80CD-0165038FC4FA}" type="presOf" srcId="{F04F04E4-1125-4A41-A08A-594CADDED3CF}" destId="{BFBF0451-0DDE-4418-A25D-1FCB73248B94}" srcOrd="0" destOrd="0" presId="urn:microsoft.com/office/officeart/2005/8/layout/equation2"/>
    <dgm:cxn modelId="{ED03F553-D473-4F6B-8100-99073132A214}" type="presOf" srcId="{3769C88C-B554-4FFC-A45D-DBD00DAE4258}" destId="{555E144A-8055-49DE-A2F0-645E44C03B8F}" srcOrd="0" destOrd="0" presId="urn:microsoft.com/office/officeart/2005/8/layout/equation2"/>
    <dgm:cxn modelId="{69821155-930D-4093-B40E-BB92ABDFF81D}" srcId="{3FAC7398-592E-4973-B347-D08E6C56A144}" destId="{3769C88C-B554-4FFC-A45D-DBD00DAE4258}" srcOrd="0" destOrd="0" parTransId="{9C2B9711-2441-4AEE-B73C-5F81F222C88B}" sibTransId="{F04F04E4-1125-4A41-A08A-594CADDED3CF}"/>
    <dgm:cxn modelId="{5F9C2A7B-C3EF-4428-AF24-6A822C181124}" type="presOf" srcId="{865F0D78-298E-4A01-9CF2-81D001666B51}" destId="{F49DB648-AC4C-47EF-9744-DA314425685B}" srcOrd="0" destOrd="0" presId="urn:microsoft.com/office/officeart/2005/8/layout/equation2"/>
    <dgm:cxn modelId="{95B2D77F-7EDC-41E8-9003-3F0A51AF92A5}" type="presOf" srcId="{3CF50257-7B36-474A-B2A9-F583CF1197CC}" destId="{D974BBF2-B643-488A-A2C9-2CB573F0930F}" srcOrd="0" destOrd="0" presId="urn:microsoft.com/office/officeart/2005/8/layout/equation2"/>
    <dgm:cxn modelId="{645389A9-367D-490E-A2D0-50C1756315FF}" type="presOf" srcId="{3FAC7398-592E-4973-B347-D08E6C56A144}" destId="{D12328D0-FDAF-4865-B1BA-093C6CD1CCEA}" srcOrd="0" destOrd="0" presId="urn:microsoft.com/office/officeart/2005/8/layout/equation2"/>
    <dgm:cxn modelId="{63D83CCB-2F6C-4181-9200-F8B2DB117E18}" type="presOf" srcId="{FB9CDA15-2320-4F3F-963E-000E4E01BA3A}" destId="{4601875B-42C8-445C-A532-16018C966E13}" srcOrd="1" destOrd="0" presId="urn:microsoft.com/office/officeart/2005/8/layout/equation2"/>
    <dgm:cxn modelId="{0E5164DC-EAC6-402C-9B3F-AE875094DFA3}" srcId="{3FAC7398-592E-4973-B347-D08E6C56A144}" destId="{3CF50257-7B36-474A-B2A9-F583CF1197CC}" srcOrd="2" destOrd="0" parTransId="{6F582957-B983-4381-BAF3-CCC63AC5D30A}" sibTransId="{DE3FDA16-EF29-4809-91CF-6463AB91157F}"/>
    <dgm:cxn modelId="{03C6FEDF-E2D6-47FF-9067-7EE0C9CB555F}" srcId="{3FAC7398-592E-4973-B347-D08E6C56A144}" destId="{865F0D78-298E-4A01-9CF2-81D001666B51}" srcOrd="1" destOrd="0" parTransId="{75D181DF-3923-4BBE-AAC1-B0B66425CACD}" sibTransId="{FB9CDA15-2320-4F3F-963E-000E4E01BA3A}"/>
    <dgm:cxn modelId="{032D827E-8147-4DDD-B011-27E1202C918F}" type="presParOf" srcId="{D12328D0-FDAF-4865-B1BA-093C6CD1CCEA}" destId="{D37B7D41-AEF6-4090-83F1-5CCEF332EC5B}" srcOrd="0" destOrd="0" presId="urn:microsoft.com/office/officeart/2005/8/layout/equation2"/>
    <dgm:cxn modelId="{B488EFBD-5D65-4377-8D76-B386B4B9F2AF}" type="presParOf" srcId="{D37B7D41-AEF6-4090-83F1-5CCEF332EC5B}" destId="{555E144A-8055-49DE-A2F0-645E44C03B8F}" srcOrd="0" destOrd="0" presId="urn:microsoft.com/office/officeart/2005/8/layout/equation2"/>
    <dgm:cxn modelId="{36BA4633-3920-4C96-A516-438FA7D559D4}" type="presParOf" srcId="{D37B7D41-AEF6-4090-83F1-5CCEF332EC5B}" destId="{39C59398-1B74-4553-A453-FDEE3E3107C0}" srcOrd="1" destOrd="0" presId="urn:microsoft.com/office/officeart/2005/8/layout/equation2"/>
    <dgm:cxn modelId="{852899E0-C1E2-43A8-8A88-EF397C3AB3C5}" type="presParOf" srcId="{D37B7D41-AEF6-4090-83F1-5CCEF332EC5B}" destId="{BFBF0451-0DDE-4418-A25D-1FCB73248B94}" srcOrd="2" destOrd="0" presId="urn:microsoft.com/office/officeart/2005/8/layout/equation2"/>
    <dgm:cxn modelId="{F6B518B4-4BE2-4DE0-A23A-DBFB720A9A1D}" type="presParOf" srcId="{D37B7D41-AEF6-4090-83F1-5CCEF332EC5B}" destId="{C5C6DA30-496A-4A39-8B20-6D241CB222FC}" srcOrd="3" destOrd="0" presId="urn:microsoft.com/office/officeart/2005/8/layout/equation2"/>
    <dgm:cxn modelId="{C23BE3D5-BEB6-46B2-8817-AFCDF7DC63C3}" type="presParOf" srcId="{D37B7D41-AEF6-4090-83F1-5CCEF332EC5B}" destId="{F49DB648-AC4C-47EF-9744-DA314425685B}" srcOrd="4" destOrd="0" presId="urn:microsoft.com/office/officeart/2005/8/layout/equation2"/>
    <dgm:cxn modelId="{7C801B50-70E5-4F9E-9207-102D1FED6567}" type="presParOf" srcId="{D12328D0-FDAF-4865-B1BA-093C6CD1CCEA}" destId="{C1F9FD91-BDBD-420E-B1E8-C1F31592A390}" srcOrd="1" destOrd="0" presId="urn:microsoft.com/office/officeart/2005/8/layout/equation2"/>
    <dgm:cxn modelId="{0F20069A-9688-4A38-8EC4-2D8BE275087F}" type="presParOf" srcId="{C1F9FD91-BDBD-420E-B1E8-C1F31592A390}" destId="{4601875B-42C8-445C-A532-16018C966E13}" srcOrd="0" destOrd="0" presId="urn:microsoft.com/office/officeart/2005/8/layout/equation2"/>
    <dgm:cxn modelId="{761940DC-5189-4032-A436-995474758464}" type="presParOf" srcId="{D12328D0-FDAF-4865-B1BA-093C6CD1CCEA}" destId="{D974BBF2-B643-488A-A2C9-2CB573F0930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E144A-8055-49DE-A2F0-645E44C03B8F}">
      <dsp:nvSpPr>
        <dsp:cNvPr id="0" name=""/>
        <dsp:cNvSpPr/>
      </dsp:nvSpPr>
      <dsp:spPr>
        <a:xfrm>
          <a:off x="634890" y="0"/>
          <a:ext cx="1840582" cy="18405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entury Gothic" panose="020B0502020202020204" pitchFamily="34" charset="0"/>
            </a:rPr>
            <a:t>Dominio</a:t>
          </a:r>
          <a:endParaRPr lang="es-CO" sz="1800" kern="1200" dirty="0">
            <a:latin typeface="Century Gothic" panose="020B0502020202020204" pitchFamily="34" charset="0"/>
          </a:endParaRPr>
        </a:p>
      </dsp:txBody>
      <dsp:txXfrm>
        <a:off x="904437" y="269547"/>
        <a:ext cx="1301488" cy="1301488"/>
      </dsp:txXfrm>
    </dsp:sp>
    <dsp:sp modelId="{BFBF0451-0DDE-4418-A25D-1FCB73248B94}">
      <dsp:nvSpPr>
        <dsp:cNvPr id="0" name=""/>
        <dsp:cNvSpPr/>
      </dsp:nvSpPr>
      <dsp:spPr>
        <a:xfrm>
          <a:off x="1275306" y="1772994"/>
          <a:ext cx="714225" cy="922523"/>
        </a:xfrm>
        <a:prstGeom prst="mathPl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>
            <a:latin typeface="Century Gothic" panose="020B0502020202020204" pitchFamily="34" charset="0"/>
          </a:endParaRPr>
        </a:p>
      </dsp:txBody>
      <dsp:txXfrm>
        <a:off x="1369977" y="2150263"/>
        <a:ext cx="524883" cy="167985"/>
      </dsp:txXfrm>
    </dsp:sp>
    <dsp:sp modelId="{F49DB648-AC4C-47EF-9744-DA314425685B}">
      <dsp:nvSpPr>
        <dsp:cNvPr id="0" name=""/>
        <dsp:cNvSpPr/>
      </dsp:nvSpPr>
      <dsp:spPr>
        <a:xfrm>
          <a:off x="706562" y="2739359"/>
          <a:ext cx="1840582" cy="18405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entury Gothic" panose="020B0502020202020204" pitchFamily="34" charset="0"/>
            </a:rPr>
            <a:t>frecuencia</a:t>
          </a:r>
          <a:endParaRPr lang="es-CO" sz="1800" kern="1200" dirty="0">
            <a:latin typeface="Century Gothic" panose="020B0502020202020204" pitchFamily="34" charset="0"/>
          </a:endParaRPr>
        </a:p>
      </dsp:txBody>
      <dsp:txXfrm>
        <a:off x="976109" y="3008906"/>
        <a:ext cx="1301488" cy="1301488"/>
      </dsp:txXfrm>
    </dsp:sp>
    <dsp:sp modelId="{C1F9FD91-BDBD-420E-B1E8-C1F31592A390}">
      <dsp:nvSpPr>
        <dsp:cNvPr id="0" name=""/>
        <dsp:cNvSpPr/>
      </dsp:nvSpPr>
      <dsp:spPr>
        <a:xfrm rot="141710">
          <a:off x="2820350" y="2010292"/>
          <a:ext cx="580212" cy="684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>
            <a:latin typeface="Century Gothic" panose="020B0502020202020204" pitchFamily="34" charset="0"/>
          </a:endParaRPr>
        </a:p>
      </dsp:txBody>
      <dsp:txXfrm>
        <a:off x="2820424" y="2143644"/>
        <a:ext cx="406148" cy="410818"/>
      </dsp:txXfrm>
    </dsp:sp>
    <dsp:sp modelId="{D974BBF2-B643-488A-A2C9-2CB573F0930F}">
      <dsp:nvSpPr>
        <dsp:cNvPr id="0" name=""/>
        <dsp:cNvSpPr/>
      </dsp:nvSpPr>
      <dsp:spPr>
        <a:xfrm>
          <a:off x="3639327" y="522936"/>
          <a:ext cx="3851970" cy="38619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300" kern="1200" dirty="0">
              <a:latin typeface="Century Gothic" panose="020B0502020202020204" pitchFamily="34" charset="0"/>
            </a:rPr>
            <a:t>Habilidad</a:t>
          </a:r>
          <a:endParaRPr lang="es-CO" sz="4300" kern="1200" dirty="0">
            <a:latin typeface="Century Gothic" panose="020B0502020202020204" pitchFamily="34" charset="0"/>
          </a:endParaRPr>
        </a:p>
      </dsp:txBody>
      <dsp:txXfrm>
        <a:off x="4203435" y="1088499"/>
        <a:ext cx="2723754" cy="2730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9C3FC-C50D-4EF5-B6B9-A3A92671411B}" type="datetimeFigureOut">
              <a:rPr lang="es-CO" smtClean="0"/>
              <a:t>28/07/2021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9C35D-2772-4678-8E45-ADF70D562AD7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33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28/07/2021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28/07/2021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28/07/2021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28/07/2021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28/07/2021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28/07/2021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28/07/2021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28/07/2021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28/07/2021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28/07/2021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28/07/2021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28/07/2021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h_8oX8739Y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sv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ndvalley.com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vJjxcrzNpn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6Op1gHtdoo" TargetMode="External"/><Relationship Id="rId5" Type="http://schemas.openxmlformats.org/officeDocument/2006/relationships/hyperlink" Target="http://tauja.ujaen.es/bitstream/10953.1/1982/1/Romero_Gonzlez_MVictoria_TFG_Psicologa.pdf" TargetMode="External"/><Relationship Id="rId4" Type="http://schemas.openxmlformats.org/officeDocument/2006/relationships/image" Target="../media/image4.svg"/><Relationship Id="rId9" Type="http://schemas.openxmlformats.org/officeDocument/2006/relationships/hyperlink" Target="https://www.youtube.com/watch?v=jzAnVt5C-z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sv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6E3AF4-0B76-46F4-A0AE-17755D5D6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B576FC-BF0E-4B29-911A-53AB383B7A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C2E531-88DD-49B5-976E-F0D505B48E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4"/>
            <a:ext cx="12192000" cy="694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14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7B8B35F-B647-4D70-A571-34715C1CA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FA1FD6B1-0BED-44BA-B11C-5B9C4E34C902}"/>
              </a:ext>
            </a:extLst>
          </p:cNvPr>
          <p:cNvSpPr/>
          <p:nvPr/>
        </p:nvSpPr>
        <p:spPr>
          <a:xfrm>
            <a:off x="0" y="-38447"/>
            <a:ext cx="12192000" cy="6149009"/>
          </a:xfrm>
          <a:prstGeom prst="rect">
            <a:avLst/>
          </a:prstGeom>
          <a:solidFill>
            <a:srgbClr val="55A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pic>
        <p:nvPicPr>
          <p:cNvPr id="2050" name="Picture 2" descr="Resultado de imagem para amigdala cerebral">
            <a:extLst>
              <a:ext uri="{FF2B5EF4-FFF2-40B4-BE49-F238E27FC236}">
                <a16:creationId xmlns:a16="http://schemas.microsoft.com/office/drawing/2014/main" id="{AEC8B668-363B-4B70-80BD-92C882ED6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0555" cy="440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58EAC2F-D8E5-47AF-8001-1637D40069BB}"/>
              </a:ext>
            </a:extLst>
          </p:cNvPr>
          <p:cNvSpPr txBox="1"/>
          <p:nvPr/>
        </p:nvSpPr>
        <p:spPr>
          <a:xfrm>
            <a:off x="5753840" y="955304"/>
            <a:ext cx="60190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 las emociones y las respuestas autónomas</a:t>
            </a:r>
          </a:p>
          <a:p>
            <a:pPr marL="342900" indent="-342900">
              <a:buAutoNum type="arabicPeriod"/>
            </a:pPr>
            <a:endParaRPr lang="es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del miedo y reacción lucha/huida</a:t>
            </a:r>
          </a:p>
          <a:p>
            <a:pPr marL="514350" indent="-514350">
              <a:buFont typeface="+mj-lt"/>
              <a:buAutoNum type="arabicPeriod"/>
            </a:pPr>
            <a:endParaRPr lang="es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 emocional</a:t>
            </a:r>
          </a:p>
          <a:p>
            <a:pPr marL="514350" indent="-514350">
              <a:buFont typeface="+mj-lt"/>
              <a:buAutoNum type="arabicPeriod"/>
            </a:pP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</a:t>
            </a:r>
          </a:p>
          <a:p>
            <a:pPr marL="514350" indent="-514350">
              <a:buFont typeface="+mj-lt"/>
              <a:buAutoNum type="arabicPeriod"/>
            </a:pPr>
            <a:endParaRPr lang="es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de la ingesta</a:t>
            </a:r>
          </a:p>
          <a:p>
            <a:pPr marL="514350" indent="-514350">
              <a:buFont typeface="+mj-lt"/>
              <a:buAutoNum type="arabicPeriod"/>
            </a:pPr>
            <a:endParaRPr lang="es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s-CO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0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89F329F-396F-4D28-9176-EB418B309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97F1B0D-C68E-4A4A-A098-37C3C5D9B1B8}"/>
              </a:ext>
            </a:extLst>
          </p:cNvPr>
          <p:cNvSpPr/>
          <p:nvPr/>
        </p:nvSpPr>
        <p:spPr>
          <a:xfrm>
            <a:off x="0" y="-38447"/>
            <a:ext cx="12192000" cy="6149009"/>
          </a:xfrm>
          <a:prstGeom prst="rect">
            <a:avLst/>
          </a:prstGeom>
          <a:solidFill>
            <a:srgbClr val="55A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pic>
        <p:nvPicPr>
          <p:cNvPr id="8" name="Marcador de contenido 7" descr="Flecha con curva ligera">
            <a:extLst>
              <a:ext uri="{FF2B5EF4-FFF2-40B4-BE49-F238E27FC236}">
                <a16:creationId xmlns:a16="http://schemas.microsoft.com/office/drawing/2014/main" id="{71926B3D-9DDB-4054-80F3-B8D3ACD4E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7F0ABCC-1969-492C-945A-78B9DF71924A}"/>
              </a:ext>
            </a:extLst>
          </p:cNvPr>
          <p:cNvSpPr txBox="1"/>
          <p:nvPr/>
        </p:nvSpPr>
        <p:spPr>
          <a:xfrm>
            <a:off x="-608293" y="671093"/>
            <a:ext cx="86079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Principales  Emociones</a:t>
            </a:r>
          </a:p>
          <a:p>
            <a:pPr algn="ctr"/>
            <a:r>
              <a:rPr lang="es-ES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MATEA</a:t>
            </a:r>
            <a:endParaRPr lang="es-CO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6" name="Picture 2" descr="Resultado de imagem para matea emociones basicas">
            <a:extLst>
              <a:ext uri="{FF2B5EF4-FFF2-40B4-BE49-F238E27FC236}">
                <a16:creationId xmlns:a16="http://schemas.microsoft.com/office/drawing/2014/main" id="{E194BF45-F611-4D3D-B4A0-8AD3E6425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35525" r="8575" b="4385"/>
          <a:stretch/>
        </p:blipFill>
        <p:spPr bwMode="auto">
          <a:xfrm>
            <a:off x="-23445" y="3075310"/>
            <a:ext cx="7414846" cy="37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inside out pelicula espaÃ±ol">
            <a:extLst>
              <a:ext uri="{FF2B5EF4-FFF2-40B4-BE49-F238E27FC236}">
                <a16:creationId xmlns:a16="http://schemas.microsoft.com/office/drawing/2014/main" id="{9532CE15-9CDF-45E2-9F76-5532E8CC1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22302"/>
            <a:ext cx="480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áfico 8" descr="Jugar">
            <a:hlinkClick r:id="rId7"/>
            <a:extLst>
              <a:ext uri="{FF2B5EF4-FFF2-40B4-BE49-F238E27FC236}">
                <a16:creationId xmlns:a16="http://schemas.microsoft.com/office/drawing/2014/main" id="{54D63F54-34CF-4C14-8C3D-D7C9F2CCA8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32524" y="22302"/>
            <a:ext cx="2274584" cy="227458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0F98C70-5F27-4854-986D-D25F019B3280}"/>
              </a:ext>
            </a:extLst>
          </p:cNvPr>
          <p:cNvSpPr txBox="1"/>
          <p:nvPr/>
        </p:nvSpPr>
        <p:spPr>
          <a:xfrm>
            <a:off x="7324981" y="735518"/>
            <a:ext cx="197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Escena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mencionada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42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598B01D8-645E-4AA7-8945-86768B55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1BEC5198-A057-45B3-88FF-2BBFF5975B4C}"/>
              </a:ext>
            </a:extLst>
          </p:cNvPr>
          <p:cNvSpPr/>
          <p:nvPr/>
        </p:nvSpPr>
        <p:spPr>
          <a:xfrm>
            <a:off x="0" y="-38447"/>
            <a:ext cx="12192000" cy="6149009"/>
          </a:xfrm>
          <a:prstGeom prst="rect">
            <a:avLst/>
          </a:prstGeom>
          <a:solidFill>
            <a:srgbClr val="55A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pic>
        <p:nvPicPr>
          <p:cNvPr id="8" name="Marcador de contenido 7" descr="Flecha con curva ligera">
            <a:extLst>
              <a:ext uri="{FF2B5EF4-FFF2-40B4-BE49-F238E27FC236}">
                <a16:creationId xmlns:a16="http://schemas.microsoft.com/office/drawing/2014/main" id="{71926B3D-9DDB-4054-80F3-B8D3ACD4E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51D67B3-CFFE-4FDE-BA14-6D5F5DE6D366}"/>
              </a:ext>
            </a:extLst>
          </p:cNvPr>
          <p:cNvSpPr txBox="1"/>
          <p:nvPr/>
        </p:nvSpPr>
        <p:spPr>
          <a:xfrm>
            <a:off x="445426" y="183095"/>
            <a:ext cx="13523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Ejercicio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C067575-58C5-4FCF-9895-69F6D2BD8F72}"/>
              </a:ext>
            </a:extLst>
          </p:cNvPr>
          <p:cNvSpPr/>
          <p:nvPr/>
        </p:nvSpPr>
        <p:spPr>
          <a:xfrm>
            <a:off x="370060" y="1420300"/>
            <a:ext cx="11277700" cy="46201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Century Gothic"/>
                <a:cs typeface="Arial"/>
              </a:rPr>
              <a:t>Enumera la MATEA de 1 al 5; donde 1 es el sentimiento más fácil de identificar y 5 el que cuesta más trabajo identificar:</a:t>
            </a:r>
          </a:p>
          <a:p>
            <a:pPr algn="ctr"/>
            <a:endParaRPr lang="es-ES" sz="28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8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792966D-C7D5-4627-81E9-2B515340BE11}"/>
              </a:ext>
            </a:extLst>
          </p:cNvPr>
          <p:cNvSpPr/>
          <p:nvPr/>
        </p:nvSpPr>
        <p:spPr>
          <a:xfrm>
            <a:off x="1195751" y="4636476"/>
            <a:ext cx="1899139" cy="785446"/>
          </a:xfrm>
          <a:prstGeom prst="rect">
            <a:avLst/>
          </a:prstGeom>
          <a:solidFill>
            <a:srgbClr val="55A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Century Gothic" panose="020B0502020202020204" pitchFamily="34" charset="0"/>
                <a:cs typeface="Arial" panose="020B0604020202020204" pitchFamily="34" charset="0"/>
              </a:rPr>
              <a:t>Miedo</a:t>
            </a:r>
            <a:endParaRPr lang="es-CO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8E1CC12-B7F1-4028-8E03-5A8DA2762E58}"/>
              </a:ext>
            </a:extLst>
          </p:cNvPr>
          <p:cNvSpPr/>
          <p:nvPr/>
        </p:nvSpPr>
        <p:spPr>
          <a:xfrm>
            <a:off x="3151002" y="4636476"/>
            <a:ext cx="2051539" cy="785446"/>
          </a:xfrm>
          <a:prstGeom prst="rect">
            <a:avLst/>
          </a:prstGeom>
          <a:solidFill>
            <a:srgbClr val="55A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Century Gothic" panose="020B0502020202020204" pitchFamily="34" charset="0"/>
                <a:cs typeface="Arial" panose="020B0604020202020204" pitchFamily="34" charset="0"/>
              </a:rPr>
              <a:t>Afecto</a:t>
            </a:r>
            <a:endParaRPr lang="es-CO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EB3B6F9-E760-4DDA-B71F-13C953EF1598}"/>
              </a:ext>
            </a:extLst>
          </p:cNvPr>
          <p:cNvSpPr/>
          <p:nvPr/>
        </p:nvSpPr>
        <p:spPr>
          <a:xfrm>
            <a:off x="5258653" y="4636476"/>
            <a:ext cx="1899138" cy="785446"/>
          </a:xfrm>
          <a:prstGeom prst="rect">
            <a:avLst/>
          </a:prstGeom>
          <a:solidFill>
            <a:srgbClr val="55A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Century Gothic" panose="020B0502020202020204" pitchFamily="34" charset="0"/>
                <a:cs typeface="Arial" panose="020B0604020202020204" pitchFamily="34" charset="0"/>
              </a:rPr>
              <a:t>Tristeza</a:t>
            </a:r>
            <a:endParaRPr lang="es-CO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6EEF536-44AC-40C5-9ED8-4589C4F157D9}"/>
              </a:ext>
            </a:extLst>
          </p:cNvPr>
          <p:cNvSpPr/>
          <p:nvPr/>
        </p:nvSpPr>
        <p:spPr>
          <a:xfrm>
            <a:off x="7280027" y="4636475"/>
            <a:ext cx="1755373" cy="785446"/>
          </a:xfrm>
          <a:prstGeom prst="rect">
            <a:avLst/>
          </a:prstGeom>
          <a:solidFill>
            <a:srgbClr val="55A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Century Gothic" panose="020B0502020202020204" pitchFamily="34" charset="0"/>
                <a:cs typeface="Arial" panose="020B0604020202020204" pitchFamily="34" charset="0"/>
              </a:rPr>
              <a:t>Enojo</a:t>
            </a:r>
            <a:endParaRPr lang="es-CO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3B3519E-1FC6-4218-AF23-E2EB148C8697}"/>
              </a:ext>
            </a:extLst>
          </p:cNvPr>
          <p:cNvSpPr/>
          <p:nvPr/>
        </p:nvSpPr>
        <p:spPr>
          <a:xfrm>
            <a:off x="9176027" y="4636475"/>
            <a:ext cx="1895092" cy="785446"/>
          </a:xfrm>
          <a:prstGeom prst="rect">
            <a:avLst/>
          </a:prstGeom>
          <a:solidFill>
            <a:srgbClr val="55A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Century Gothic" panose="020B0502020202020204" pitchFamily="34" charset="0"/>
                <a:cs typeface="Arial" panose="020B0604020202020204" pitchFamily="34" charset="0"/>
              </a:rPr>
              <a:t>Alegría</a:t>
            </a:r>
            <a:endParaRPr lang="es-CO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02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D0003D0-48D4-4507-90BD-736F578DA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3F7538B-75F5-4DE8-B04E-B054E2B583EC}"/>
              </a:ext>
            </a:extLst>
          </p:cNvPr>
          <p:cNvSpPr/>
          <p:nvPr/>
        </p:nvSpPr>
        <p:spPr>
          <a:xfrm>
            <a:off x="-48986" y="-38447"/>
            <a:ext cx="12240986" cy="6149009"/>
          </a:xfrm>
          <a:prstGeom prst="rect">
            <a:avLst/>
          </a:prstGeom>
          <a:solidFill>
            <a:srgbClr val="55A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8F53D6-BAD1-4AA9-86F7-E7367A5A88A9}"/>
              </a:ext>
            </a:extLst>
          </p:cNvPr>
          <p:cNvSpPr/>
          <p:nvPr/>
        </p:nvSpPr>
        <p:spPr>
          <a:xfrm>
            <a:off x="985157" y="1879240"/>
            <a:ext cx="10221686" cy="2672862"/>
          </a:xfrm>
          <a:prstGeom prst="rect">
            <a:avLst/>
          </a:prstGeom>
          <a:solidFill>
            <a:srgbClr val="55A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5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Aprende a percibirte con exactitud</a:t>
            </a:r>
          </a:p>
          <a:p>
            <a:pPr algn="ctr"/>
            <a:endParaRPr lang="es-CO" sz="6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197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E7F85BF-CAA7-4B4B-AA36-83FCD0C1C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ACA3BD3-215E-42D7-BD02-FDD7F0DAF122}"/>
              </a:ext>
            </a:extLst>
          </p:cNvPr>
          <p:cNvSpPr/>
          <p:nvPr/>
        </p:nvSpPr>
        <p:spPr>
          <a:xfrm>
            <a:off x="0" y="-38447"/>
            <a:ext cx="12192000" cy="6149009"/>
          </a:xfrm>
          <a:prstGeom prst="rect">
            <a:avLst/>
          </a:prstGeom>
          <a:solidFill>
            <a:srgbClr val="55A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5B39E44-4710-4E93-A135-CBCA4123F9EF}"/>
              </a:ext>
            </a:extLst>
          </p:cNvPr>
          <p:cNvSpPr txBox="1"/>
          <p:nvPr/>
        </p:nvSpPr>
        <p:spPr>
          <a:xfrm>
            <a:off x="445426" y="183095"/>
            <a:ext cx="13523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Aprende de tus emociones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6FDABAB-50A2-485A-BCAC-2DBC473F2EA7}"/>
              </a:ext>
            </a:extLst>
          </p:cNvPr>
          <p:cNvSpPr/>
          <p:nvPr/>
        </p:nvSpPr>
        <p:spPr>
          <a:xfrm>
            <a:off x="2907323" y="1582616"/>
            <a:ext cx="5873262" cy="112073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Emociones son datos </a:t>
            </a:r>
            <a:endParaRPr lang="es-CO" sz="3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8CE5F5A-9AF1-4445-A3C4-A6540F011269}"/>
              </a:ext>
            </a:extLst>
          </p:cNvPr>
          <p:cNvSpPr txBox="1"/>
          <p:nvPr/>
        </p:nvSpPr>
        <p:spPr>
          <a:xfrm>
            <a:off x="849086" y="3637954"/>
            <a:ext cx="10672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¿Existe algún patrón entre determinada emoción y alguna persona o situación?</a:t>
            </a:r>
            <a:endParaRPr lang="es-CO" sz="4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395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A249DCDE-F642-4555-A423-86C8063CD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C915D471-A3A4-40E8-82AF-4AFC6CF8C40D}"/>
              </a:ext>
            </a:extLst>
          </p:cNvPr>
          <p:cNvSpPr/>
          <p:nvPr/>
        </p:nvSpPr>
        <p:spPr>
          <a:xfrm>
            <a:off x="0" y="-38447"/>
            <a:ext cx="12192000" cy="6149009"/>
          </a:xfrm>
          <a:prstGeom prst="rect">
            <a:avLst/>
          </a:prstGeom>
          <a:solidFill>
            <a:srgbClr val="55A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23FAA8-2CCD-426E-8E35-147C779248FA}"/>
              </a:ext>
            </a:extLst>
          </p:cNvPr>
          <p:cNvSpPr txBox="1"/>
          <p:nvPr/>
        </p:nvSpPr>
        <p:spPr>
          <a:xfrm>
            <a:off x="463714" y="74064"/>
            <a:ext cx="13523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Autocontrol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17CD50-BBB2-41E3-8BB1-FD00FFB17EC2}"/>
              </a:ext>
            </a:extLst>
          </p:cNvPr>
          <p:cNvSpPr txBox="1"/>
          <p:nvPr/>
        </p:nvSpPr>
        <p:spPr>
          <a:xfrm>
            <a:off x="2005791" y="1442536"/>
            <a:ext cx="882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Ante el secuestro de la amígdala</a:t>
            </a:r>
            <a:endParaRPr lang="es-CO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825259ED-133C-474B-9F45-804237FBB8E0}"/>
              </a:ext>
            </a:extLst>
          </p:cNvPr>
          <p:cNvSpPr/>
          <p:nvPr/>
        </p:nvSpPr>
        <p:spPr>
          <a:xfrm>
            <a:off x="7016496" y="1275214"/>
            <a:ext cx="5175504" cy="482967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pic>
        <p:nvPicPr>
          <p:cNvPr id="10" name="Gráfico 9" descr="Pulmones">
            <a:extLst>
              <a:ext uri="{FF2B5EF4-FFF2-40B4-BE49-F238E27FC236}">
                <a16:creationId xmlns:a16="http://schemas.microsoft.com/office/drawing/2014/main" id="{575A3146-64E6-4713-8977-8C490E7BD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8335" y="1974671"/>
            <a:ext cx="1191827" cy="1191827"/>
          </a:xfrm>
          <a:prstGeom prst="rect">
            <a:avLst/>
          </a:prstGeom>
        </p:spPr>
      </p:pic>
      <p:pic>
        <p:nvPicPr>
          <p:cNvPr id="11" name="Gráfico 10" descr="Libro abierto">
            <a:extLst>
              <a:ext uri="{FF2B5EF4-FFF2-40B4-BE49-F238E27FC236}">
                <a16:creationId xmlns:a16="http://schemas.microsoft.com/office/drawing/2014/main" id="{04951D43-9D1B-4C1C-829D-F86C0CFD49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80124" y="3615266"/>
            <a:ext cx="914400" cy="914400"/>
          </a:xfrm>
          <a:prstGeom prst="rect">
            <a:avLst/>
          </a:prstGeom>
        </p:spPr>
      </p:pic>
      <p:pic>
        <p:nvPicPr>
          <p:cNvPr id="12" name="Gráfico 11" descr="Lápiz">
            <a:extLst>
              <a:ext uri="{FF2B5EF4-FFF2-40B4-BE49-F238E27FC236}">
                <a16:creationId xmlns:a16="http://schemas.microsoft.com/office/drawing/2014/main" id="{3BF1BAD3-384E-437E-A1F9-FA41C5F55B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98350" y="3487686"/>
            <a:ext cx="559439" cy="559439"/>
          </a:xfrm>
          <a:prstGeom prst="rect">
            <a:avLst/>
          </a:prstGeom>
        </p:spPr>
      </p:pic>
      <p:pic>
        <p:nvPicPr>
          <p:cNvPr id="13" name="Gráfico 12" descr="Reloj de pulsera">
            <a:extLst>
              <a:ext uri="{FF2B5EF4-FFF2-40B4-BE49-F238E27FC236}">
                <a16:creationId xmlns:a16="http://schemas.microsoft.com/office/drawing/2014/main" id="{94F8563E-2B24-404B-9F89-F00E7F6398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67976" y="1861632"/>
            <a:ext cx="464371" cy="464371"/>
          </a:xfrm>
          <a:prstGeom prst="rect">
            <a:avLst/>
          </a:prstGeom>
        </p:spPr>
      </p:pic>
      <p:pic>
        <p:nvPicPr>
          <p:cNvPr id="14" name="Gráfico 13" descr="Pasos de baile">
            <a:extLst>
              <a:ext uri="{FF2B5EF4-FFF2-40B4-BE49-F238E27FC236}">
                <a16:creationId xmlns:a16="http://schemas.microsoft.com/office/drawing/2014/main" id="{FCA28BEE-67F9-42F2-857C-C65AF179E9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72551" y="3556086"/>
            <a:ext cx="914400" cy="9144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0531365-82AD-43F2-A62F-9702265D2479}"/>
              </a:ext>
            </a:extLst>
          </p:cNvPr>
          <p:cNvSpPr txBox="1"/>
          <p:nvPr/>
        </p:nvSpPr>
        <p:spPr>
          <a:xfrm>
            <a:off x="517848" y="2646441"/>
            <a:ext cx="5037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Reconoce que lo estas: señales corporales </a:t>
            </a:r>
          </a:p>
          <a:p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Ten formas de calmarte: </a:t>
            </a:r>
            <a:endParaRPr lang="es-CO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4842F10-81CE-4058-8F75-8615735700EC}"/>
              </a:ext>
            </a:extLst>
          </p:cNvPr>
          <p:cNvSpPr txBox="1"/>
          <p:nvPr/>
        </p:nvSpPr>
        <p:spPr>
          <a:xfrm>
            <a:off x="7810670" y="4478985"/>
            <a:ext cx="117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Escribe</a:t>
            </a:r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F774FA3-0FFE-4CB0-8079-A248DD3A61BE}"/>
              </a:ext>
            </a:extLst>
          </p:cNvPr>
          <p:cNvSpPr txBox="1"/>
          <p:nvPr/>
        </p:nvSpPr>
        <p:spPr>
          <a:xfrm>
            <a:off x="8576230" y="3008930"/>
            <a:ext cx="205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entury Gothic" panose="020B0502020202020204" pitchFamily="34" charset="0"/>
              </a:rPr>
              <a:t>Céntrate en tu respiración</a:t>
            </a:r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87BC8B9-EB3F-4DB5-8FCF-94780C722F4D}"/>
              </a:ext>
            </a:extLst>
          </p:cNvPr>
          <p:cNvSpPr txBox="1"/>
          <p:nvPr/>
        </p:nvSpPr>
        <p:spPr>
          <a:xfrm>
            <a:off x="9775213" y="4488317"/>
            <a:ext cx="205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entury Gothic" panose="020B0502020202020204" pitchFamily="34" charset="0"/>
              </a:rPr>
              <a:t>Camina</a:t>
            </a:r>
            <a:endParaRPr lang="es-CO" dirty="0">
              <a:latin typeface="Century Gothic" panose="020B0502020202020204" pitchFamily="34" charset="0"/>
            </a:endParaRPr>
          </a:p>
        </p:txBody>
      </p:sp>
      <p:pic>
        <p:nvPicPr>
          <p:cNvPr id="25" name="Gráfico 24" descr="Advertencia">
            <a:extLst>
              <a:ext uri="{FF2B5EF4-FFF2-40B4-BE49-F238E27FC236}">
                <a16:creationId xmlns:a16="http://schemas.microsoft.com/office/drawing/2014/main" id="{106A9550-988D-43B8-AC15-DA4E0038B7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75489" y="3291983"/>
            <a:ext cx="2296167" cy="22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55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47CB2A8C-427D-4E8F-9D1E-A5F61E9B0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14F5DE1-6F10-4338-BB04-D2EE952EA1A9}"/>
              </a:ext>
            </a:extLst>
          </p:cNvPr>
          <p:cNvSpPr/>
          <p:nvPr/>
        </p:nvSpPr>
        <p:spPr>
          <a:xfrm>
            <a:off x="-48986" y="-38447"/>
            <a:ext cx="12240986" cy="6149009"/>
          </a:xfrm>
          <a:prstGeom prst="rect">
            <a:avLst/>
          </a:prstGeom>
          <a:solidFill>
            <a:srgbClr val="55A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pic>
        <p:nvPicPr>
          <p:cNvPr id="8" name="Marcador de contenido 7" descr="Flecha con curva ligera">
            <a:extLst>
              <a:ext uri="{FF2B5EF4-FFF2-40B4-BE49-F238E27FC236}">
                <a16:creationId xmlns:a16="http://schemas.microsoft.com/office/drawing/2014/main" id="{71926B3D-9DDB-4054-80F3-B8D3ACD4E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423FAA8-2CCD-426E-8E35-147C779248FA}"/>
              </a:ext>
            </a:extLst>
          </p:cNvPr>
          <p:cNvSpPr txBox="1"/>
          <p:nvPr/>
        </p:nvSpPr>
        <p:spPr>
          <a:xfrm>
            <a:off x="445426" y="183095"/>
            <a:ext cx="13523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Autocontrol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17CD50-BBB2-41E3-8BB1-FD00FFB17EC2}"/>
              </a:ext>
            </a:extLst>
          </p:cNvPr>
          <p:cNvSpPr txBox="1"/>
          <p:nvPr/>
        </p:nvSpPr>
        <p:spPr>
          <a:xfrm>
            <a:off x="2837570" y="1277445"/>
            <a:ext cx="936158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Trabaja con los estímulos negativos</a:t>
            </a:r>
            <a:endParaRPr lang="es-CO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0531365-82AD-43F2-A62F-9702265D2479}"/>
              </a:ext>
            </a:extLst>
          </p:cNvPr>
          <p:cNvSpPr txBox="1"/>
          <p:nvPr/>
        </p:nvSpPr>
        <p:spPr>
          <a:xfrm>
            <a:off x="452583" y="2065110"/>
            <a:ext cx="11746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Son factores desencadenantes que te provocan una reacción emocional fuerte</a:t>
            </a:r>
            <a:endParaRPr lang="es-CO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m para persona brava">
            <a:extLst>
              <a:ext uri="{FF2B5EF4-FFF2-40B4-BE49-F238E27FC236}">
                <a16:creationId xmlns:a16="http://schemas.microsoft.com/office/drawing/2014/main" id="{FE3A6CB8-9ED6-48E9-B8F7-FE3997F3B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160" y="2665785"/>
            <a:ext cx="6646996" cy="347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159B0D1E-C8DB-4F0F-8159-3C06A051B59C}"/>
              </a:ext>
            </a:extLst>
          </p:cNvPr>
          <p:cNvSpPr txBox="1"/>
          <p:nvPr/>
        </p:nvSpPr>
        <p:spPr>
          <a:xfrm>
            <a:off x="452583" y="3152697"/>
            <a:ext cx="477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Vienen de tu historia- aprendizaje emocional</a:t>
            </a:r>
          </a:p>
          <a:p>
            <a:endParaRPr lang="es-ES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Son basadas en suposiciones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945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C4AC51B-0850-474F-80A6-531F87546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C5BF5D6-7781-4951-815F-3C31E9F47D04}"/>
              </a:ext>
            </a:extLst>
          </p:cNvPr>
          <p:cNvSpPr/>
          <p:nvPr/>
        </p:nvSpPr>
        <p:spPr>
          <a:xfrm>
            <a:off x="-48986" y="-38447"/>
            <a:ext cx="12240986" cy="6149009"/>
          </a:xfrm>
          <a:prstGeom prst="rect">
            <a:avLst/>
          </a:prstGeom>
          <a:solidFill>
            <a:srgbClr val="55A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pic>
        <p:nvPicPr>
          <p:cNvPr id="8" name="Marcador de contenido 7" descr="Flecha con curva ligera">
            <a:extLst>
              <a:ext uri="{FF2B5EF4-FFF2-40B4-BE49-F238E27FC236}">
                <a16:creationId xmlns:a16="http://schemas.microsoft.com/office/drawing/2014/main" id="{71926B3D-9DDB-4054-80F3-B8D3ACD4E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2A7A1833-129E-4042-9379-4A1D3F65AAB6}"/>
              </a:ext>
            </a:extLst>
          </p:cNvPr>
          <p:cNvSpPr/>
          <p:nvPr/>
        </p:nvSpPr>
        <p:spPr>
          <a:xfrm>
            <a:off x="2876429" y="-38447"/>
            <a:ext cx="6439142" cy="625188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Gratitud</a:t>
            </a:r>
          </a:p>
          <a:p>
            <a:pPr algn="ctr"/>
            <a:endParaRPr lang="es-CO" sz="8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EC05433-0A79-4903-8B07-B2C1FD66EC8D}"/>
              </a:ext>
            </a:extLst>
          </p:cNvPr>
          <p:cNvSpPr/>
          <p:nvPr/>
        </p:nvSpPr>
        <p:spPr>
          <a:xfrm>
            <a:off x="3048000" y="32209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>
                <a:solidFill>
                  <a:srgbClr val="374858"/>
                </a:solidFill>
                <a:latin typeface="Roboto"/>
              </a:rPr>
              <a:t>Para experimentarla se requieren una serie de procesos complejos en la mente.</a:t>
            </a:r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C446E22-4213-4899-8535-14B5AACF219A}"/>
              </a:ext>
            </a:extLst>
          </p:cNvPr>
          <p:cNvSpPr txBox="1"/>
          <p:nvPr/>
        </p:nvSpPr>
        <p:spPr>
          <a:xfrm>
            <a:off x="445426" y="183095"/>
            <a:ext cx="13523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 </a:t>
            </a:r>
          </a:p>
        </p:txBody>
      </p:sp>
    </p:spTree>
    <p:extLst>
      <p:ext uri="{BB962C8B-B14F-4D97-AF65-F5344CB8AC3E}">
        <p14:creationId xmlns:p14="http://schemas.microsoft.com/office/powerpoint/2010/main" val="3206544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BAE9DD4-F038-41F0-B695-B21B07B4A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0D0D878-FCA5-4436-A1FB-7F30D5F46ACE}"/>
              </a:ext>
            </a:extLst>
          </p:cNvPr>
          <p:cNvSpPr/>
          <p:nvPr/>
        </p:nvSpPr>
        <p:spPr>
          <a:xfrm>
            <a:off x="-48986" y="-38447"/>
            <a:ext cx="12240986" cy="6149009"/>
          </a:xfrm>
          <a:prstGeom prst="rect">
            <a:avLst/>
          </a:prstGeom>
          <a:solidFill>
            <a:srgbClr val="55A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A7A1833-129E-4042-9379-4A1D3F65AAB6}"/>
              </a:ext>
            </a:extLst>
          </p:cNvPr>
          <p:cNvSpPr/>
          <p:nvPr/>
        </p:nvSpPr>
        <p:spPr>
          <a:xfrm>
            <a:off x="0" y="-108241"/>
            <a:ext cx="4229100" cy="407608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Gratitud</a:t>
            </a:r>
            <a:endParaRPr lang="es-CO" sz="54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EC05433-0A79-4903-8B07-B2C1FD66EC8D}"/>
              </a:ext>
            </a:extLst>
          </p:cNvPr>
          <p:cNvSpPr/>
          <p:nvPr/>
        </p:nvSpPr>
        <p:spPr>
          <a:xfrm>
            <a:off x="4481245" y="227535"/>
            <a:ext cx="7458609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Alex </a:t>
            </a:r>
            <a:r>
              <a:rPr lang="es-ES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Korb</a:t>
            </a:r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dice que la gratitud:</a:t>
            </a:r>
          </a:p>
          <a:p>
            <a:pPr algn="ctr"/>
            <a:endParaRPr lang="es-E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s-E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1. Bueno para tu salud mental</a:t>
            </a:r>
          </a:p>
          <a:p>
            <a:pPr fontAlgn="base"/>
            <a:endParaRPr lang="es-E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s-E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2. Mejora tu rendimiento intelectual</a:t>
            </a:r>
          </a:p>
          <a:p>
            <a:pPr fontAlgn="base"/>
            <a:endParaRPr lang="es-E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s-E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3. Te ayuda a dormir mejor</a:t>
            </a:r>
          </a:p>
          <a:p>
            <a:pPr fontAlgn="base"/>
            <a:endParaRPr lang="es-E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s-E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4. Cuida tu corazón</a:t>
            </a:r>
            <a:endParaRPr lang="es-CO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37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3898E65-3B8D-4E08-B5F3-C52992AB1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622891AD-3FB4-41D4-B888-B6F468050679}"/>
              </a:ext>
            </a:extLst>
          </p:cNvPr>
          <p:cNvSpPr/>
          <p:nvPr/>
        </p:nvSpPr>
        <p:spPr>
          <a:xfrm>
            <a:off x="-48986" y="-38447"/>
            <a:ext cx="12240986" cy="6149009"/>
          </a:xfrm>
          <a:prstGeom prst="rect">
            <a:avLst/>
          </a:prstGeom>
          <a:solidFill>
            <a:srgbClr val="55A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pic>
        <p:nvPicPr>
          <p:cNvPr id="8" name="Marcador de contenido 7" descr="Flecha con curva ligera">
            <a:extLst>
              <a:ext uri="{FF2B5EF4-FFF2-40B4-BE49-F238E27FC236}">
                <a16:creationId xmlns:a16="http://schemas.microsoft.com/office/drawing/2014/main" id="{71926B3D-9DDB-4054-80F3-B8D3ACD4E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2A7A1833-129E-4042-9379-4A1D3F65AAB6}"/>
              </a:ext>
            </a:extLst>
          </p:cNvPr>
          <p:cNvSpPr/>
          <p:nvPr/>
        </p:nvSpPr>
        <p:spPr>
          <a:xfrm>
            <a:off x="196358" y="-42133"/>
            <a:ext cx="4178038" cy="40434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Gratitud</a:t>
            </a:r>
            <a:endParaRPr lang="es-CO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EC05433-0A79-4903-8B07-B2C1FD66EC8D}"/>
              </a:ext>
            </a:extLst>
          </p:cNvPr>
          <p:cNvSpPr/>
          <p:nvPr/>
        </p:nvSpPr>
        <p:spPr>
          <a:xfrm>
            <a:off x="4115710" y="457479"/>
            <a:ext cx="745860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dirty="0">
              <a:solidFill>
                <a:schemeClr val="bg1"/>
              </a:solidFill>
            </a:endParaRPr>
          </a:p>
          <a:p>
            <a:pPr algn="ctr"/>
            <a:r>
              <a:rPr lang="es-ES" sz="2800" b="1" dirty="0">
                <a:solidFill>
                  <a:schemeClr val="bg1"/>
                </a:solidFill>
              </a:rPr>
              <a:t>Practica hawaiana antigua:</a:t>
            </a:r>
          </a:p>
          <a:p>
            <a:pPr algn="ctr"/>
            <a:r>
              <a:rPr lang="es-CO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es-CO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es-CO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oponopono</a:t>
            </a:r>
            <a:endParaRPr lang="es-CO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Resultado de imagem para ho'oponopono espaÃ±ol">
            <a:extLst>
              <a:ext uri="{FF2B5EF4-FFF2-40B4-BE49-F238E27FC236}">
                <a16:creationId xmlns:a16="http://schemas.microsoft.com/office/drawing/2014/main" id="{F3AC6362-6A2A-4C07-B847-DB5B9B61E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 b="15944"/>
          <a:stretch/>
        </p:blipFill>
        <p:spPr bwMode="auto">
          <a:xfrm>
            <a:off x="5468122" y="2055813"/>
            <a:ext cx="4753786" cy="365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11CE463-8FC4-4B2E-96EE-27E5A19660B2}"/>
              </a:ext>
            </a:extLst>
          </p:cNvPr>
          <p:cNvSpPr/>
          <p:nvPr/>
        </p:nvSpPr>
        <p:spPr>
          <a:xfrm>
            <a:off x="4374396" y="5385685"/>
            <a:ext cx="74586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dirty="0">
              <a:solidFill>
                <a:schemeClr val="bg1"/>
              </a:solidFill>
            </a:endParaRPr>
          </a:p>
          <a:p>
            <a:pPr algn="ctr"/>
            <a:r>
              <a:rPr lang="es-ES" sz="2800" b="1" dirty="0">
                <a:solidFill>
                  <a:schemeClr val="bg1"/>
                </a:solidFill>
              </a:rPr>
              <a:t>108 veces</a:t>
            </a:r>
            <a:endParaRPr lang="es-CO" sz="3600" dirty="0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6119518-0A50-4F6C-85B0-FBF19162B60D}"/>
              </a:ext>
            </a:extLst>
          </p:cNvPr>
          <p:cNvSpPr/>
          <p:nvPr/>
        </p:nvSpPr>
        <p:spPr>
          <a:xfrm>
            <a:off x="-48986" y="4407758"/>
            <a:ext cx="502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Helvetica" panose="020B0604020202020204" pitchFamily="34" charset="0"/>
              </a:rPr>
              <a:t>Contribución Raquel Pedroza:</a:t>
            </a:r>
          </a:p>
          <a:p>
            <a:endParaRPr lang="es-ES" sz="1600" dirty="0">
              <a:latin typeface="Helvetica" panose="020B0604020202020204" pitchFamily="34" charset="0"/>
            </a:endParaRPr>
          </a:p>
          <a:p>
            <a:r>
              <a:rPr lang="es-ES" sz="1600" dirty="0">
                <a:latin typeface="Helvetica" panose="020B0604020202020204" pitchFamily="34" charset="0"/>
              </a:rPr>
              <a:t>108 veces son el número de cuentas de las malas, rosarios budistas. Porque después de repetir algo 108 veces alcanzas ondas cerebrales alfa.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81431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B8F53D6-BAD1-4AA9-86F7-E7367A5A88A9}"/>
              </a:ext>
            </a:extLst>
          </p:cNvPr>
          <p:cNvSpPr/>
          <p:nvPr/>
        </p:nvSpPr>
        <p:spPr>
          <a:xfrm>
            <a:off x="1" y="2427717"/>
            <a:ext cx="12192000" cy="2672862"/>
          </a:xfrm>
          <a:prstGeom prst="rect">
            <a:avLst/>
          </a:prstGeom>
          <a:solidFill>
            <a:srgbClr val="55A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8000" dirty="0">
                <a:latin typeface="Arial" panose="020B0604020202020204" pitchFamily="34" charset="0"/>
                <a:cs typeface="Arial" panose="020B0604020202020204" pitchFamily="34" charset="0"/>
              </a:rPr>
              <a:t>Inteligencia </a:t>
            </a:r>
          </a:p>
          <a:p>
            <a:pPr algn="ctr"/>
            <a:r>
              <a:rPr lang="es-CO" sz="8000" dirty="0">
                <a:latin typeface="Arial" panose="020B0604020202020204" pitchFamily="34" charset="0"/>
                <a:cs typeface="Arial" panose="020B0604020202020204" pitchFamily="34" charset="0"/>
              </a:rPr>
              <a:t>emocional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BA83CFB-FB11-4BE8-8604-1B8408BA4904}"/>
              </a:ext>
            </a:extLst>
          </p:cNvPr>
          <p:cNvSpPr/>
          <p:nvPr/>
        </p:nvSpPr>
        <p:spPr>
          <a:xfrm>
            <a:off x="6204857" y="5290457"/>
            <a:ext cx="5987143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C4719E5-BFBB-4E33-8EE8-195FFE72B199}"/>
              </a:ext>
            </a:extLst>
          </p:cNvPr>
          <p:cNvSpPr/>
          <p:nvPr/>
        </p:nvSpPr>
        <p:spPr>
          <a:xfrm>
            <a:off x="10085033" y="204186"/>
            <a:ext cx="1819922" cy="1811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03AC64-E05E-4EC1-8539-B46CECE2C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20128"/>
            <a:ext cx="6828385" cy="93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428B976-7E22-4B55-A6CC-58B894D52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64D9413B-E8CA-4776-9ABB-13879B7DBED6}"/>
              </a:ext>
            </a:extLst>
          </p:cNvPr>
          <p:cNvSpPr/>
          <p:nvPr/>
        </p:nvSpPr>
        <p:spPr>
          <a:xfrm>
            <a:off x="-48986" y="-38447"/>
            <a:ext cx="12240986" cy="6149009"/>
          </a:xfrm>
          <a:prstGeom prst="rect">
            <a:avLst/>
          </a:prstGeom>
          <a:solidFill>
            <a:srgbClr val="55A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pic>
        <p:nvPicPr>
          <p:cNvPr id="8" name="Marcador de contenido 7" descr="Flecha con curva ligera">
            <a:extLst>
              <a:ext uri="{FF2B5EF4-FFF2-40B4-BE49-F238E27FC236}">
                <a16:creationId xmlns:a16="http://schemas.microsoft.com/office/drawing/2014/main" id="{71926B3D-9DDB-4054-80F3-B8D3ACD4E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CA90E2B-7768-4ECC-92A0-23A473E3972F}"/>
              </a:ext>
            </a:extLst>
          </p:cNvPr>
          <p:cNvSpPr/>
          <p:nvPr/>
        </p:nvSpPr>
        <p:spPr>
          <a:xfrm>
            <a:off x="1290962" y="722391"/>
            <a:ext cx="9317854" cy="5388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¿Por qué agradeces hoy?</a:t>
            </a:r>
            <a:endParaRPr lang="es-CO" sz="6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536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67DABACC-0493-40E7-9410-35D801559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3A7F75F6-B336-492D-9B0D-962CEB96360F}"/>
              </a:ext>
            </a:extLst>
          </p:cNvPr>
          <p:cNvSpPr/>
          <p:nvPr/>
        </p:nvSpPr>
        <p:spPr>
          <a:xfrm>
            <a:off x="-48986" y="-38447"/>
            <a:ext cx="12240986" cy="6149009"/>
          </a:xfrm>
          <a:prstGeom prst="rect">
            <a:avLst/>
          </a:prstGeom>
          <a:solidFill>
            <a:srgbClr val="55A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pic>
        <p:nvPicPr>
          <p:cNvPr id="8" name="Marcador de contenido 7" descr="Flecha con curva ligera">
            <a:extLst>
              <a:ext uri="{FF2B5EF4-FFF2-40B4-BE49-F238E27FC236}">
                <a16:creationId xmlns:a16="http://schemas.microsoft.com/office/drawing/2014/main" id="{71926B3D-9DDB-4054-80F3-B8D3ACD4E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D915FF3C-C60A-4D94-A577-70CED93A6965}"/>
              </a:ext>
            </a:extLst>
          </p:cNvPr>
          <p:cNvSpPr/>
          <p:nvPr/>
        </p:nvSpPr>
        <p:spPr>
          <a:xfrm>
            <a:off x="635952" y="2114227"/>
            <a:ext cx="3524435" cy="29428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  <a:hlinkClick r:id="rId5"/>
            </a:endParaRPr>
          </a:p>
          <a:p>
            <a:pPr algn="ctr"/>
            <a:endParaRPr lang="es-ES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  <a:hlinkClick r:id="rId5"/>
            </a:endParaRPr>
          </a:p>
          <a:p>
            <a:pPr algn="ctr"/>
            <a:r>
              <a:rPr lang="es-ES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5"/>
              </a:rPr>
              <a:t>Gratitud fortaleza psicológica</a:t>
            </a:r>
            <a:endParaRPr lang="es-ES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6"/>
              </a:rPr>
              <a:t>Entrevista inteligencia emocional Daniel Goleman</a:t>
            </a:r>
            <a:endParaRPr lang="es-ES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s-ES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7"/>
              </a:rPr>
              <a:t>Como funciona la amígdala cerebral</a:t>
            </a:r>
            <a:endParaRPr lang="es-ES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890C196-BEA2-47F3-9B25-A3BD25071518}"/>
              </a:ext>
            </a:extLst>
          </p:cNvPr>
          <p:cNvSpPr/>
          <p:nvPr/>
        </p:nvSpPr>
        <p:spPr>
          <a:xfrm>
            <a:off x="4288111" y="2114227"/>
            <a:ext cx="3524435" cy="29428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s-CO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Del Revés (</a:t>
            </a:r>
            <a:r>
              <a:rPr lang="es-CO" sz="2000" dirty="0" err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Inside</a:t>
            </a:r>
            <a:r>
              <a:rPr lang="es-CO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CO" sz="2000" dirty="0" err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Out</a:t>
            </a:r>
            <a:r>
              <a:rPr lang="es-CO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CO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Una mente maravillosa</a:t>
            </a:r>
          </a:p>
          <a:p>
            <a:endParaRPr lang="es-ES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s-CO" sz="2000" dirty="0" err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Chappie</a:t>
            </a:r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9808D74-B83E-4E87-8007-00E275F1114B}"/>
              </a:ext>
            </a:extLst>
          </p:cNvPr>
          <p:cNvSpPr/>
          <p:nvPr/>
        </p:nvSpPr>
        <p:spPr>
          <a:xfrm>
            <a:off x="7940270" y="2114227"/>
            <a:ext cx="3524435" cy="29428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Portal para aprender técnicas espirituales:</a:t>
            </a:r>
          </a:p>
          <a:p>
            <a:pPr algn="ctr"/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s-CO" sz="2000" dirty="0">
                <a:latin typeface="Century Gothic" panose="020B0502020202020204" pitchFamily="34" charset="0"/>
                <a:hlinkClick r:id="rId8"/>
              </a:rPr>
              <a:t>https://www.mindvalley.com/</a:t>
            </a:r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s-CO" sz="2000" dirty="0" err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9"/>
              </a:rPr>
              <a:t>ho'oponopono</a:t>
            </a:r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5557EF0-4E9C-4B0A-B8BC-533051BF1B91}"/>
              </a:ext>
            </a:extLst>
          </p:cNvPr>
          <p:cNvSpPr/>
          <p:nvPr/>
        </p:nvSpPr>
        <p:spPr>
          <a:xfrm>
            <a:off x="1146722" y="1532684"/>
            <a:ext cx="2742340" cy="597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entury Gothic" panose="020B0502020202020204" pitchFamily="34" charset="0"/>
                <a:cs typeface="Arial" panose="020B0604020202020204" pitchFamily="34" charset="0"/>
              </a:rPr>
              <a:t>Artículos mencionados</a:t>
            </a:r>
            <a:endParaRPr lang="es-CO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B788E19-9458-4BCB-B56A-AF1BE83A8D8C}"/>
              </a:ext>
            </a:extLst>
          </p:cNvPr>
          <p:cNvSpPr/>
          <p:nvPr/>
        </p:nvSpPr>
        <p:spPr>
          <a:xfrm>
            <a:off x="4511264" y="1532683"/>
            <a:ext cx="3120485" cy="5815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entury Gothic" panose="020B0502020202020204" pitchFamily="34" charset="0"/>
                <a:cs typeface="Arial" panose="020B0604020202020204" pitchFamily="34" charset="0"/>
              </a:rPr>
              <a:t>Películas Inteligencia emocional</a:t>
            </a:r>
            <a:endParaRPr lang="es-CO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2E36BB9-7C54-495D-901B-1B56BD3A4D59}"/>
              </a:ext>
            </a:extLst>
          </p:cNvPr>
          <p:cNvSpPr/>
          <p:nvPr/>
        </p:nvSpPr>
        <p:spPr>
          <a:xfrm>
            <a:off x="8230209" y="1532683"/>
            <a:ext cx="3120485" cy="5815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entury Gothic" panose="020B0502020202020204" pitchFamily="34" charset="0"/>
                <a:cs typeface="Arial" panose="020B0604020202020204" pitchFamily="34" charset="0"/>
              </a:rPr>
              <a:t>Portales web para capacitación</a:t>
            </a:r>
            <a:endParaRPr lang="es-CO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83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6E3AF4-0B76-46F4-A0AE-17755D5D6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B576FC-BF0E-4B29-911A-53AB383B7A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0451F4A-12D0-4B7A-8158-168A647C5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6026144"/>
            <a:ext cx="6828385" cy="93247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60D339E-3657-4AB5-A9E4-FFCDD84DB534}"/>
              </a:ext>
            </a:extLst>
          </p:cNvPr>
          <p:cNvSpPr/>
          <p:nvPr/>
        </p:nvSpPr>
        <p:spPr>
          <a:xfrm>
            <a:off x="0" y="-80328"/>
            <a:ext cx="12192000" cy="6149009"/>
          </a:xfrm>
          <a:prstGeom prst="rect">
            <a:avLst/>
          </a:prstGeom>
          <a:solidFill>
            <a:srgbClr val="55A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Marcador de contenido 7" descr="Flecha con curva ligera">
            <a:extLst>
              <a:ext uri="{FF2B5EF4-FFF2-40B4-BE49-F238E27FC236}">
                <a16:creationId xmlns:a16="http://schemas.microsoft.com/office/drawing/2014/main" id="{03ECC6F3-85B7-4EF8-A56D-B6F6B6C51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6626" y="3543762"/>
            <a:ext cx="914400" cy="9144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A9CCB7B-8191-404F-9DC7-B13B6BF45B9D}"/>
              </a:ext>
            </a:extLst>
          </p:cNvPr>
          <p:cNvSpPr txBox="1"/>
          <p:nvPr/>
        </p:nvSpPr>
        <p:spPr>
          <a:xfrm>
            <a:off x="1190606" y="518273"/>
            <a:ext cx="9595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Jornada de aprendizaje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818528E-8FD9-46E4-AC40-D72F6A0D2947}"/>
              </a:ext>
            </a:extLst>
          </p:cNvPr>
          <p:cNvSpPr/>
          <p:nvPr/>
        </p:nvSpPr>
        <p:spPr>
          <a:xfrm>
            <a:off x="5946377" y="2466059"/>
            <a:ext cx="3360497" cy="29428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Aprende a percibirte con exactitud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E1DE52F-234E-4391-87BF-6414FBA5AA6D}"/>
              </a:ext>
            </a:extLst>
          </p:cNvPr>
          <p:cNvSpPr/>
          <p:nvPr/>
        </p:nvSpPr>
        <p:spPr>
          <a:xfrm>
            <a:off x="2397629" y="2466059"/>
            <a:ext cx="3167898" cy="29428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 inteligencia emocional en el emprendimiento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B774B3C-D4F8-4727-A868-E770A60D9BDA}"/>
              </a:ext>
            </a:extLst>
          </p:cNvPr>
          <p:cNvSpPr/>
          <p:nvPr/>
        </p:nvSpPr>
        <p:spPr>
          <a:xfrm>
            <a:off x="7193180" y="1713695"/>
            <a:ext cx="878923" cy="9233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97188679-5CCD-4A81-947F-405F5A908F68}"/>
              </a:ext>
            </a:extLst>
          </p:cNvPr>
          <p:cNvSpPr/>
          <p:nvPr/>
        </p:nvSpPr>
        <p:spPr>
          <a:xfrm>
            <a:off x="3119997" y="1693950"/>
            <a:ext cx="878923" cy="9233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8020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7A950E8-99D3-400B-B094-76CA51B43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3" y="5928170"/>
            <a:ext cx="6828385" cy="93247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7C50513-EA5D-4964-BD23-D49FB30E2650}"/>
              </a:ext>
            </a:extLst>
          </p:cNvPr>
          <p:cNvSpPr/>
          <p:nvPr/>
        </p:nvSpPr>
        <p:spPr>
          <a:xfrm>
            <a:off x="0" y="-80328"/>
            <a:ext cx="12192000" cy="6149009"/>
          </a:xfrm>
          <a:prstGeom prst="rect">
            <a:avLst/>
          </a:prstGeom>
          <a:solidFill>
            <a:srgbClr val="55A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pic>
        <p:nvPicPr>
          <p:cNvPr id="8" name="Marcador de contenido 7" descr="Flecha con curva ligera">
            <a:extLst>
              <a:ext uri="{FF2B5EF4-FFF2-40B4-BE49-F238E27FC236}">
                <a16:creationId xmlns:a16="http://schemas.microsoft.com/office/drawing/2014/main" id="{71926B3D-9DDB-4054-80F3-B8D3ACD4E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51D67B3-CFFE-4FDE-BA14-6D5F5DE6D366}"/>
              </a:ext>
            </a:extLst>
          </p:cNvPr>
          <p:cNvSpPr txBox="1"/>
          <p:nvPr/>
        </p:nvSpPr>
        <p:spPr>
          <a:xfrm>
            <a:off x="-2984374" y="412610"/>
            <a:ext cx="1366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la inteligencia emocional?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C067575-58C5-4FCF-9895-69F6D2BD8F72}"/>
              </a:ext>
            </a:extLst>
          </p:cNvPr>
          <p:cNvSpPr/>
          <p:nvPr/>
        </p:nvSpPr>
        <p:spPr>
          <a:xfrm>
            <a:off x="5202935" y="3140805"/>
            <a:ext cx="6655970" cy="28853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Inteligencia interpersonal</a:t>
            </a:r>
          </a:p>
          <a:p>
            <a:pPr algn="ctr"/>
            <a:r>
              <a:rPr lang="es-ES" sz="2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(competencia social)</a:t>
            </a:r>
            <a:endParaRPr lang="es-CO" sz="28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5AE9AD9-72AD-441F-9C21-E4767088C283}"/>
              </a:ext>
            </a:extLst>
          </p:cNvPr>
          <p:cNvSpPr/>
          <p:nvPr/>
        </p:nvSpPr>
        <p:spPr>
          <a:xfrm>
            <a:off x="333095" y="1086349"/>
            <a:ext cx="6672591" cy="2885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Inteligencia intrapersonal</a:t>
            </a:r>
          </a:p>
          <a:p>
            <a:pPr algn="ctr"/>
            <a:r>
              <a:rPr lang="es-ES" sz="2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(competencia personal)</a:t>
            </a:r>
            <a:endParaRPr lang="es-CO" sz="28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91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4DFC790E-3504-45F6-88BC-2F697AAF8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6F252777-4046-4F5A-A42F-D70F1021934A}"/>
              </a:ext>
            </a:extLst>
          </p:cNvPr>
          <p:cNvSpPr/>
          <p:nvPr/>
        </p:nvSpPr>
        <p:spPr>
          <a:xfrm>
            <a:off x="0" y="-38447"/>
            <a:ext cx="12192000" cy="6149009"/>
          </a:xfrm>
          <a:prstGeom prst="rect">
            <a:avLst/>
          </a:prstGeom>
          <a:solidFill>
            <a:srgbClr val="55A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1D67B3-CFFE-4FDE-BA14-6D5F5DE6D366}"/>
              </a:ext>
            </a:extLst>
          </p:cNvPr>
          <p:cNvSpPr txBox="1"/>
          <p:nvPr/>
        </p:nvSpPr>
        <p:spPr>
          <a:xfrm>
            <a:off x="195942" y="320394"/>
            <a:ext cx="1115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Inteligencia emocional y emprendimiento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6A15D42B-55DE-437C-890D-FA6203258A09}"/>
              </a:ext>
            </a:extLst>
          </p:cNvPr>
          <p:cNvCxnSpPr/>
          <p:nvPr/>
        </p:nvCxnSpPr>
        <p:spPr>
          <a:xfrm>
            <a:off x="6157195" y="3108484"/>
            <a:ext cx="11722" cy="151778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C841869-18A8-4316-9BDD-8B373062DD26}"/>
              </a:ext>
            </a:extLst>
          </p:cNvPr>
          <p:cNvCxnSpPr>
            <a:cxnSpLocks/>
          </p:cNvCxnSpPr>
          <p:nvPr/>
        </p:nvCxnSpPr>
        <p:spPr>
          <a:xfrm>
            <a:off x="2987384" y="4778664"/>
            <a:ext cx="333393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DA9C6D7-5E6E-4E96-A754-58687AEECB5D}"/>
              </a:ext>
            </a:extLst>
          </p:cNvPr>
          <p:cNvCxnSpPr>
            <a:cxnSpLocks/>
          </p:cNvCxnSpPr>
          <p:nvPr/>
        </p:nvCxnSpPr>
        <p:spPr>
          <a:xfrm>
            <a:off x="6321317" y="4799400"/>
            <a:ext cx="333393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984A3824-7AC9-4411-86D8-464C86F50F2C}"/>
              </a:ext>
            </a:extLst>
          </p:cNvPr>
          <p:cNvCxnSpPr>
            <a:cxnSpLocks/>
          </p:cNvCxnSpPr>
          <p:nvPr/>
        </p:nvCxnSpPr>
        <p:spPr>
          <a:xfrm flipV="1">
            <a:off x="2987384" y="3904101"/>
            <a:ext cx="0" cy="89529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EBDED93F-C566-4150-A203-2B7198A2D918}"/>
              </a:ext>
            </a:extLst>
          </p:cNvPr>
          <p:cNvCxnSpPr>
            <a:cxnSpLocks/>
          </p:cNvCxnSpPr>
          <p:nvPr/>
        </p:nvCxnSpPr>
        <p:spPr>
          <a:xfrm flipV="1">
            <a:off x="9618308" y="3991763"/>
            <a:ext cx="0" cy="81373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9C935331-CB37-49A7-B964-E23E7DF49286}"/>
              </a:ext>
            </a:extLst>
          </p:cNvPr>
          <p:cNvSpPr/>
          <p:nvPr/>
        </p:nvSpPr>
        <p:spPr>
          <a:xfrm>
            <a:off x="4949934" y="3694424"/>
            <a:ext cx="2336878" cy="233172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IE</a:t>
            </a:r>
            <a:endParaRPr lang="es-CO" sz="7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8803909-12B7-4302-80C2-135AC59810E1}"/>
              </a:ext>
            </a:extLst>
          </p:cNvPr>
          <p:cNvSpPr/>
          <p:nvPr/>
        </p:nvSpPr>
        <p:spPr>
          <a:xfrm>
            <a:off x="1310622" y="2139309"/>
            <a:ext cx="3017520" cy="176479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 tuya</a:t>
            </a:r>
            <a:endParaRPr lang="es-CO" sz="28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5718753-BEB1-4772-B6E8-85C03A89FDDF}"/>
              </a:ext>
            </a:extLst>
          </p:cNvPr>
          <p:cNvSpPr/>
          <p:nvPr/>
        </p:nvSpPr>
        <p:spPr>
          <a:xfrm>
            <a:off x="4812557" y="1198987"/>
            <a:ext cx="3017520" cy="176479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 de los demás</a:t>
            </a:r>
            <a:endParaRPr lang="es-CO" sz="28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49A55AA5-72EC-42EB-8198-D4D4B826A3BF}"/>
              </a:ext>
            </a:extLst>
          </p:cNvPr>
          <p:cNvSpPr/>
          <p:nvPr/>
        </p:nvSpPr>
        <p:spPr>
          <a:xfrm>
            <a:off x="8196054" y="2226971"/>
            <a:ext cx="3298766" cy="176479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 de tu emprendimiento</a:t>
            </a:r>
            <a:endParaRPr lang="es-CO" sz="28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30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4A7F8BC9-6573-4B3E-8D52-06677D1C2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B19DFB93-7EF4-440F-A0C6-E8615F0ABF20}"/>
              </a:ext>
            </a:extLst>
          </p:cNvPr>
          <p:cNvSpPr/>
          <p:nvPr/>
        </p:nvSpPr>
        <p:spPr>
          <a:xfrm>
            <a:off x="0" y="-38447"/>
            <a:ext cx="12192000" cy="6149009"/>
          </a:xfrm>
          <a:prstGeom prst="rect">
            <a:avLst/>
          </a:prstGeom>
          <a:solidFill>
            <a:srgbClr val="55A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1D67B3-CFFE-4FDE-BA14-6D5F5DE6D366}"/>
              </a:ext>
            </a:extLst>
          </p:cNvPr>
          <p:cNvSpPr txBox="1"/>
          <p:nvPr/>
        </p:nvSpPr>
        <p:spPr>
          <a:xfrm>
            <a:off x="-2984374" y="412610"/>
            <a:ext cx="1366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el coeficiente emocional?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C067575-58C5-4FCF-9895-69F6D2BD8F72}"/>
              </a:ext>
            </a:extLst>
          </p:cNvPr>
          <p:cNvSpPr/>
          <p:nvPr/>
        </p:nvSpPr>
        <p:spPr>
          <a:xfrm>
            <a:off x="7060405" y="1401315"/>
            <a:ext cx="4113563" cy="8421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Inteligencia interpersonal</a:t>
            </a:r>
          </a:p>
          <a:p>
            <a:pPr algn="ctr"/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(competencia social)</a:t>
            </a:r>
            <a:endParaRPr lang="es-C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5AE9AD9-72AD-441F-9C21-E4767088C283}"/>
              </a:ext>
            </a:extLst>
          </p:cNvPr>
          <p:cNvSpPr/>
          <p:nvPr/>
        </p:nvSpPr>
        <p:spPr>
          <a:xfrm>
            <a:off x="2410656" y="1411502"/>
            <a:ext cx="4383049" cy="8319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Inteligencia intrapersonal</a:t>
            </a:r>
          </a:p>
          <a:p>
            <a:pPr algn="ctr"/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(competencia personal)</a:t>
            </a:r>
            <a:endParaRPr lang="es-C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08FA157-752E-49B0-A051-B317A00656AC}"/>
              </a:ext>
            </a:extLst>
          </p:cNvPr>
          <p:cNvSpPr/>
          <p:nvPr/>
        </p:nvSpPr>
        <p:spPr>
          <a:xfrm>
            <a:off x="274320" y="2597002"/>
            <a:ext cx="2450591" cy="8319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  <a:endParaRPr lang="es-C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0CCACAF-7B83-4FEE-A7B7-032E7BEBE82A}"/>
              </a:ext>
            </a:extLst>
          </p:cNvPr>
          <p:cNvSpPr/>
          <p:nvPr/>
        </p:nvSpPr>
        <p:spPr>
          <a:xfrm>
            <a:off x="301282" y="3976567"/>
            <a:ext cx="2396666" cy="8319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  <a:endParaRPr lang="es-C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93EC49C-9D69-4D8C-9C75-2E15C15F10DE}"/>
              </a:ext>
            </a:extLst>
          </p:cNvPr>
          <p:cNvSpPr/>
          <p:nvPr/>
        </p:nvSpPr>
        <p:spPr>
          <a:xfrm>
            <a:off x="3338783" y="2636495"/>
            <a:ext cx="3416821" cy="8319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Autoconocimiento</a:t>
            </a:r>
            <a:endParaRPr lang="es-C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8773B34-E24E-4DF9-90B3-65982EEB51C2}"/>
              </a:ext>
            </a:extLst>
          </p:cNvPr>
          <p:cNvSpPr/>
          <p:nvPr/>
        </p:nvSpPr>
        <p:spPr>
          <a:xfrm>
            <a:off x="3338783" y="4001294"/>
            <a:ext cx="3416821" cy="8319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Autocontrol</a:t>
            </a:r>
            <a:endParaRPr lang="es-C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7222E9B-1FFC-4204-A36B-76AC746975ED}"/>
              </a:ext>
            </a:extLst>
          </p:cNvPr>
          <p:cNvSpPr/>
          <p:nvPr/>
        </p:nvSpPr>
        <p:spPr>
          <a:xfrm>
            <a:off x="7230890" y="2658130"/>
            <a:ext cx="3416821" cy="831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 de los demás</a:t>
            </a:r>
            <a:endParaRPr lang="es-C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22CBDAC-8DF6-4D31-A998-C75E4B58C746}"/>
              </a:ext>
            </a:extLst>
          </p:cNvPr>
          <p:cNvSpPr/>
          <p:nvPr/>
        </p:nvSpPr>
        <p:spPr>
          <a:xfrm>
            <a:off x="7230890" y="4002962"/>
            <a:ext cx="3416821" cy="831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relaciones</a:t>
            </a:r>
            <a:endParaRPr lang="es-C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agrama de flujo: conector 2">
            <a:extLst>
              <a:ext uri="{FF2B5EF4-FFF2-40B4-BE49-F238E27FC236}">
                <a16:creationId xmlns:a16="http://schemas.microsoft.com/office/drawing/2014/main" id="{35792044-D8BC-423D-BE46-89C34C484878}"/>
              </a:ext>
            </a:extLst>
          </p:cNvPr>
          <p:cNvSpPr/>
          <p:nvPr/>
        </p:nvSpPr>
        <p:spPr>
          <a:xfrm>
            <a:off x="3127248" y="2528143"/>
            <a:ext cx="585216" cy="594254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</a:t>
            </a:r>
            <a:endParaRPr lang="es-CO" dirty="0"/>
          </a:p>
        </p:txBody>
      </p:sp>
      <p:sp>
        <p:nvSpPr>
          <p:cNvPr id="18" name="Diagrama de flujo: conector 17">
            <a:extLst>
              <a:ext uri="{FF2B5EF4-FFF2-40B4-BE49-F238E27FC236}">
                <a16:creationId xmlns:a16="http://schemas.microsoft.com/office/drawing/2014/main" id="{A908A0B2-7746-4B02-A3C3-9333F904113E}"/>
              </a:ext>
            </a:extLst>
          </p:cNvPr>
          <p:cNvSpPr/>
          <p:nvPr/>
        </p:nvSpPr>
        <p:spPr>
          <a:xfrm>
            <a:off x="3127248" y="3735604"/>
            <a:ext cx="585216" cy="594254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  <a:endParaRPr lang="es-CO" dirty="0"/>
          </a:p>
        </p:txBody>
      </p:sp>
      <p:sp>
        <p:nvSpPr>
          <p:cNvPr id="19" name="Diagrama de flujo: conector 18">
            <a:extLst>
              <a:ext uri="{FF2B5EF4-FFF2-40B4-BE49-F238E27FC236}">
                <a16:creationId xmlns:a16="http://schemas.microsoft.com/office/drawing/2014/main" id="{DF5F32C3-BDF2-415C-9629-F274D291A769}"/>
              </a:ext>
            </a:extLst>
          </p:cNvPr>
          <p:cNvSpPr/>
          <p:nvPr/>
        </p:nvSpPr>
        <p:spPr>
          <a:xfrm>
            <a:off x="6858000" y="2597002"/>
            <a:ext cx="585216" cy="594254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  <a:endParaRPr lang="es-CO" dirty="0"/>
          </a:p>
        </p:txBody>
      </p:sp>
      <p:sp>
        <p:nvSpPr>
          <p:cNvPr id="20" name="Diagrama de flujo: conector 19">
            <a:extLst>
              <a:ext uri="{FF2B5EF4-FFF2-40B4-BE49-F238E27FC236}">
                <a16:creationId xmlns:a16="http://schemas.microsoft.com/office/drawing/2014/main" id="{F8389504-8F99-4EA5-B6B0-BCC51F3A94CC}"/>
              </a:ext>
            </a:extLst>
          </p:cNvPr>
          <p:cNvSpPr/>
          <p:nvPr/>
        </p:nvSpPr>
        <p:spPr>
          <a:xfrm>
            <a:off x="6858000" y="3839163"/>
            <a:ext cx="585216" cy="594254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96972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65C9558-6AD2-487A-9D96-024231D79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D7795BD-2358-4C25-9638-DE42278902CC}"/>
              </a:ext>
            </a:extLst>
          </p:cNvPr>
          <p:cNvSpPr/>
          <p:nvPr/>
        </p:nvSpPr>
        <p:spPr>
          <a:xfrm>
            <a:off x="0" y="-38447"/>
            <a:ext cx="12192000" cy="6149009"/>
          </a:xfrm>
          <a:prstGeom prst="rect">
            <a:avLst/>
          </a:prstGeom>
          <a:solidFill>
            <a:srgbClr val="55A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pic>
        <p:nvPicPr>
          <p:cNvPr id="8" name="Marcador de contenido 7" descr="Flecha con curva ligera">
            <a:extLst>
              <a:ext uri="{FF2B5EF4-FFF2-40B4-BE49-F238E27FC236}">
                <a16:creationId xmlns:a16="http://schemas.microsoft.com/office/drawing/2014/main" id="{71926B3D-9DDB-4054-80F3-B8D3ACD4E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51D67B3-CFFE-4FDE-BA14-6D5F5DE6D366}"/>
              </a:ext>
            </a:extLst>
          </p:cNvPr>
          <p:cNvSpPr txBox="1"/>
          <p:nvPr/>
        </p:nvSpPr>
        <p:spPr>
          <a:xfrm>
            <a:off x="745281" y="424272"/>
            <a:ext cx="1067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Desarrollo del coeficiente emocional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87FC95D-0161-44CC-89F9-D9FECAA191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7823452"/>
              </p:ext>
            </p:extLst>
          </p:nvPr>
        </p:nvGraphicFramePr>
        <p:xfrm>
          <a:off x="1992086" y="1257300"/>
          <a:ext cx="8185694" cy="4907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55606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D71E5AE-511A-4EC3-8E5D-4E1F88E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C61E6F5-7D0A-4ECC-B5FE-5DA9469BAD0E}"/>
              </a:ext>
            </a:extLst>
          </p:cNvPr>
          <p:cNvSpPr/>
          <p:nvPr/>
        </p:nvSpPr>
        <p:spPr>
          <a:xfrm>
            <a:off x="0" y="-38447"/>
            <a:ext cx="12192000" cy="6149009"/>
          </a:xfrm>
          <a:prstGeom prst="rect">
            <a:avLst/>
          </a:prstGeom>
          <a:solidFill>
            <a:srgbClr val="55A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27AF356-088E-4FE7-A8AD-159327987DCE}"/>
              </a:ext>
            </a:extLst>
          </p:cNvPr>
          <p:cNvSpPr/>
          <p:nvPr/>
        </p:nvSpPr>
        <p:spPr>
          <a:xfrm>
            <a:off x="947056" y="506189"/>
            <a:ext cx="10052375" cy="504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800" dirty="0">
                <a:solidFill>
                  <a:schemeClr val="tx1"/>
                </a:solidFill>
                <a:latin typeface="Century Gothic" panose="020B0502020202020204" pitchFamily="34" charset="0"/>
              </a:rPr>
              <a:t>¿Cómo entender las emociones?</a:t>
            </a:r>
            <a:endParaRPr lang="es-CO" sz="8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17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BD383D7-457E-4106-8124-E030F7C27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29" y="5925521"/>
            <a:ext cx="6828385" cy="93247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A2387D7B-254A-4C71-8DB9-B7945BB521EF}"/>
              </a:ext>
            </a:extLst>
          </p:cNvPr>
          <p:cNvSpPr/>
          <p:nvPr/>
        </p:nvSpPr>
        <p:spPr>
          <a:xfrm>
            <a:off x="0" y="-38447"/>
            <a:ext cx="12192000" cy="6149009"/>
          </a:xfrm>
          <a:prstGeom prst="rect">
            <a:avLst/>
          </a:prstGeom>
          <a:solidFill>
            <a:srgbClr val="55A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 panose="020B0502020202020204" pitchFamily="34" charset="0"/>
            </a:endParaRPr>
          </a:p>
        </p:txBody>
      </p:sp>
      <p:pic>
        <p:nvPicPr>
          <p:cNvPr id="8" name="Marcador de contenido 7" descr="Flecha con curva ligera">
            <a:extLst>
              <a:ext uri="{FF2B5EF4-FFF2-40B4-BE49-F238E27FC236}">
                <a16:creationId xmlns:a16="http://schemas.microsoft.com/office/drawing/2014/main" id="{71926B3D-9DDB-4054-80F3-B8D3ACD4E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1DF12CC-9FF8-42E7-B981-7E3EF281C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3" b="15319"/>
          <a:stretch/>
        </p:blipFill>
        <p:spPr bwMode="auto">
          <a:xfrm>
            <a:off x="556044" y="381888"/>
            <a:ext cx="11079911" cy="554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904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2644</TotalTime>
  <Words>377</Words>
  <Application>Microsoft Office PowerPoint</Application>
  <PresentationFormat>Widescreen</PresentationFormat>
  <Paragraphs>126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Valentina Coley</cp:lastModifiedBy>
  <cp:revision>106</cp:revision>
  <dcterms:created xsi:type="dcterms:W3CDTF">2012-07-30T22:48:03Z</dcterms:created>
  <dcterms:modified xsi:type="dcterms:W3CDTF">2021-07-28T19:38:07Z</dcterms:modified>
</cp:coreProperties>
</file>