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Montserrat Classic" panose="020B0604020202020204" charset="0"/>
      <p:regular r:id="rId17"/>
    </p:embeddedFont>
    <p:embeddedFont>
      <p:font typeface="Montserrat Classic Bold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428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los Noreña" userId="6ce948f354044e16" providerId="LiveId" clId="{9C41C9E3-BFC1-467D-A753-633DD24E3202}"/>
    <pc:docChg chg="modSld">
      <pc:chgData name="Carlos Noreña" userId="6ce948f354044e16" providerId="LiveId" clId="{9C41C9E3-BFC1-467D-A753-633DD24E3202}" dt="2023-03-31T23:46:19.913" v="7" actId="1076"/>
      <pc:docMkLst>
        <pc:docMk/>
      </pc:docMkLst>
      <pc:sldChg chg="addSp modSp mod">
        <pc:chgData name="Carlos Noreña" userId="6ce948f354044e16" providerId="LiveId" clId="{9C41C9E3-BFC1-467D-A753-633DD24E3202}" dt="2023-03-31T23:46:19.913" v="7" actId="1076"/>
        <pc:sldMkLst>
          <pc:docMk/>
          <pc:sldMk cId="0" sldId="266"/>
        </pc:sldMkLst>
        <pc:spChg chg="mod">
          <ac:chgData name="Carlos Noreña" userId="6ce948f354044e16" providerId="LiveId" clId="{9C41C9E3-BFC1-467D-A753-633DD24E3202}" dt="2023-03-31T23:46:19.913" v="7" actId="1076"/>
          <ac:spMkLst>
            <pc:docMk/>
            <pc:sldMk cId="0" sldId="266"/>
            <ac:spMk id="4" creationId="{00000000-0000-0000-0000-000000000000}"/>
          </ac:spMkLst>
        </pc:spChg>
        <pc:picChg chg="ord">
          <ac:chgData name="Carlos Noreña" userId="6ce948f354044e16" providerId="LiveId" clId="{9C41C9E3-BFC1-467D-A753-633DD24E3202}" dt="2023-03-31T23:46:04.742" v="5" actId="166"/>
          <ac:picMkLst>
            <pc:docMk/>
            <pc:sldMk cId="0" sldId="266"/>
            <ac:picMk id="2" creationId="{00000000-0000-0000-0000-000000000000}"/>
          </ac:picMkLst>
        </pc:picChg>
        <pc:picChg chg="add mod">
          <ac:chgData name="Carlos Noreña" userId="6ce948f354044e16" providerId="LiveId" clId="{9C41C9E3-BFC1-467D-A753-633DD24E3202}" dt="2023-03-31T23:46:01.555" v="4" actId="1076"/>
          <ac:picMkLst>
            <pc:docMk/>
            <pc:sldMk cId="0" sldId="266"/>
            <ac:picMk id="15" creationId="{B1205E68-BE57-6A5B-5579-13C510F5E4F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3.png"/><Relationship Id="rId3" Type="http://schemas.openxmlformats.org/officeDocument/2006/relationships/image" Target="../media/image17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6.jpeg"/><Relationship Id="rId16" Type="http://schemas.openxmlformats.org/officeDocument/2006/relationships/image" Target="../media/image3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5.svg"/><Relationship Id="rId10" Type="http://schemas.openxmlformats.org/officeDocument/2006/relationships/image" Target="../media/image9.png"/><Relationship Id="rId4" Type="http://schemas.openxmlformats.org/officeDocument/2006/relationships/image" Target="../media/image18.svg"/><Relationship Id="rId9" Type="http://schemas.openxmlformats.org/officeDocument/2006/relationships/image" Target="../media/image8.png"/><Relationship Id="rId1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8.pn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12" Type="http://schemas.openxmlformats.org/officeDocument/2006/relationships/image" Target="../media/image1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image" Target="../media/image7.svg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0.png"/><Relationship Id="rId18" Type="http://schemas.openxmlformats.org/officeDocument/2006/relationships/image" Target="../media/image21.gif"/><Relationship Id="rId3" Type="http://schemas.openxmlformats.org/officeDocument/2006/relationships/image" Target="../media/image17.png"/><Relationship Id="rId7" Type="http://schemas.openxmlformats.org/officeDocument/2006/relationships/image" Target="../media/image14.png"/><Relationship Id="rId12" Type="http://schemas.openxmlformats.org/officeDocument/2006/relationships/image" Target="../media/image9.png"/><Relationship Id="rId17" Type="http://schemas.openxmlformats.org/officeDocument/2006/relationships/image" Target="../media/image20.svg"/><Relationship Id="rId2" Type="http://schemas.openxmlformats.org/officeDocument/2006/relationships/image" Target="../media/image16.jpe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7.svg"/><Relationship Id="rId4" Type="http://schemas.openxmlformats.org/officeDocument/2006/relationships/image" Target="../media/image18.sv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gif"/><Relationship Id="rId2" Type="http://schemas.openxmlformats.org/officeDocument/2006/relationships/image" Target="../media/image16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5.gif"/><Relationship Id="rId2" Type="http://schemas.openxmlformats.org/officeDocument/2006/relationships/image" Target="../media/image16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18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10.png"/><Relationship Id="rId18" Type="http://schemas.openxmlformats.org/officeDocument/2006/relationships/image" Target="../media/image28.gif"/><Relationship Id="rId3" Type="http://schemas.openxmlformats.org/officeDocument/2006/relationships/image" Target="../media/image17.png"/><Relationship Id="rId7" Type="http://schemas.openxmlformats.org/officeDocument/2006/relationships/image" Target="../media/image26.png"/><Relationship Id="rId12" Type="http://schemas.openxmlformats.org/officeDocument/2006/relationships/image" Target="../media/image9.png"/><Relationship Id="rId17" Type="http://schemas.openxmlformats.org/officeDocument/2006/relationships/image" Target="../media/image15.svg"/><Relationship Id="rId2" Type="http://schemas.openxmlformats.org/officeDocument/2006/relationships/image" Target="../media/image16.jpe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7.svg"/><Relationship Id="rId4" Type="http://schemas.openxmlformats.org/officeDocument/2006/relationships/image" Target="../media/image18.sv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2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5" Type="http://schemas.openxmlformats.org/officeDocument/2006/relationships/image" Target="../media/image30.gif"/><Relationship Id="rId10" Type="http://schemas.openxmlformats.org/officeDocument/2006/relationships/image" Target="../media/image11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3.png"/><Relationship Id="rId3" Type="http://schemas.openxmlformats.org/officeDocument/2006/relationships/image" Target="../media/image17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6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18.svg"/><Relationship Id="rId9" Type="http://schemas.openxmlformats.org/officeDocument/2006/relationships/image" Target="../media/image8.png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32.png"/><Relationship Id="rId18" Type="http://schemas.openxmlformats.org/officeDocument/2006/relationships/image" Target="../media/image34.gif"/><Relationship Id="rId3" Type="http://schemas.openxmlformats.org/officeDocument/2006/relationships/image" Target="../media/image17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svg"/><Relationship Id="rId2" Type="http://schemas.openxmlformats.org/officeDocument/2006/relationships/image" Target="../media/image16.jpe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18.svg"/><Relationship Id="rId9" Type="http://schemas.openxmlformats.org/officeDocument/2006/relationships/image" Target="../media/image8.png"/><Relationship Id="rId14" Type="http://schemas.openxmlformats.org/officeDocument/2006/relationships/image" Target="../media/image3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36.gif"/><Relationship Id="rId2" Type="http://schemas.openxmlformats.org/officeDocument/2006/relationships/image" Target="../media/image1.jpe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5.sv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0000"/>
          </a:blip>
          <a:srcRect t="7983" b="798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9816096" y="-146958"/>
            <a:ext cx="13368801" cy="108651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 flipH="1" flipV="1">
            <a:off x="16066167" y="8614566"/>
            <a:ext cx="4443665" cy="33448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274812" y="-7782127"/>
            <a:ext cx="16313109" cy="1002514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523379" y="107777"/>
            <a:ext cx="12425316" cy="1698637"/>
            <a:chOff x="0" y="0"/>
            <a:chExt cx="16567089" cy="2264849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9"/>
            <a:srcRect t="5113" b="14297"/>
            <a:stretch>
              <a:fillRect/>
            </a:stretch>
          </p:blipFill>
          <p:spPr>
            <a:xfrm>
              <a:off x="0" y="0"/>
              <a:ext cx="2219217" cy="226484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2460517" y="682629"/>
              <a:ext cx="3965777" cy="128641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6986701" y="523382"/>
              <a:ext cx="2888542" cy="1425392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2"/>
            <a:srcRect t="22466" r="68329" b="15821"/>
            <a:stretch>
              <a:fillRect/>
            </a:stretch>
          </p:blipFill>
          <p:spPr>
            <a:xfrm>
              <a:off x="10110279" y="584626"/>
              <a:ext cx="2446655" cy="1482426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2"/>
            <a:srcRect l="32335" t="22466" b="15821"/>
            <a:stretch>
              <a:fillRect/>
            </a:stretch>
          </p:blipFill>
          <p:spPr>
            <a:xfrm>
              <a:off x="12596337" y="860810"/>
              <a:ext cx="3970752" cy="1126064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3"/>
          <a:srcRect t="16732"/>
          <a:stretch>
            <a:fillRect/>
          </a:stretch>
        </p:blipFill>
        <p:spPr>
          <a:xfrm>
            <a:off x="5033095" y="5759337"/>
            <a:ext cx="10396863" cy="577145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3552705" y="683482"/>
            <a:ext cx="1704779" cy="69043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034815" y="4856008"/>
            <a:ext cx="7315200" cy="27432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128313" y="2987618"/>
            <a:ext cx="13543601" cy="1868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6"/>
              </a:lnSpc>
            </a:pPr>
            <a:r>
              <a:rPr lang="en-US" sz="7198">
                <a:solidFill>
                  <a:srgbClr val="1D3447"/>
                </a:solidFill>
                <a:latin typeface="Montserrat Classic"/>
              </a:rPr>
              <a:t>SESIÓN 1 </a:t>
            </a:r>
          </a:p>
          <a:p>
            <a:pPr algn="ctr">
              <a:lnSpc>
                <a:spcPts val="7126"/>
              </a:lnSpc>
            </a:pPr>
            <a:r>
              <a:rPr lang="en-US" sz="7198">
                <a:solidFill>
                  <a:srgbClr val="1D3447"/>
                </a:solidFill>
                <a:latin typeface="Montserrat Classic"/>
              </a:rPr>
              <a:t>HABILIDADES DIGITALES I Y II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0000"/>
          </a:blip>
          <a:srcRect t="7983" b="798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5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726463" flipH="1" flipV="1">
            <a:off x="-3736200" y="-4362426"/>
            <a:ext cx="16425903" cy="133497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 flipV="1">
            <a:off x="16556025" y="9158997"/>
            <a:ext cx="4443665" cy="33448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697150" y="-8453815"/>
            <a:ext cx="16313109" cy="1002514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7003003" y="-103638"/>
            <a:ext cx="10690559" cy="1544924"/>
            <a:chOff x="0" y="0"/>
            <a:chExt cx="14254079" cy="2059899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9"/>
            <a:srcRect b="14809"/>
            <a:stretch>
              <a:fillRect/>
            </a:stretch>
          </p:blipFill>
          <p:spPr>
            <a:xfrm>
              <a:off x="0" y="0"/>
              <a:ext cx="1909381" cy="2059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2116992" y="710964"/>
              <a:ext cx="3412096" cy="1106816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6011254" y="573950"/>
              <a:ext cx="2485259" cy="1226386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2"/>
            <a:srcRect t="22466" r="68329" b="15821"/>
            <a:stretch>
              <a:fillRect/>
            </a:stretch>
          </p:blipFill>
          <p:spPr>
            <a:xfrm>
              <a:off x="8698735" y="626643"/>
              <a:ext cx="2105066" cy="1275457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2"/>
            <a:srcRect l="32335" t="22466" b="15821"/>
            <a:stretch>
              <a:fillRect/>
            </a:stretch>
          </p:blipFill>
          <p:spPr>
            <a:xfrm>
              <a:off x="10837702" y="864268"/>
              <a:ext cx="3416376" cy="968849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060840" y="445356"/>
            <a:ext cx="1704779" cy="69043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44934" y="6611205"/>
            <a:ext cx="11243688" cy="42164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377673" y="4328119"/>
            <a:ext cx="12099643" cy="1978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797"/>
              </a:lnSpc>
            </a:pPr>
            <a:r>
              <a:rPr lang="en-US" sz="14946">
                <a:solidFill>
                  <a:srgbClr val="1D3447"/>
                </a:solidFill>
                <a:latin typeface="Montserrat Classic"/>
              </a:rPr>
              <a:t>Preguntas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006105" y="6300355"/>
            <a:ext cx="7315200" cy="2743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3530442" y="3840320"/>
            <a:ext cx="3024000" cy="34272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2071660" y="-1672434"/>
            <a:ext cx="4443665" cy="334486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719021" y="4227960"/>
            <a:ext cx="9585762" cy="1324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722"/>
              </a:lnSpc>
            </a:pPr>
            <a:r>
              <a:rPr lang="en-US" sz="8000" dirty="0">
                <a:solidFill>
                  <a:srgbClr val="1D3447"/>
                </a:solidFill>
                <a:latin typeface="Montserrat Classic"/>
              </a:rPr>
              <a:t>Gracias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97150" y="-8453815"/>
            <a:ext cx="16313109" cy="1002514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7003003" y="-103638"/>
            <a:ext cx="10690559" cy="1544924"/>
            <a:chOff x="0" y="0"/>
            <a:chExt cx="14254079" cy="2059899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 b="14809"/>
            <a:stretch>
              <a:fillRect/>
            </a:stretch>
          </p:blipFill>
          <p:spPr>
            <a:xfrm>
              <a:off x="0" y="0"/>
              <a:ext cx="1909381" cy="2059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2116992" y="710964"/>
              <a:ext cx="3412096" cy="1106816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6011254" y="573950"/>
              <a:ext cx="2485259" cy="1226386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9"/>
            <a:srcRect t="22466" r="68329" b="15821"/>
            <a:stretch>
              <a:fillRect/>
            </a:stretch>
          </p:blipFill>
          <p:spPr>
            <a:xfrm>
              <a:off x="8698735" y="626643"/>
              <a:ext cx="2105066" cy="1275457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9"/>
            <a:srcRect l="32335" t="22466" b="15821"/>
            <a:stretch>
              <a:fillRect/>
            </a:stretch>
          </p:blipFill>
          <p:spPr>
            <a:xfrm>
              <a:off x="10837702" y="864268"/>
              <a:ext cx="3416376" cy="968849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060840" y="445356"/>
            <a:ext cx="1704779" cy="69043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853705" y="6147955"/>
            <a:ext cx="7315200" cy="2743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1205E68-BE57-6A5B-5579-13C510F5E4F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2946" y="1992665"/>
            <a:ext cx="12924588" cy="727008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144000" y="6619580"/>
            <a:ext cx="13368801" cy="1086518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0000"/>
          </a:blip>
          <a:srcRect t="7983" b="798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196872" flipH="1" flipV="1">
            <a:off x="11161114" y="-2127341"/>
            <a:ext cx="9881325" cy="80308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-2221833" y="-1890675"/>
            <a:ext cx="4443665" cy="334486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840006" y="1459520"/>
            <a:ext cx="4702488" cy="999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5"/>
              </a:lnSpc>
            </a:pPr>
            <a:r>
              <a:rPr lang="en-US" sz="7500">
                <a:solidFill>
                  <a:srgbClr val="1D3447"/>
                </a:solidFill>
                <a:latin typeface="Montserrat Classic"/>
              </a:rPr>
              <a:t>Agenda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33650" y="2579696"/>
            <a:ext cx="7315200" cy="2743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989253" y="-8414105"/>
            <a:ext cx="16313109" cy="1002514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7003003" y="28402"/>
            <a:ext cx="10690559" cy="1412885"/>
            <a:chOff x="0" y="0"/>
            <a:chExt cx="14254079" cy="1883846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1"/>
            <a:srcRect t="7280" r="7012" b="14809"/>
            <a:stretch>
              <a:fillRect/>
            </a:stretch>
          </p:blipFill>
          <p:spPr>
            <a:xfrm>
              <a:off x="0" y="0"/>
              <a:ext cx="1775486" cy="1883846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2116992" y="534911"/>
              <a:ext cx="3412096" cy="1106816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6011254" y="397898"/>
              <a:ext cx="2485259" cy="1226386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4"/>
            <a:srcRect t="22466" r="68329" b="15821"/>
            <a:stretch>
              <a:fillRect/>
            </a:stretch>
          </p:blipFill>
          <p:spPr>
            <a:xfrm>
              <a:off x="8698735" y="450591"/>
              <a:ext cx="2105066" cy="1275457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4"/>
            <a:srcRect l="32335" t="22466" b="15821"/>
            <a:stretch>
              <a:fillRect/>
            </a:stretch>
          </p:blipFill>
          <p:spPr>
            <a:xfrm>
              <a:off x="10837702" y="688215"/>
              <a:ext cx="3416376" cy="968849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298223" y="346592"/>
            <a:ext cx="1704779" cy="69043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930953" y="3062344"/>
            <a:ext cx="7328347" cy="656886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5580985" y="7978113"/>
            <a:ext cx="2977179" cy="2560374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533650" y="2492828"/>
            <a:ext cx="8814844" cy="7469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>
              <a:lnSpc>
                <a:spcPts val="6650"/>
              </a:lnSpc>
              <a:buFont typeface="Arial"/>
              <a:buChar char="•"/>
            </a:pPr>
            <a:r>
              <a:rPr lang="en-US" sz="3500">
                <a:solidFill>
                  <a:srgbClr val="737373"/>
                </a:solidFill>
                <a:latin typeface="Montserrat Classic Bold"/>
              </a:rPr>
              <a:t>Habilidades Digitales I</a:t>
            </a:r>
          </a:p>
          <a:p>
            <a:pPr marL="1511301" lvl="2" indent="-503767">
              <a:lnSpc>
                <a:spcPts val="6650"/>
              </a:lnSpc>
              <a:buFont typeface="Arial"/>
              <a:buChar char="⚬"/>
            </a:pPr>
            <a:r>
              <a:rPr lang="en-US" sz="3500">
                <a:solidFill>
                  <a:srgbClr val="737373"/>
                </a:solidFill>
                <a:latin typeface="Montserrat Classic"/>
              </a:rPr>
              <a:t>Interacción con computadores. </a:t>
            </a:r>
          </a:p>
          <a:p>
            <a:pPr marL="1511301" lvl="2" indent="-503767">
              <a:lnSpc>
                <a:spcPts val="6650"/>
              </a:lnSpc>
              <a:buFont typeface="Arial"/>
              <a:buChar char="⚬"/>
            </a:pPr>
            <a:r>
              <a:rPr lang="en-US" sz="3500">
                <a:solidFill>
                  <a:srgbClr val="737373"/>
                </a:solidFill>
                <a:latin typeface="Montserrat Classic"/>
              </a:rPr>
              <a:t>Dispositivos conectados. </a:t>
            </a:r>
          </a:p>
          <a:p>
            <a:pPr marL="1511301" lvl="2" indent="-503767">
              <a:lnSpc>
                <a:spcPts val="6650"/>
              </a:lnSpc>
              <a:buFont typeface="Arial"/>
              <a:buChar char="⚬"/>
            </a:pPr>
            <a:r>
              <a:rPr lang="en-US" sz="3500">
                <a:solidFill>
                  <a:srgbClr val="737373"/>
                </a:solidFill>
                <a:latin typeface="Montserrat Classic"/>
              </a:rPr>
              <a:t>Conexión y navegación. </a:t>
            </a:r>
          </a:p>
          <a:p>
            <a:pPr marL="1511301" lvl="2" indent="-503767">
              <a:lnSpc>
                <a:spcPts val="6650"/>
              </a:lnSpc>
              <a:buFont typeface="Arial"/>
              <a:buChar char="⚬"/>
            </a:pPr>
            <a:r>
              <a:rPr lang="en-US" sz="3500">
                <a:solidFill>
                  <a:srgbClr val="737373"/>
                </a:solidFill>
                <a:latin typeface="Montserrat Classic"/>
              </a:rPr>
              <a:t>Aplicaciones y Software. </a:t>
            </a:r>
          </a:p>
          <a:p>
            <a:pPr marL="755651" lvl="1" indent="-377825">
              <a:lnSpc>
                <a:spcPts val="6650"/>
              </a:lnSpc>
              <a:buFont typeface="Arial"/>
              <a:buChar char="•"/>
            </a:pPr>
            <a:r>
              <a:rPr lang="en-US" sz="3500">
                <a:solidFill>
                  <a:srgbClr val="737373"/>
                </a:solidFill>
                <a:latin typeface="Montserrat Classic Bold"/>
              </a:rPr>
              <a:t>Habilidades Digitales 2</a:t>
            </a:r>
          </a:p>
          <a:p>
            <a:pPr marL="1511301" lvl="2" indent="-503767">
              <a:lnSpc>
                <a:spcPts val="6650"/>
              </a:lnSpc>
              <a:buFont typeface="Arial"/>
              <a:buChar char="⚬"/>
            </a:pPr>
            <a:r>
              <a:rPr lang="en-US" sz="3500">
                <a:solidFill>
                  <a:srgbClr val="737373"/>
                </a:solidFill>
                <a:latin typeface="Montserrat Classic"/>
              </a:rPr>
              <a:t>Seguridad y Civilidad.</a:t>
            </a:r>
          </a:p>
          <a:p>
            <a:pPr marL="1511301" lvl="2" indent="-503767">
              <a:lnSpc>
                <a:spcPts val="6650"/>
              </a:lnSpc>
              <a:buFont typeface="Arial"/>
              <a:buChar char="⚬"/>
            </a:pPr>
            <a:r>
              <a:rPr lang="en-US" sz="3500">
                <a:solidFill>
                  <a:srgbClr val="737373"/>
                </a:solidFill>
                <a:latin typeface="Montserrat Classic"/>
              </a:rPr>
              <a:t>Comunicación por correo. </a:t>
            </a:r>
          </a:p>
          <a:p>
            <a:pPr marL="1511301" lvl="2" indent="-503767">
              <a:lnSpc>
                <a:spcPts val="6650"/>
              </a:lnSpc>
              <a:buFont typeface="Arial"/>
              <a:buChar char="⚬"/>
            </a:pPr>
            <a:r>
              <a:rPr lang="en-US" sz="3500">
                <a:solidFill>
                  <a:srgbClr val="737373"/>
                </a:solidFill>
                <a:latin typeface="Montserrat Classic"/>
              </a:rPr>
              <a:t>Vídeoconferencia.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0000"/>
          </a:blip>
          <a:srcRect t="7983" b="798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694482" y="2306466"/>
            <a:ext cx="13368801" cy="108651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-1101469" y="9146146"/>
            <a:ext cx="3031255" cy="228170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26978" y="1505142"/>
            <a:ext cx="7388126" cy="1942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5"/>
              </a:lnSpc>
            </a:pPr>
            <a:r>
              <a:rPr lang="en-US" sz="7500">
                <a:solidFill>
                  <a:srgbClr val="1D3447"/>
                </a:solidFill>
                <a:latin typeface="Montserrat Classic"/>
              </a:rPr>
              <a:t>¿Qué es una computadora?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989253" y="-8414105"/>
            <a:ext cx="16313109" cy="10025147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7003003" y="28402"/>
            <a:ext cx="10690559" cy="1412885"/>
            <a:chOff x="0" y="0"/>
            <a:chExt cx="14254079" cy="1883846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9"/>
            <a:srcRect t="7280" r="7012" b="14809"/>
            <a:stretch>
              <a:fillRect/>
            </a:stretch>
          </p:blipFill>
          <p:spPr>
            <a:xfrm>
              <a:off x="0" y="0"/>
              <a:ext cx="1775486" cy="1883846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2116992" y="534911"/>
              <a:ext cx="3412096" cy="1106816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6011254" y="397898"/>
              <a:ext cx="2485259" cy="1226386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2"/>
            <a:srcRect t="22466" r="68329" b="15821"/>
            <a:stretch>
              <a:fillRect/>
            </a:stretch>
          </p:blipFill>
          <p:spPr>
            <a:xfrm>
              <a:off x="8698735" y="450591"/>
              <a:ext cx="2105066" cy="1275457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2"/>
            <a:srcRect l="32335" t="22466" b="15821"/>
            <a:stretch>
              <a:fillRect/>
            </a:stretch>
          </p:blipFill>
          <p:spPr>
            <a:xfrm>
              <a:off x="10837702" y="688215"/>
              <a:ext cx="3416376" cy="968849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694482" y="2437604"/>
            <a:ext cx="10430969" cy="663670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298223" y="346592"/>
            <a:ext cx="1704779" cy="69043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699904" y="3573652"/>
            <a:ext cx="7315200" cy="2743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986655" y="3573652"/>
            <a:ext cx="3588288" cy="2422094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437497" y="4550437"/>
            <a:ext cx="7767090" cy="3279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>
              <a:lnSpc>
                <a:spcPts val="6650"/>
              </a:lnSpc>
              <a:buFont typeface="Arial"/>
              <a:buChar char="•"/>
            </a:pPr>
            <a:r>
              <a:rPr lang="en-US" sz="3500">
                <a:solidFill>
                  <a:srgbClr val="737373"/>
                </a:solidFill>
                <a:latin typeface="Montserrat Classic"/>
              </a:rPr>
              <a:t>Sistema Operativo.</a:t>
            </a:r>
          </a:p>
          <a:p>
            <a:pPr marL="755651" lvl="1" indent="-377825">
              <a:lnSpc>
                <a:spcPts val="6650"/>
              </a:lnSpc>
              <a:buFont typeface="Arial"/>
              <a:buChar char="•"/>
            </a:pPr>
            <a:r>
              <a:rPr lang="en-US" sz="3500">
                <a:solidFill>
                  <a:srgbClr val="737373"/>
                </a:solidFill>
                <a:latin typeface="Montserrat Classic"/>
              </a:rPr>
              <a:t>Hardware y Software.</a:t>
            </a:r>
          </a:p>
          <a:p>
            <a:pPr marL="755651" lvl="1" indent="-377825">
              <a:lnSpc>
                <a:spcPts val="6650"/>
              </a:lnSpc>
              <a:buFont typeface="Arial"/>
              <a:buChar char="•"/>
            </a:pPr>
            <a:r>
              <a:rPr lang="en-US" sz="3500">
                <a:solidFill>
                  <a:srgbClr val="737373"/>
                </a:solidFill>
                <a:latin typeface="Montserrat Classic"/>
              </a:rPr>
              <a:t>Dispositivos de entrada y salida.</a:t>
            </a:r>
          </a:p>
          <a:p>
            <a:pPr marL="755651" lvl="1" indent="-377825">
              <a:lnSpc>
                <a:spcPts val="6650"/>
              </a:lnSpc>
              <a:buFont typeface="Arial"/>
              <a:buChar char="•"/>
            </a:pPr>
            <a:r>
              <a:rPr lang="en-US" sz="3500">
                <a:solidFill>
                  <a:srgbClr val="737373"/>
                </a:solidFill>
                <a:latin typeface="Montserrat Classic"/>
              </a:rPr>
              <a:t>Tipos de computadores.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0000"/>
          </a:blip>
          <a:srcRect t="7983" b="798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887343" y="7413486"/>
            <a:ext cx="13368801" cy="108651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-2091784" y="382992"/>
            <a:ext cx="4443665" cy="33448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943034" y="-8314470"/>
            <a:ext cx="16313109" cy="1002514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7003003" y="60152"/>
            <a:ext cx="10690559" cy="1365259"/>
            <a:chOff x="0" y="0"/>
            <a:chExt cx="14254079" cy="1820346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9"/>
            <a:srcRect t="9031" r="7012" b="15684"/>
            <a:stretch>
              <a:fillRect/>
            </a:stretch>
          </p:blipFill>
          <p:spPr>
            <a:xfrm>
              <a:off x="0" y="0"/>
              <a:ext cx="1775486" cy="1820346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2116992" y="492577"/>
              <a:ext cx="3412096" cy="1106816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6011254" y="355564"/>
              <a:ext cx="2485259" cy="1226386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2"/>
            <a:srcRect t="22466" r="68329" b="15821"/>
            <a:stretch>
              <a:fillRect/>
            </a:stretch>
          </p:blipFill>
          <p:spPr>
            <a:xfrm>
              <a:off x="8698735" y="408257"/>
              <a:ext cx="2105066" cy="1275457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2"/>
            <a:srcRect l="32335" t="22466" b="15821"/>
            <a:stretch>
              <a:fillRect/>
            </a:stretch>
          </p:blipFill>
          <p:spPr>
            <a:xfrm>
              <a:off x="10837702" y="645882"/>
              <a:ext cx="3416376" cy="968849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943034" y="4810446"/>
            <a:ext cx="5984002" cy="52060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034953" y="505892"/>
            <a:ext cx="1704779" cy="69043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229743" y="3875621"/>
            <a:ext cx="7315200" cy="2743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3527102" y="8039959"/>
            <a:ext cx="4312712" cy="243668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146190" y="1751844"/>
            <a:ext cx="9482306" cy="1942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5"/>
              </a:lnSpc>
            </a:pPr>
            <a:r>
              <a:rPr lang="en-US" sz="7500">
                <a:solidFill>
                  <a:srgbClr val="1D3447"/>
                </a:solidFill>
                <a:latin typeface="Montserrat Classic"/>
              </a:rPr>
              <a:t>Interfaz de una computadora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658804" y="2803355"/>
            <a:ext cx="7181010" cy="3279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>
              <a:lnSpc>
                <a:spcPts val="6650"/>
              </a:lnSpc>
              <a:buFont typeface="Arial"/>
              <a:buChar char="•"/>
            </a:pPr>
            <a:r>
              <a:rPr lang="en-US" sz="3500">
                <a:solidFill>
                  <a:srgbClr val="737373"/>
                </a:solidFill>
                <a:latin typeface="Montserrat Classic"/>
              </a:rPr>
              <a:t>Navegación  ventanas. </a:t>
            </a:r>
          </a:p>
          <a:p>
            <a:pPr marL="755651" lvl="1" indent="-377825">
              <a:lnSpc>
                <a:spcPts val="6650"/>
              </a:lnSpc>
              <a:buFont typeface="Arial"/>
              <a:buChar char="•"/>
            </a:pPr>
            <a:r>
              <a:rPr lang="en-US" sz="3500">
                <a:solidFill>
                  <a:srgbClr val="737373"/>
                </a:solidFill>
                <a:latin typeface="Montserrat Classic"/>
              </a:rPr>
              <a:t>Aplicaciones /Software.</a:t>
            </a:r>
          </a:p>
          <a:p>
            <a:pPr marL="755651" lvl="1" indent="-377825">
              <a:lnSpc>
                <a:spcPts val="6650"/>
              </a:lnSpc>
              <a:buFont typeface="Arial"/>
              <a:buChar char="•"/>
            </a:pPr>
            <a:r>
              <a:rPr lang="en-US" sz="3500">
                <a:solidFill>
                  <a:srgbClr val="737373"/>
                </a:solidFill>
                <a:latin typeface="Montserrat Classic"/>
              </a:rPr>
              <a:t>Navegación por Internet. </a:t>
            </a:r>
          </a:p>
          <a:p>
            <a:pPr marL="755651" lvl="1" indent="-377825">
              <a:lnSpc>
                <a:spcPts val="6650"/>
              </a:lnSpc>
              <a:buFont typeface="Arial"/>
              <a:buChar char="•"/>
            </a:pPr>
            <a:r>
              <a:rPr lang="en-US" sz="3500">
                <a:solidFill>
                  <a:srgbClr val="737373"/>
                </a:solidFill>
                <a:latin typeface="Montserrat Classic"/>
              </a:rPr>
              <a:t>Conexión a redes.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0000"/>
          </a:blip>
          <a:srcRect t="7983" b="798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196872" flipH="1" flipV="1">
            <a:off x="-2496848" y="7139004"/>
            <a:ext cx="9881325" cy="80308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-2071660" y="-1672434"/>
            <a:ext cx="4443665" cy="33448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584170" y="2221833"/>
            <a:ext cx="6428322" cy="65595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962505" y="-8315290"/>
            <a:ext cx="16313109" cy="10025147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7003003" y="-103638"/>
            <a:ext cx="10690559" cy="1560799"/>
            <a:chOff x="0" y="0"/>
            <a:chExt cx="14254079" cy="2081065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1"/>
            <a:srcRect b="13934"/>
            <a:stretch>
              <a:fillRect/>
            </a:stretch>
          </p:blipFill>
          <p:spPr>
            <a:xfrm>
              <a:off x="0" y="0"/>
              <a:ext cx="1909381" cy="2081065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2116992" y="710964"/>
              <a:ext cx="3412096" cy="1106816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6011254" y="573950"/>
              <a:ext cx="2485259" cy="1226386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/>
            <a:srcRect t="22466" r="68329" b="15821"/>
            <a:stretch>
              <a:fillRect/>
            </a:stretch>
          </p:blipFill>
          <p:spPr>
            <a:xfrm>
              <a:off x="8698735" y="626643"/>
              <a:ext cx="2105066" cy="1275457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4"/>
            <a:srcRect l="32335" t="22466" b="15821"/>
            <a:stretch>
              <a:fillRect/>
            </a:stretch>
          </p:blipFill>
          <p:spPr>
            <a:xfrm>
              <a:off x="10837702" y="864268"/>
              <a:ext cx="3416376" cy="968849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029090" y="461231"/>
            <a:ext cx="1704779" cy="69043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01258" y="3087694"/>
            <a:ext cx="7315200" cy="2743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flipH="1">
            <a:off x="12190199" y="7400247"/>
            <a:ext cx="2506099" cy="3172277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2690777" y="1852733"/>
            <a:ext cx="9061725" cy="999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25"/>
              </a:lnSpc>
            </a:pPr>
            <a:r>
              <a:rPr lang="en-US" sz="7500">
                <a:solidFill>
                  <a:srgbClr val="1D3447"/>
                </a:solidFill>
                <a:latin typeface="Montserrat Classic"/>
              </a:rPr>
              <a:t>Seguridad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880242" y="3742862"/>
            <a:ext cx="7100108" cy="4117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>
              <a:lnSpc>
                <a:spcPts val="6650"/>
              </a:lnSpc>
              <a:buFont typeface="Arial"/>
              <a:buChar char="•"/>
            </a:pPr>
            <a:r>
              <a:rPr lang="en-US" sz="3500">
                <a:solidFill>
                  <a:srgbClr val="737373"/>
                </a:solidFill>
                <a:latin typeface="Montserrat Classic"/>
              </a:rPr>
              <a:t>Malware/antivirus.</a:t>
            </a:r>
          </a:p>
          <a:p>
            <a:pPr marL="755651" lvl="1" indent="-377825">
              <a:lnSpc>
                <a:spcPts val="6650"/>
              </a:lnSpc>
              <a:buFont typeface="Arial"/>
              <a:buChar char="•"/>
            </a:pPr>
            <a:r>
              <a:rPr lang="en-US" sz="3500">
                <a:solidFill>
                  <a:srgbClr val="737373"/>
                </a:solidFill>
                <a:latin typeface="Montserrat Classic"/>
              </a:rPr>
              <a:t>Phishing. </a:t>
            </a:r>
          </a:p>
          <a:p>
            <a:pPr marL="755651" lvl="1" indent="-377825">
              <a:lnSpc>
                <a:spcPts val="6650"/>
              </a:lnSpc>
              <a:buFont typeface="Arial"/>
              <a:buChar char="•"/>
            </a:pPr>
            <a:r>
              <a:rPr lang="en-US" sz="3500">
                <a:solidFill>
                  <a:srgbClr val="737373"/>
                </a:solidFill>
                <a:latin typeface="Montserrat Classic"/>
              </a:rPr>
              <a:t>Contenido internet. </a:t>
            </a:r>
          </a:p>
          <a:p>
            <a:pPr marL="755651" lvl="1" indent="-377825">
              <a:lnSpc>
                <a:spcPts val="6650"/>
              </a:lnSpc>
              <a:buFont typeface="Arial"/>
              <a:buChar char="•"/>
            </a:pPr>
            <a:r>
              <a:rPr lang="en-US" sz="3500">
                <a:solidFill>
                  <a:srgbClr val="737373"/>
                </a:solidFill>
                <a:latin typeface="Montserrat Classic"/>
              </a:rPr>
              <a:t>Contraseñas y accesos.</a:t>
            </a:r>
          </a:p>
          <a:p>
            <a:pPr marL="755651" lvl="1" indent="-377825">
              <a:lnSpc>
                <a:spcPts val="6650"/>
              </a:lnSpc>
              <a:buFont typeface="Arial"/>
              <a:buChar char="•"/>
            </a:pPr>
            <a:r>
              <a:rPr lang="en-US" sz="3500">
                <a:solidFill>
                  <a:srgbClr val="737373"/>
                </a:solidFill>
                <a:latin typeface="Montserrat Classic"/>
              </a:rPr>
              <a:t>Huella digital.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0000"/>
          </a:blip>
          <a:srcRect t="7983" b="798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-2221833" y="-1890675"/>
            <a:ext cx="4443665" cy="33448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962505" y="-8315290"/>
            <a:ext cx="16313109" cy="1002514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003003" y="-103638"/>
            <a:ext cx="10690559" cy="1560799"/>
            <a:chOff x="0" y="0"/>
            <a:chExt cx="14254079" cy="2081065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7"/>
            <a:srcRect b="13934"/>
            <a:stretch>
              <a:fillRect/>
            </a:stretch>
          </p:blipFill>
          <p:spPr>
            <a:xfrm>
              <a:off x="0" y="0"/>
              <a:ext cx="1909381" cy="2081065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116992" y="710964"/>
              <a:ext cx="3412096" cy="1106816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6011254" y="573950"/>
              <a:ext cx="2485259" cy="1226386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0"/>
            <a:srcRect t="22466" r="68329" b="15821"/>
            <a:stretch>
              <a:fillRect/>
            </a:stretch>
          </p:blipFill>
          <p:spPr>
            <a:xfrm>
              <a:off x="8698735" y="626643"/>
              <a:ext cx="2105066" cy="1275457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0"/>
            <a:srcRect l="32335" t="22466" b="15821"/>
            <a:stretch>
              <a:fillRect/>
            </a:stretch>
          </p:blipFill>
          <p:spPr>
            <a:xfrm>
              <a:off x="10837702" y="864268"/>
              <a:ext cx="3416376" cy="96884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029090" y="461231"/>
            <a:ext cx="1704779" cy="69043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 t="9867" r="27237"/>
          <a:stretch>
            <a:fillRect/>
          </a:stretch>
        </p:blipFill>
        <p:spPr>
          <a:xfrm>
            <a:off x="10301853" y="1709858"/>
            <a:ext cx="10991226" cy="9076702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672434" y="1852733"/>
            <a:ext cx="9061725" cy="999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25"/>
              </a:lnSpc>
            </a:pPr>
            <a:r>
              <a:rPr lang="en-US" sz="7500">
                <a:solidFill>
                  <a:srgbClr val="1D3447"/>
                </a:solidFill>
                <a:latin typeface="Montserrat Classic"/>
              </a:rPr>
              <a:t>Recomendaciones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23150" y="2852709"/>
            <a:ext cx="10575207" cy="3965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/>
          <a:srcRect t="181" b="181"/>
          <a:stretch>
            <a:fillRect/>
          </a:stretch>
        </p:blipFill>
        <p:spPr>
          <a:xfrm rot="-580154">
            <a:off x="11004450" y="5047433"/>
            <a:ext cx="2513703" cy="1152114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723150" y="3855632"/>
            <a:ext cx="10316660" cy="4955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>
              <a:lnSpc>
                <a:spcPts val="6650"/>
              </a:lnSpc>
              <a:buFont typeface="Arial"/>
              <a:buChar char="•"/>
            </a:pPr>
            <a:r>
              <a:rPr lang="en-US" sz="3500">
                <a:solidFill>
                  <a:srgbClr val="737373"/>
                </a:solidFill>
                <a:latin typeface="Montserrat Classic"/>
              </a:rPr>
              <a:t>Descarga imágenes pixabay.com</a:t>
            </a:r>
          </a:p>
          <a:p>
            <a:pPr marL="755651" lvl="1" indent="-377825">
              <a:lnSpc>
                <a:spcPts val="6650"/>
              </a:lnSpc>
              <a:buFont typeface="Arial"/>
              <a:buChar char="•"/>
            </a:pPr>
            <a:r>
              <a:rPr lang="en-US" sz="3500">
                <a:solidFill>
                  <a:srgbClr val="737373"/>
                </a:solidFill>
                <a:latin typeface="Montserrat Classic"/>
              </a:rPr>
              <a:t>Depura constantemente temporales.</a:t>
            </a:r>
          </a:p>
          <a:p>
            <a:pPr marL="755651" lvl="1" indent="-377825">
              <a:lnSpc>
                <a:spcPts val="6650"/>
              </a:lnSpc>
              <a:buFont typeface="Arial"/>
              <a:buChar char="•"/>
            </a:pPr>
            <a:r>
              <a:rPr lang="en-US" sz="3500">
                <a:solidFill>
                  <a:srgbClr val="737373"/>
                </a:solidFill>
                <a:latin typeface="Montserrat Classic"/>
              </a:rPr>
              <a:t>Realiza un Diagnóstico básico. </a:t>
            </a:r>
          </a:p>
          <a:p>
            <a:pPr marL="755651" lvl="1" indent="-377825">
              <a:lnSpc>
                <a:spcPts val="6650"/>
              </a:lnSpc>
              <a:buFont typeface="Arial"/>
              <a:buChar char="•"/>
            </a:pPr>
            <a:r>
              <a:rPr lang="en-US" sz="3500">
                <a:solidFill>
                  <a:srgbClr val="737373"/>
                </a:solidFill>
                <a:latin typeface="Montserrat Classic"/>
              </a:rPr>
              <a:t>No accedas a enlaces dudosos. </a:t>
            </a:r>
          </a:p>
          <a:p>
            <a:pPr marL="755651" lvl="1" indent="-377825">
              <a:lnSpc>
                <a:spcPts val="6650"/>
              </a:lnSpc>
              <a:buFont typeface="Arial"/>
              <a:buChar char="•"/>
            </a:pPr>
            <a:r>
              <a:rPr lang="en-US" sz="3500">
                <a:solidFill>
                  <a:srgbClr val="737373"/>
                </a:solidFill>
                <a:latin typeface="Montserrat Classic"/>
              </a:rPr>
              <a:t>Contarse a redes seguras</a:t>
            </a:r>
          </a:p>
          <a:p>
            <a:pPr marL="755651" lvl="1" indent="-377825">
              <a:lnSpc>
                <a:spcPts val="6650"/>
              </a:lnSpc>
              <a:buFont typeface="Arial"/>
              <a:buChar char="•"/>
            </a:pPr>
            <a:r>
              <a:rPr lang="en-US" sz="3500">
                <a:solidFill>
                  <a:srgbClr val="737373"/>
                </a:solidFill>
                <a:latin typeface="Montserrat Classic"/>
              </a:rPr>
              <a:t>Optimiza el uso de la computadora.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0000"/>
          </a:blip>
          <a:srcRect t="7983" b="798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196872" flipH="1" flipV="1">
            <a:off x="12192555" y="-2558250"/>
            <a:ext cx="9881325" cy="80308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-2221833" y="-1890675"/>
            <a:ext cx="4443665" cy="33448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962505" y="-8315290"/>
            <a:ext cx="16313109" cy="1002514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7003003" y="-103638"/>
            <a:ext cx="10690559" cy="1560799"/>
            <a:chOff x="0" y="0"/>
            <a:chExt cx="14254079" cy="208106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9"/>
            <a:srcRect b="13934"/>
            <a:stretch>
              <a:fillRect/>
            </a:stretch>
          </p:blipFill>
          <p:spPr>
            <a:xfrm>
              <a:off x="0" y="0"/>
              <a:ext cx="1909381" cy="208106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2116992" y="710964"/>
              <a:ext cx="3412096" cy="1106816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6011254" y="573950"/>
              <a:ext cx="2485259" cy="1226386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2"/>
            <a:srcRect t="22466" r="68329" b="15821"/>
            <a:stretch>
              <a:fillRect/>
            </a:stretch>
          </p:blipFill>
          <p:spPr>
            <a:xfrm>
              <a:off x="8698735" y="626643"/>
              <a:ext cx="2105066" cy="1275457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2"/>
            <a:srcRect l="32335" t="22466" b="15821"/>
            <a:stretch>
              <a:fillRect/>
            </a:stretch>
          </p:blipFill>
          <p:spPr>
            <a:xfrm>
              <a:off x="10837702" y="864268"/>
              <a:ext cx="3416376" cy="968849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029090" y="461231"/>
            <a:ext cx="1704779" cy="69043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8790088" y="3132989"/>
            <a:ext cx="10731016" cy="715401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223880" y="2852355"/>
            <a:ext cx="7315200" cy="27432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3414635" y="1728554"/>
            <a:ext cx="9061725" cy="999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25"/>
              </a:lnSpc>
            </a:pPr>
            <a:r>
              <a:rPr lang="en-US" sz="7500">
                <a:solidFill>
                  <a:srgbClr val="1D3447"/>
                </a:solidFill>
                <a:latin typeface="Montserrat Classic"/>
              </a:rPr>
              <a:t>Comandos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23150" y="3593764"/>
            <a:ext cx="10316660" cy="4955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>
              <a:lnSpc>
                <a:spcPts val="6650"/>
              </a:lnSpc>
              <a:buFont typeface="Arial"/>
              <a:buChar char="•"/>
            </a:pPr>
            <a:r>
              <a:rPr lang="en-US" sz="3500">
                <a:solidFill>
                  <a:srgbClr val="737373"/>
                </a:solidFill>
                <a:latin typeface="Montserrat Classic Bold"/>
              </a:rPr>
              <a:t>Windows + D: </a:t>
            </a:r>
            <a:r>
              <a:rPr lang="en-US" sz="3500">
                <a:solidFill>
                  <a:srgbClr val="737373"/>
                </a:solidFill>
                <a:latin typeface="Montserrat Classic"/>
              </a:rPr>
              <a:t>Minimizar todo.</a:t>
            </a:r>
          </a:p>
          <a:p>
            <a:pPr marL="755651" lvl="1" indent="-377825">
              <a:lnSpc>
                <a:spcPts val="6650"/>
              </a:lnSpc>
              <a:buFont typeface="Arial"/>
              <a:buChar char="•"/>
            </a:pPr>
            <a:r>
              <a:rPr lang="en-US" sz="3500">
                <a:solidFill>
                  <a:srgbClr val="737373"/>
                </a:solidFill>
                <a:latin typeface="Montserrat Classic Bold"/>
              </a:rPr>
              <a:t>Windows + L: </a:t>
            </a:r>
            <a:r>
              <a:rPr lang="en-US" sz="3500">
                <a:solidFill>
                  <a:srgbClr val="737373"/>
                </a:solidFill>
                <a:latin typeface="Montserrat Classic"/>
              </a:rPr>
              <a:t>Bloquear sesión.</a:t>
            </a:r>
          </a:p>
          <a:p>
            <a:pPr marL="755651" lvl="1" indent="-377825">
              <a:lnSpc>
                <a:spcPts val="6650"/>
              </a:lnSpc>
              <a:buFont typeface="Arial"/>
              <a:buChar char="•"/>
            </a:pPr>
            <a:r>
              <a:rPr lang="en-US" sz="3500">
                <a:solidFill>
                  <a:srgbClr val="737373"/>
                </a:solidFill>
                <a:latin typeface="Montserrat Classic Bold"/>
              </a:rPr>
              <a:t>Alt + F4:</a:t>
            </a:r>
            <a:r>
              <a:rPr lang="en-US" sz="3500">
                <a:solidFill>
                  <a:srgbClr val="737373"/>
                </a:solidFill>
                <a:latin typeface="Montserrat Classic"/>
              </a:rPr>
              <a:t> Cerra ventanas</a:t>
            </a:r>
          </a:p>
          <a:p>
            <a:pPr marL="755651" lvl="1" indent="-377825">
              <a:lnSpc>
                <a:spcPts val="6650"/>
              </a:lnSpc>
              <a:buFont typeface="Arial"/>
              <a:buChar char="•"/>
            </a:pPr>
            <a:r>
              <a:rPr lang="en-US" sz="3500">
                <a:solidFill>
                  <a:srgbClr val="737373"/>
                </a:solidFill>
                <a:latin typeface="Montserrat Classic Bold"/>
              </a:rPr>
              <a:t>Control + C, Control + V y Control + X </a:t>
            </a:r>
          </a:p>
          <a:p>
            <a:pPr marL="755651" lvl="1" indent="-377825">
              <a:lnSpc>
                <a:spcPts val="6650"/>
              </a:lnSpc>
              <a:buFont typeface="Arial"/>
              <a:buChar char="•"/>
            </a:pPr>
            <a:r>
              <a:rPr lang="en-US" sz="3500">
                <a:solidFill>
                  <a:srgbClr val="737373"/>
                </a:solidFill>
                <a:latin typeface="Montserrat Classic Bold"/>
              </a:rPr>
              <a:t>Control P: </a:t>
            </a:r>
            <a:r>
              <a:rPr lang="en-US" sz="3500">
                <a:solidFill>
                  <a:srgbClr val="737373"/>
                </a:solidFill>
                <a:latin typeface="Montserrat Classic"/>
              </a:rPr>
              <a:t>Imprimir</a:t>
            </a:r>
          </a:p>
          <a:p>
            <a:pPr marL="755651" lvl="1" indent="-377825">
              <a:lnSpc>
                <a:spcPts val="6650"/>
              </a:lnSpc>
              <a:buFont typeface="Arial"/>
              <a:buChar char="•"/>
            </a:pPr>
            <a:r>
              <a:rPr lang="en-US" sz="3500">
                <a:solidFill>
                  <a:srgbClr val="737373"/>
                </a:solidFill>
                <a:latin typeface="Montserrat Classic Bold"/>
              </a:rPr>
              <a:t>F11</a:t>
            </a:r>
            <a:r>
              <a:rPr lang="en-US" sz="3500">
                <a:solidFill>
                  <a:srgbClr val="737373"/>
                </a:solidFill>
                <a:latin typeface="Montserrat Classic"/>
              </a:rPr>
              <a:t>: Pantalla completa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0000"/>
          </a:blip>
          <a:srcRect t="7983" b="798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44000" y="6619580"/>
            <a:ext cx="13368801" cy="108651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-2071660" y="-1672434"/>
            <a:ext cx="4443665" cy="33448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909877" y="-8315290"/>
            <a:ext cx="16313109" cy="1002514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7003003" y="-103638"/>
            <a:ext cx="10690559" cy="1529049"/>
            <a:chOff x="0" y="0"/>
            <a:chExt cx="14254079" cy="2038732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9"/>
            <a:srcRect b="15684"/>
            <a:stretch>
              <a:fillRect/>
            </a:stretch>
          </p:blipFill>
          <p:spPr>
            <a:xfrm>
              <a:off x="0" y="0"/>
              <a:ext cx="1909381" cy="2038732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2116992" y="710964"/>
              <a:ext cx="3412096" cy="1106816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6011254" y="573950"/>
              <a:ext cx="2485259" cy="1226386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2"/>
            <a:srcRect t="22466" r="68329" b="15821"/>
            <a:stretch>
              <a:fillRect/>
            </a:stretch>
          </p:blipFill>
          <p:spPr>
            <a:xfrm>
              <a:off x="8698735" y="626643"/>
              <a:ext cx="2105066" cy="1275457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2"/>
            <a:srcRect l="32335" t="22466" b="15821"/>
            <a:stretch>
              <a:fillRect/>
            </a:stretch>
          </p:blipFill>
          <p:spPr>
            <a:xfrm>
              <a:off x="10837702" y="864268"/>
              <a:ext cx="3416376" cy="968849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11023" y="1709858"/>
            <a:ext cx="7434506" cy="743450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092590" y="492981"/>
            <a:ext cx="1704779" cy="69043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413805" y="3150214"/>
            <a:ext cx="9002880" cy="3376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3670239" y="6454353"/>
            <a:ext cx="3746446" cy="3652785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8451905" y="2045463"/>
            <a:ext cx="10078458" cy="999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25"/>
              </a:lnSpc>
            </a:pPr>
            <a:r>
              <a:rPr lang="en-US" sz="7500">
                <a:solidFill>
                  <a:srgbClr val="1D3447"/>
                </a:solidFill>
                <a:latin typeface="Montserrat Classic"/>
              </a:rPr>
              <a:t>Correo electrónico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945529" y="4276582"/>
            <a:ext cx="11091211" cy="4117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>
              <a:lnSpc>
                <a:spcPts val="6650"/>
              </a:lnSpc>
              <a:buFont typeface="Arial"/>
              <a:buChar char="•"/>
            </a:pPr>
            <a:r>
              <a:rPr lang="en-US" sz="3500">
                <a:solidFill>
                  <a:srgbClr val="737373"/>
                </a:solidFill>
                <a:latin typeface="Montserrat Classic"/>
              </a:rPr>
              <a:t>Perfil profesional recomendaciones.</a:t>
            </a:r>
          </a:p>
          <a:p>
            <a:pPr marL="755651" lvl="1" indent="-377825">
              <a:lnSpc>
                <a:spcPts val="6650"/>
              </a:lnSpc>
              <a:buFont typeface="Arial"/>
              <a:buChar char="•"/>
            </a:pPr>
            <a:r>
              <a:rPr lang="en-US" sz="3500">
                <a:solidFill>
                  <a:srgbClr val="737373"/>
                </a:solidFill>
                <a:latin typeface="Montserrat Classic"/>
              </a:rPr>
              <a:t>Programación de envío de correos. </a:t>
            </a:r>
          </a:p>
          <a:p>
            <a:pPr marL="755651" lvl="1" indent="-377825">
              <a:lnSpc>
                <a:spcPts val="6650"/>
              </a:lnSpc>
              <a:buFont typeface="Arial"/>
              <a:buChar char="•"/>
            </a:pPr>
            <a:r>
              <a:rPr lang="en-US" sz="3500">
                <a:solidFill>
                  <a:srgbClr val="737373"/>
                </a:solidFill>
                <a:latin typeface="Montserrat Classic"/>
              </a:rPr>
              <a:t>Personalización cuenta. </a:t>
            </a:r>
          </a:p>
          <a:p>
            <a:pPr marL="755651" lvl="1" indent="-377825">
              <a:lnSpc>
                <a:spcPts val="6650"/>
              </a:lnSpc>
              <a:buFont typeface="Arial"/>
              <a:buChar char="•"/>
            </a:pPr>
            <a:r>
              <a:rPr lang="en-US" sz="3500">
                <a:solidFill>
                  <a:srgbClr val="737373"/>
                </a:solidFill>
                <a:latin typeface="Montserrat Classic"/>
              </a:rPr>
              <a:t>Firma correo. </a:t>
            </a:r>
          </a:p>
          <a:p>
            <a:pPr marL="755651" lvl="1" indent="-377825">
              <a:lnSpc>
                <a:spcPts val="6650"/>
              </a:lnSpc>
              <a:buFont typeface="Arial"/>
              <a:buChar char="•"/>
            </a:pPr>
            <a:r>
              <a:rPr lang="en-US" sz="3500">
                <a:solidFill>
                  <a:srgbClr val="737373"/>
                </a:solidFill>
                <a:latin typeface="Montserrat Classic"/>
              </a:rPr>
              <a:t>Reenvío correos.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0000"/>
          </a:blip>
          <a:srcRect t="7983" b="798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9816096" y="-146958"/>
            <a:ext cx="13368801" cy="108651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 flipH="1" flipV="1">
            <a:off x="16066167" y="8614566"/>
            <a:ext cx="4443665" cy="33448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274812" y="-7782127"/>
            <a:ext cx="16313109" cy="1002514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523379" y="107777"/>
            <a:ext cx="12425316" cy="1698637"/>
            <a:chOff x="0" y="0"/>
            <a:chExt cx="16567089" cy="2264849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9"/>
            <a:srcRect t="5113" b="14297"/>
            <a:stretch>
              <a:fillRect/>
            </a:stretch>
          </p:blipFill>
          <p:spPr>
            <a:xfrm>
              <a:off x="0" y="0"/>
              <a:ext cx="2219217" cy="226484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2460517" y="682629"/>
              <a:ext cx="3965777" cy="128641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6986701" y="523382"/>
              <a:ext cx="2888542" cy="1425392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2"/>
            <a:srcRect t="22466" r="68329" b="15821"/>
            <a:stretch>
              <a:fillRect/>
            </a:stretch>
          </p:blipFill>
          <p:spPr>
            <a:xfrm>
              <a:off x="10110279" y="584626"/>
              <a:ext cx="2446655" cy="1482426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2"/>
            <a:srcRect l="32335" t="22466" b="15821"/>
            <a:stretch>
              <a:fillRect/>
            </a:stretch>
          </p:blipFill>
          <p:spPr>
            <a:xfrm>
              <a:off x="12596337" y="860810"/>
              <a:ext cx="3970752" cy="1126064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552705" y="683482"/>
            <a:ext cx="1704779" cy="69043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552705" y="4204451"/>
            <a:ext cx="7315200" cy="2743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8569453" y="3551800"/>
            <a:ext cx="10749646" cy="716643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2477503" y="8343716"/>
            <a:ext cx="2102493" cy="1829169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4842197" y="2981388"/>
            <a:ext cx="9061725" cy="999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25"/>
              </a:lnSpc>
            </a:pPr>
            <a:r>
              <a:rPr lang="en-US" sz="7500">
                <a:solidFill>
                  <a:srgbClr val="1D3447"/>
                </a:solidFill>
                <a:latin typeface="Montserrat Classic"/>
              </a:rPr>
              <a:t>Netiqueta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813365" y="5140883"/>
            <a:ext cx="8793879" cy="4117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>
              <a:lnSpc>
                <a:spcPts val="6650"/>
              </a:lnSpc>
              <a:buFont typeface="Arial"/>
              <a:buChar char="•"/>
            </a:pPr>
            <a:r>
              <a:rPr lang="en-US" sz="3500">
                <a:solidFill>
                  <a:srgbClr val="737373"/>
                </a:solidFill>
                <a:latin typeface="Montserrat Classic"/>
              </a:rPr>
              <a:t>No utilizar mayúsculas. </a:t>
            </a:r>
          </a:p>
          <a:p>
            <a:pPr marL="755651" lvl="1" indent="-377825">
              <a:lnSpc>
                <a:spcPts val="6650"/>
              </a:lnSpc>
              <a:buFont typeface="Arial"/>
              <a:buChar char="•"/>
            </a:pPr>
            <a:r>
              <a:rPr lang="en-US" sz="3500">
                <a:solidFill>
                  <a:srgbClr val="737373"/>
                </a:solidFill>
                <a:latin typeface="Montserrat Classic"/>
              </a:rPr>
              <a:t>No usar colores fuertes para correos. </a:t>
            </a:r>
          </a:p>
          <a:p>
            <a:pPr marL="755651" lvl="1" indent="-377825">
              <a:lnSpc>
                <a:spcPts val="6650"/>
              </a:lnSpc>
              <a:buFont typeface="Arial"/>
              <a:buChar char="•"/>
            </a:pPr>
            <a:r>
              <a:rPr lang="en-US" sz="3500">
                <a:solidFill>
                  <a:srgbClr val="737373"/>
                </a:solidFill>
                <a:latin typeface="Montserrat Classic"/>
              </a:rPr>
              <a:t>Leer todos los mensajes. </a:t>
            </a:r>
          </a:p>
          <a:p>
            <a:pPr marL="755651" lvl="1" indent="-377825">
              <a:lnSpc>
                <a:spcPts val="6650"/>
              </a:lnSpc>
              <a:buFont typeface="Arial"/>
              <a:buChar char="•"/>
            </a:pPr>
            <a:r>
              <a:rPr lang="en-US" sz="3500">
                <a:solidFill>
                  <a:srgbClr val="737373"/>
                </a:solidFill>
                <a:latin typeface="Montserrat Classic"/>
              </a:rPr>
              <a:t>Responder oportunamente. </a:t>
            </a:r>
          </a:p>
          <a:p>
            <a:pPr marL="755651" lvl="1" indent="-377825">
              <a:lnSpc>
                <a:spcPts val="6650"/>
              </a:lnSpc>
              <a:buFont typeface="Arial"/>
              <a:buChar char="•"/>
            </a:pPr>
            <a:r>
              <a:rPr lang="en-US" sz="3500">
                <a:solidFill>
                  <a:srgbClr val="737373"/>
                </a:solidFill>
                <a:latin typeface="Montserrat Classic"/>
              </a:rPr>
              <a:t>Incluir firma.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CC77927E57B246852D4310B7095854" ma:contentTypeVersion="10" ma:contentTypeDescription="Create a new document." ma:contentTypeScope="" ma:versionID="548207c26acfdf8518780093a59091d9">
  <xsd:schema xmlns:xsd="http://www.w3.org/2001/XMLSchema" xmlns:xs="http://www.w3.org/2001/XMLSchema" xmlns:p="http://schemas.microsoft.com/office/2006/metadata/properties" xmlns:ns2="1f5c0254-6ca9-4f83-b08e-31e6043fd857" xmlns:ns3="fac7be29-f162-4fb2-b41c-357f530d85c6" targetNamespace="http://schemas.microsoft.com/office/2006/metadata/properties" ma:root="true" ma:fieldsID="c165563f28a4747c069a6c860c4fcf82" ns2:_="" ns3:_="">
    <xsd:import namespace="1f5c0254-6ca9-4f83-b08e-31e6043fd857"/>
    <xsd:import namespace="fac7be29-f162-4fb2-b41c-357f530d85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5c0254-6ca9-4f83-b08e-31e6043fd8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0cd3ca9-ced4-4363-96eb-2691de658a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c7be29-f162-4fb2-b41c-357f530d85c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065a010-676a-43cd-85b6-3724a513882d}" ma:internalName="TaxCatchAll" ma:showField="CatchAllData" ma:web="fac7be29-f162-4fb2-b41c-357f530d85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ac7be29-f162-4fb2-b41c-357f530d85c6" xsi:nil="true"/>
    <lcf76f155ced4ddcb4097134ff3c332f xmlns="1f5c0254-6ca9-4f83-b08e-31e6043fd85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DAB1D8F-AD21-4A75-A6AB-DE304FF89E89}"/>
</file>

<file path=customXml/itemProps2.xml><?xml version="1.0" encoding="utf-8"?>
<ds:datastoreItem xmlns:ds="http://schemas.openxmlformats.org/officeDocument/2006/customXml" ds:itemID="{4CACC426-9A8A-40EB-9FF8-2D50B1078F67}"/>
</file>

<file path=customXml/itemProps3.xml><?xml version="1.0" encoding="utf-8"?>
<ds:datastoreItem xmlns:ds="http://schemas.openxmlformats.org/officeDocument/2006/customXml" ds:itemID="{81C7DE7E-62D3-435D-8D50-9A699F2EC5E7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216</Words>
  <Application>Microsoft Office PowerPoint</Application>
  <PresentationFormat>Personalizado</PresentationFormat>
  <Paragraphs>56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6" baseType="lpstr">
      <vt:lpstr>Arial</vt:lpstr>
      <vt:lpstr>Calibri</vt:lpstr>
      <vt:lpstr>Montserrat Classic Bold</vt:lpstr>
      <vt:lpstr>Montserrat Classic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Habilidades Digitales I y II CIMA 2023</dc:title>
  <cp:lastModifiedBy>Carlos Noreña</cp:lastModifiedBy>
  <cp:revision>1</cp:revision>
  <dcterms:created xsi:type="dcterms:W3CDTF">2006-08-16T00:00:00Z</dcterms:created>
  <dcterms:modified xsi:type="dcterms:W3CDTF">2023-03-31T23:46:27Z</dcterms:modified>
  <dc:identifier>DAFef39mR7g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0x01010046CC77927E57B246852D4310B7095854</vt:lpwstr>
  </property>
</Properties>
</file>