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34"/>
  </p:notesMasterIdLst>
  <p:sldIdLst>
    <p:sldId id="256" r:id="rId2"/>
    <p:sldId id="268" r:id="rId3"/>
    <p:sldId id="292" r:id="rId4"/>
    <p:sldId id="294" r:id="rId5"/>
    <p:sldId id="257" r:id="rId6"/>
    <p:sldId id="295" r:id="rId7"/>
    <p:sldId id="259" r:id="rId8"/>
    <p:sldId id="269" r:id="rId9"/>
    <p:sldId id="270" r:id="rId10"/>
    <p:sldId id="271" r:id="rId11"/>
    <p:sldId id="272" r:id="rId12"/>
    <p:sldId id="273" r:id="rId13"/>
    <p:sldId id="296" r:id="rId14"/>
    <p:sldId id="274" r:id="rId15"/>
    <p:sldId id="275" r:id="rId16"/>
    <p:sldId id="276" r:id="rId17"/>
    <p:sldId id="277" r:id="rId18"/>
    <p:sldId id="278" r:id="rId19"/>
    <p:sldId id="279" r:id="rId20"/>
    <p:sldId id="291" r:id="rId21"/>
    <p:sldId id="280" r:id="rId22"/>
    <p:sldId id="281" r:id="rId23"/>
    <p:sldId id="282" r:id="rId24"/>
    <p:sldId id="283" r:id="rId25"/>
    <p:sldId id="284" r:id="rId26"/>
    <p:sldId id="285" r:id="rId27"/>
    <p:sldId id="286" r:id="rId28"/>
    <p:sldId id="288" r:id="rId29"/>
    <p:sldId id="287" r:id="rId30"/>
    <p:sldId id="289" r:id="rId31"/>
    <p:sldId id="290" r:id="rId32"/>
    <p:sldId id="297"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Hammersmith One" panose="02010703030501060504" pitchFamily="2" charset="77"/>
      <p:regular r:id="rId43"/>
    </p:embeddedFont>
    <p:embeddedFont>
      <p:font typeface="Roboto Condensed Light" panose="020F0302020204030204" pitchFamily="34" charset="0"/>
      <p:regular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9DBF94-9272-4695-8C4E-BDAC9AB667B9}">
  <a:tblStyle styleId="{F99DBF94-9272-4695-8C4E-BDAC9AB667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59A7A7-B693-4DF4-8F66-D32A1D8F24DF}"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DDB43172-7412-4F9F-9B38-F05647FD6B48}"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493A17B6-0C30-482C-B60D-BF32FD3D9550}"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34720F65-4BF7-4168-AD09-7908F9793CBF}"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1994BB10-2FEC-4424-A24D-8DCAFA9F9CDA}"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2"/>
  </p:normalViewPr>
  <p:slideViewPr>
    <p:cSldViewPr snapToGrid="0">
      <p:cViewPr varScale="1">
        <p:scale>
          <a:sx n="158" d="100"/>
          <a:sy n="158" d="100"/>
        </p:scale>
        <p:origin x="9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3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26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25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55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51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25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750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762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500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63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124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90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981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04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4352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265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156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320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20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99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62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35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93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72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25" y="4599425"/>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hyperlink" Target="http://revista.pricetravel.com.mx/lugares-turisticos-de-mexico/2015/01/21/turismo-accesible-en-mexico-conociendo-el-paraiso-de-cancu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EtTwB3faN4"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z9wX5BJGvh8" TargetMode="Externa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9"/>
        <p:cNvGrpSpPr/>
        <p:nvPr/>
      </p:nvGrpSpPr>
      <p:grpSpPr>
        <a:xfrm>
          <a:off x="0" y="0"/>
          <a:ext cx="0" cy="0"/>
          <a:chOff x="0" y="0"/>
          <a:chExt cx="0" cy="0"/>
        </a:xfrm>
      </p:grpSpPr>
      <p:sp>
        <p:nvSpPr>
          <p:cNvPr id="1320" name="Google Shape;1320;p54"/>
          <p:cNvSpPr txBox="1">
            <a:spLocks noGrp="1"/>
          </p:cNvSpPr>
          <p:nvPr>
            <p:ph type="ctrTitle"/>
          </p:nvPr>
        </p:nvSpPr>
        <p:spPr>
          <a:xfrm>
            <a:off x="822334" y="63140"/>
            <a:ext cx="65778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4000" dirty="0">
                <a:solidFill>
                  <a:schemeClr val="accent2"/>
                </a:solidFill>
              </a:rPr>
              <a:t>Hospitalidad Accesible</a:t>
            </a:r>
            <a:br>
              <a:rPr lang="es-ES" sz="4000" dirty="0">
                <a:solidFill>
                  <a:schemeClr val="accent2"/>
                </a:solidFill>
              </a:rPr>
            </a:br>
            <a:r>
              <a:rPr lang="es-ES" sz="4000" dirty="0" err="1">
                <a:solidFill>
                  <a:schemeClr val="accent2"/>
                </a:solidFill>
              </a:rPr>
              <a:t>Todo@s</a:t>
            </a:r>
            <a:r>
              <a:rPr lang="es-ES" sz="4000" dirty="0">
                <a:solidFill>
                  <a:schemeClr val="accent2"/>
                </a:solidFill>
              </a:rPr>
              <a:t> son </a:t>
            </a:r>
            <a:r>
              <a:rPr lang="es-ES" sz="4000" dirty="0" err="1">
                <a:solidFill>
                  <a:schemeClr val="accent2"/>
                </a:solidFill>
              </a:rPr>
              <a:t>bienvenid@s</a:t>
            </a:r>
            <a:endParaRPr sz="4000" dirty="0">
              <a:solidFill>
                <a:schemeClr val="accent2"/>
              </a:solidFill>
            </a:endParaRPr>
          </a:p>
        </p:txBody>
      </p:sp>
      <p:sp>
        <p:nvSpPr>
          <p:cNvPr id="4" name="Subtitle 2">
            <a:extLst>
              <a:ext uri="{FF2B5EF4-FFF2-40B4-BE49-F238E27FC236}">
                <a16:creationId xmlns:a16="http://schemas.microsoft.com/office/drawing/2014/main" id="{AD8374BE-C4C2-774E-9DAB-3B95D968A220}"/>
              </a:ext>
            </a:extLst>
          </p:cNvPr>
          <p:cNvSpPr txBox="1">
            <a:spLocks/>
          </p:cNvSpPr>
          <p:nvPr/>
        </p:nvSpPr>
        <p:spPr>
          <a:xfrm>
            <a:off x="717337" y="2499694"/>
            <a:ext cx="6497905" cy="1236743"/>
          </a:xfrm>
          <a:prstGeom prst="rect">
            <a:avLst/>
          </a:prstGeom>
          <a:noFill/>
          <a:ln w="38100">
            <a:solidFill>
              <a:schemeClr val="accent1"/>
            </a:solidFill>
          </a:ln>
        </p:spPr>
        <p:txBody>
          <a:bodyPr spcFirstLastPara="1" vert="horz" wrap="square" lIns="91440" tIns="45720" rIns="91440" bIns="45720" rtlCol="0" anchor="t" anchorCtr="0">
            <a:normAutofit fontScale="9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2"/>
              </a:buClr>
              <a:buSzPts val="2800"/>
              <a:buFont typeface="Manjari"/>
              <a:buNone/>
              <a:defRPr sz="1500" b="0" i="0" u="none" strike="noStrike" cap="none">
                <a:solidFill>
                  <a:schemeClr val="accent2"/>
                </a:solidFill>
                <a:latin typeface="Manjari"/>
                <a:ea typeface="Manjari"/>
                <a:cs typeface="Manjari"/>
                <a:sym typeface="Manjari"/>
              </a:defRPr>
            </a:lvl1pPr>
            <a:lvl2pPr marL="914400" marR="0" lvl="1" indent="-317500" algn="ctr" rtl="0">
              <a:lnSpc>
                <a:spcPct val="100000"/>
              </a:lnSpc>
              <a:spcBef>
                <a:spcPts val="0"/>
              </a:spcBef>
              <a:spcAft>
                <a:spcPts val="0"/>
              </a:spcAft>
              <a:buClr>
                <a:schemeClr val="accent2"/>
              </a:buClr>
              <a:buSzPts val="2800"/>
              <a:buFont typeface="Manjari"/>
              <a:buNone/>
              <a:defRPr sz="2800" b="0" i="0" u="none" strike="noStrike" cap="none">
                <a:solidFill>
                  <a:schemeClr val="accent2"/>
                </a:solidFill>
                <a:latin typeface="Manjari"/>
                <a:ea typeface="Manjari"/>
                <a:cs typeface="Manjari"/>
                <a:sym typeface="Manjari"/>
              </a:defRPr>
            </a:lvl2pPr>
            <a:lvl3pPr marL="1371600" marR="0" lvl="2" indent="-317500" algn="ctr" rtl="0">
              <a:lnSpc>
                <a:spcPct val="100000"/>
              </a:lnSpc>
              <a:spcBef>
                <a:spcPts val="0"/>
              </a:spcBef>
              <a:spcAft>
                <a:spcPts val="0"/>
              </a:spcAft>
              <a:buClr>
                <a:schemeClr val="accent2"/>
              </a:buClr>
              <a:buSzPts val="2800"/>
              <a:buFont typeface="Manjari"/>
              <a:buNone/>
              <a:defRPr sz="2800" b="0" i="0" u="none" strike="noStrike" cap="none">
                <a:solidFill>
                  <a:schemeClr val="accent2"/>
                </a:solidFill>
                <a:latin typeface="Manjari"/>
                <a:ea typeface="Manjari"/>
                <a:cs typeface="Manjari"/>
                <a:sym typeface="Manjari"/>
              </a:defRPr>
            </a:lvl3pPr>
            <a:lvl4pPr marL="1828800" marR="0" lvl="3" indent="-317500" algn="ctr" rtl="0">
              <a:lnSpc>
                <a:spcPct val="100000"/>
              </a:lnSpc>
              <a:spcBef>
                <a:spcPts val="0"/>
              </a:spcBef>
              <a:spcAft>
                <a:spcPts val="0"/>
              </a:spcAft>
              <a:buClr>
                <a:schemeClr val="accent2"/>
              </a:buClr>
              <a:buSzPts val="2800"/>
              <a:buFont typeface="Manjari"/>
              <a:buNone/>
              <a:defRPr sz="2800" b="0" i="0" u="none" strike="noStrike" cap="none">
                <a:solidFill>
                  <a:schemeClr val="accent2"/>
                </a:solidFill>
                <a:latin typeface="Manjari"/>
                <a:ea typeface="Manjari"/>
                <a:cs typeface="Manjari"/>
                <a:sym typeface="Manjari"/>
              </a:defRPr>
            </a:lvl4pPr>
            <a:lvl5pPr marL="2286000" marR="0" lvl="4" indent="-317500" algn="ctr" rtl="0">
              <a:lnSpc>
                <a:spcPct val="100000"/>
              </a:lnSpc>
              <a:spcBef>
                <a:spcPts val="0"/>
              </a:spcBef>
              <a:spcAft>
                <a:spcPts val="0"/>
              </a:spcAft>
              <a:buClr>
                <a:schemeClr val="accent2"/>
              </a:buClr>
              <a:buSzPts val="2800"/>
              <a:buFont typeface="Manjari"/>
              <a:buNone/>
              <a:defRPr sz="2800" b="0" i="0" u="none" strike="noStrike" cap="none">
                <a:solidFill>
                  <a:schemeClr val="accent2"/>
                </a:solidFill>
                <a:latin typeface="Manjari"/>
                <a:ea typeface="Manjari"/>
                <a:cs typeface="Manjari"/>
                <a:sym typeface="Manjari"/>
              </a:defRPr>
            </a:lvl5pPr>
            <a:lvl6pPr marL="2743200" marR="0" lvl="5" indent="-317500" algn="ctr" rtl="0">
              <a:lnSpc>
                <a:spcPct val="100000"/>
              </a:lnSpc>
              <a:spcBef>
                <a:spcPts val="0"/>
              </a:spcBef>
              <a:spcAft>
                <a:spcPts val="0"/>
              </a:spcAft>
              <a:buClr>
                <a:schemeClr val="accent2"/>
              </a:buClr>
              <a:buSzPts val="2800"/>
              <a:buFont typeface="Manjari"/>
              <a:buNone/>
              <a:defRPr sz="2800" b="0" i="0" u="none" strike="noStrike" cap="none">
                <a:solidFill>
                  <a:schemeClr val="accent2"/>
                </a:solidFill>
                <a:latin typeface="Manjari"/>
                <a:ea typeface="Manjari"/>
                <a:cs typeface="Manjari"/>
                <a:sym typeface="Manjari"/>
              </a:defRPr>
            </a:lvl6pPr>
            <a:lvl7pPr marL="3200400" marR="0" lvl="6" indent="-317500" algn="ctr" rtl="0">
              <a:lnSpc>
                <a:spcPct val="100000"/>
              </a:lnSpc>
              <a:spcBef>
                <a:spcPts val="0"/>
              </a:spcBef>
              <a:spcAft>
                <a:spcPts val="0"/>
              </a:spcAft>
              <a:buClr>
                <a:schemeClr val="accent2"/>
              </a:buClr>
              <a:buSzPts val="2800"/>
              <a:buFont typeface="Manjari"/>
              <a:buNone/>
              <a:defRPr sz="2800" b="0" i="0" u="none" strike="noStrike" cap="none">
                <a:solidFill>
                  <a:schemeClr val="accent2"/>
                </a:solidFill>
                <a:latin typeface="Manjari"/>
                <a:ea typeface="Manjari"/>
                <a:cs typeface="Manjari"/>
                <a:sym typeface="Manjari"/>
              </a:defRPr>
            </a:lvl7pPr>
            <a:lvl8pPr marL="3657600" marR="0" lvl="7" indent="-317500" algn="ctr" rtl="0">
              <a:lnSpc>
                <a:spcPct val="100000"/>
              </a:lnSpc>
              <a:spcBef>
                <a:spcPts val="0"/>
              </a:spcBef>
              <a:spcAft>
                <a:spcPts val="0"/>
              </a:spcAft>
              <a:buClr>
                <a:schemeClr val="accent2"/>
              </a:buClr>
              <a:buSzPts val="2800"/>
              <a:buFont typeface="Manjari"/>
              <a:buNone/>
              <a:defRPr sz="2800" b="0" i="0" u="none" strike="noStrike" cap="none">
                <a:solidFill>
                  <a:schemeClr val="accent2"/>
                </a:solidFill>
                <a:latin typeface="Manjari"/>
                <a:ea typeface="Manjari"/>
                <a:cs typeface="Manjari"/>
                <a:sym typeface="Manjari"/>
              </a:defRPr>
            </a:lvl8pPr>
            <a:lvl9pPr marL="4114800" marR="0" lvl="8" indent="-317500" algn="ctr" rtl="0">
              <a:lnSpc>
                <a:spcPct val="100000"/>
              </a:lnSpc>
              <a:spcBef>
                <a:spcPts val="0"/>
              </a:spcBef>
              <a:spcAft>
                <a:spcPts val="0"/>
              </a:spcAft>
              <a:buClr>
                <a:schemeClr val="accent2"/>
              </a:buClr>
              <a:buSzPts val="2800"/>
              <a:buFont typeface="Manjari"/>
              <a:buNone/>
              <a:defRPr sz="2800" b="0" i="0" u="none" strike="noStrike" cap="none">
                <a:solidFill>
                  <a:schemeClr val="accent2"/>
                </a:solidFill>
                <a:latin typeface="Manjari"/>
                <a:ea typeface="Manjari"/>
                <a:cs typeface="Manjari"/>
                <a:sym typeface="Manjari"/>
              </a:defRPr>
            </a:lvl9pPr>
          </a:lstStyle>
          <a:p>
            <a:endParaRPr lang="en-US" dirty="0"/>
          </a:p>
          <a:p>
            <a:r>
              <a:rPr lang="en-US" sz="2800" dirty="0">
                <a:cs typeface="Calibri"/>
              </a:rPr>
              <a:t>Proyecto CIMA </a:t>
            </a:r>
            <a:r>
              <a:rPr lang="en-US" sz="1200" dirty="0">
                <a:cs typeface="Calibri"/>
              </a:rPr>
              <a:t>(</a:t>
            </a:r>
            <a:r>
              <a:rPr lang="en-US" sz="2400" b="1" dirty="0" err="1">
                <a:cs typeface="Calibri"/>
              </a:rPr>
              <a:t>C</a:t>
            </a:r>
            <a:r>
              <a:rPr lang="en-US" sz="1200" dirty="0" err="1">
                <a:cs typeface="Calibri"/>
              </a:rPr>
              <a:t>apacitación</a:t>
            </a:r>
            <a:r>
              <a:rPr lang="en-US" sz="1200" dirty="0">
                <a:cs typeface="Calibri"/>
              </a:rPr>
              <a:t> </a:t>
            </a:r>
            <a:r>
              <a:rPr lang="en-US" sz="2400" b="1" dirty="0">
                <a:cs typeface="Calibri"/>
              </a:rPr>
              <a:t>I</a:t>
            </a:r>
            <a:r>
              <a:rPr lang="en-US" sz="1200" dirty="0">
                <a:cs typeface="Calibri"/>
              </a:rPr>
              <a:t>ntegral para </a:t>
            </a:r>
            <a:r>
              <a:rPr lang="en-US" sz="2400" b="1" dirty="0" err="1">
                <a:cs typeface="Calibri"/>
              </a:rPr>
              <a:t>M</a:t>
            </a:r>
            <a:r>
              <a:rPr lang="en-US" sz="1200" dirty="0" err="1">
                <a:cs typeface="Calibri"/>
              </a:rPr>
              <a:t>ujeres</a:t>
            </a:r>
            <a:r>
              <a:rPr lang="en-US" sz="1200" dirty="0">
                <a:cs typeface="Calibri"/>
              </a:rPr>
              <a:t> </a:t>
            </a:r>
            <a:r>
              <a:rPr lang="en-US" sz="1200" dirty="0" err="1">
                <a:cs typeface="Calibri"/>
              </a:rPr>
              <a:t>en</a:t>
            </a:r>
            <a:r>
              <a:rPr lang="en-US" sz="1200" dirty="0">
                <a:cs typeface="Calibri"/>
              </a:rPr>
              <a:t> </a:t>
            </a:r>
            <a:r>
              <a:rPr lang="en-US" sz="2400" b="1" dirty="0" err="1">
                <a:cs typeface="Calibri"/>
              </a:rPr>
              <a:t>A</a:t>
            </a:r>
            <a:r>
              <a:rPr lang="en-US" sz="1200" dirty="0" err="1">
                <a:cs typeface="Calibri"/>
              </a:rPr>
              <a:t>cción</a:t>
            </a:r>
            <a:r>
              <a:rPr lang="en-US" sz="1200" dirty="0">
                <a:cs typeface="Calibri"/>
              </a:rPr>
              <a:t>)</a:t>
            </a:r>
          </a:p>
          <a:p>
            <a:r>
              <a:rPr lang="en-US" sz="1200" dirty="0" err="1">
                <a:cs typeface="Calibri"/>
              </a:rPr>
              <a:t>maite.capra@trust-oea.org</a:t>
            </a:r>
            <a:endParaRPr lang="en-US" sz="1200" dirty="0">
              <a:cs typeface="Calibri"/>
            </a:endParaRPr>
          </a:p>
          <a:p>
            <a:r>
              <a:rPr lang="en-US" sz="1200" dirty="0">
                <a:cs typeface="Calibri"/>
              </a:rPr>
              <a:t>24 de </a:t>
            </a:r>
            <a:r>
              <a:rPr lang="en-US" sz="1200" dirty="0" err="1">
                <a:cs typeface="Calibri"/>
              </a:rPr>
              <a:t>abril</a:t>
            </a:r>
            <a:r>
              <a:rPr lang="en-US" sz="1200" dirty="0">
                <a:cs typeface="Calibri"/>
              </a:rPr>
              <a:t> 2023</a:t>
            </a:r>
          </a:p>
          <a:p>
            <a:endParaRPr lang="en-US" sz="1200" dirty="0">
              <a:cs typeface="Calibri"/>
            </a:endParaRPr>
          </a:p>
          <a:p>
            <a:r>
              <a:rPr lang="en-US" sz="1200" dirty="0">
                <a:cs typeface="Calibri"/>
              </a:rPr>
              <a:t> </a:t>
            </a:r>
            <a:r>
              <a:rPr lang="en-US" sz="1200" dirty="0" err="1">
                <a:cs typeface="Calibri"/>
              </a:rPr>
              <a:t>Maite</a:t>
            </a:r>
            <a:r>
              <a:rPr lang="en-US" sz="1200" dirty="0">
                <a:cs typeface="Calibri"/>
              </a:rPr>
              <a:t> Capra</a:t>
            </a:r>
          </a:p>
          <a:p>
            <a:endParaRPr lang="en-US" dirty="0">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55"/>
          <p:cNvSpPr txBox="1">
            <a:spLocks noGrp="1"/>
          </p:cNvSpPr>
          <p:nvPr>
            <p:ph type="body" idx="1"/>
          </p:nvPr>
        </p:nvSpPr>
        <p:spPr>
          <a:xfrm>
            <a:off x="1954687" y="2425700"/>
            <a:ext cx="6123833" cy="2657852"/>
          </a:xfrm>
          <a:prstGeom prst="rect">
            <a:avLst/>
          </a:prstGeom>
        </p:spPr>
        <p:txBody>
          <a:bodyPr spcFirstLastPara="1" wrap="square" lIns="91425" tIns="91425" rIns="91425" bIns="91425" anchor="t" anchorCtr="0">
            <a:noAutofit/>
          </a:bodyPr>
          <a:lstStyle/>
          <a:p>
            <a:pPr marL="152400" lvl="0" indent="0" algn="just">
              <a:buNone/>
            </a:pPr>
            <a:r>
              <a:rPr lang="es-ES" sz="1800" b="1" dirty="0"/>
              <a:t>Discapacidad Psíquica o emocional. </a:t>
            </a:r>
            <a:r>
              <a:rPr lang="es-ES" sz="1800" dirty="0"/>
              <a:t>Es aquella que está directamente relacionada con el comportamiento del individuo. Se dice que una persona tiene discapacidad psíquica cuando presenta trastornos en el comportamiento adaptativo, se aísla, no sostiene los procesos, entra en pánico, </a:t>
            </a:r>
          </a:p>
          <a:p>
            <a:pPr marL="152400" lvl="0" indent="0" algn="just">
              <a:buNone/>
            </a:pPr>
            <a:endParaRPr lang="es-ES" sz="1800" dirty="0"/>
          </a:p>
          <a:p>
            <a:pPr marL="152400" lvl="0" indent="0" algn="just">
              <a:buNone/>
            </a:pPr>
            <a:r>
              <a:rPr lang="es-ES" sz="1800" dirty="0"/>
              <a:t>Este tipo de discapacidad tiene que ver con enfermedades mentales permanentes o condiciones pasajeras. Los migrantes viven situaciones emocionales muy complejas. </a:t>
            </a:r>
            <a:endParaRPr lang="es-419" sz="2000" dirty="0"/>
          </a:p>
        </p:txBody>
      </p:sp>
      <p:pic>
        <p:nvPicPr>
          <p:cNvPr id="6146" name="Picture 2" descr="Conoce más sobre la depresión | Instituto de Seguridad y Servicios Sociales  de los Trabajadores del Estado | Gobierno | gob.mx">
            <a:extLst>
              <a:ext uri="{FF2B5EF4-FFF2-40B4-BE49-F238E27FC236}">
                <a16:creationId xmlns:a16="http://schemas.microsoft.com/office/drawing/2014/main" id="{B9B7329C-22E6-9B4C-A631-C7DEA4674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22" y="322576"/>
            <a:ext cx="2861818" cy="2070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 depresión empieza en la infancia">
            <a:extLst>
              <a:ext uri="{FF2B5EF4-FFF2-40B4-BE49-F238E27FC236}">
                <a16:creationId xmlns:a16="http://schemas.microsoft.com/office/drawing/2014/main" id="{7294E9EB-8DF8-4449-ADDA-6EC6E32F6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978" y="315464"/>
            <a:ext cx="2542286" cy="20701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ómo encontrar ayuda profesional para la depresión y la ansiedad? | CNN">
            <a:extLst>
              <a:ext uri="{FF2B5EF4-FFF2-40B4-BE49-F238E27FC236}">
                <a16:creationId xmlns:a16="http://schemas.microsoft.com/office/drawing/2014/main" id="{C8CF2B87-ADDB-D244-8BFC-1C335FD8B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1840" y="322576"/>
            <a:ext cx="3136138" cy="206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5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4"/>
        <p:cNvGrpSpPr/>
        <p:nvPr/>
      </p:nvGrpSpPr>
      <p:grpSpPr>
        <a:xfrm>
          <a:off x="0" y="0"/>
          <a:ext cx="0" cy="0"/>
          <a:chOff x="0" y="0"/>
          <a:chExt cx="0" cy="0"/>
        </a:xfrm>
      </p:grpSpPr>
      <p:sp>
        <p:nvSpPr>
          <p:cNvPr id="1355" name="Google Shape;1355;p57"/>
          <p:cNvSpPr txBox="1">
            <a:spLocks noGrp="1"/>
          </p:cNvSpPr>
          <p:nvPr>
            <p:ph type="title"/>
          </p:nvPr>
        </p:nvSpPr>
        <p:spPr>
          <a:xfrm>
            <a:off x="2185146" y="642814"/>
            <a:ext cx="6005100" cy="2615124"/>
          </a:xfrm>
          <a:prstGeom prst="rect">
            <a:avLst/>
          </a:prstGeom>
        </p:spPr>
        <p:txBody>
          <a:bodyPr spcFirstLastPara="1" wrap="square" lIns="91425" tIns="91425" rIns="91425" bIns="91425" anchor="b" anchorCtr="0">
            <a:noAutofit/>
          </a:bodyPr>
          <a:lstStyle/>
          <a:p>
            <a:r>
              <a:rPr lang="es-419" dirty="0"/>
              <a:t>¿CÓMO ABORDAR A LAS PERSONAS CON DISCAPACIDAD O DIVERSIDAD FUNCIONAL?</a:t>
            </a:r>
          </a:p>
        </p:txBody>
      </p:sp>
    </p:spTree>
    <p:extLst>
      <p:ext uri="{BB962C8B-B14F-4D97-AF65-F5344CB8AC3E}">
        <p14:creationId xmlns:p14="http://schemas.microsoft.com/office/powerpoint/2010/main" val="280099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111252" y="210312"/>
            <a:ext cx="7011924" cy="1522661"/>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S" sz="1600" b="1" dirty="0">
                <a:latin typeface="Century Gothic" panose="020B0502020202020204" pitchFamily="34" charset="0"/>
                <a:ea typeface="Calibri" panose="020F0502020204030204" pitchFamily="34" charset="0"/>
                <a:cs typeface="Times New Roman" panose="02020603050405020304" pitchFamily="18" charset="0"/>
              </a:rPr>
              <a:t>Actúa con naturalidad.</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S" sz="1600" b="1" dirty="0">
                <a:latin typeface="Century Gothic" panose="020B0502020202020204" pitchFamily="34" charset="0"/>
                <a:ea typeface="Calibri" panose="020F0502020204030204" pitchFamily="34" charset="0"/>
                <a:cs typeface="Times New Roman" panose="02020603050405020304" pitchFamily="18" charset="0"/>
              </a:rPr>
              <a:t>Comparte.</a:t>
            </a:r>
            <a:endParaRPr lang="es-ES" sz="1600"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ES" sz="1600" b="1" dirty="0">
                <a:latin typeface="Century Gothic" panose="020B0502020202020204" pitchFamily="34" charset="0"/>
                <a:ea typeface="Calibri" panose="020F0502020204030204" pitchFamily="34" charset="0"/>
                <a:cs typeface="Times New Roman" panose="02020603050405020304" pitchFamily="18" charset="0"/>
              </a:rPr>
              <a:t>Presta tu ayuda directa solo cuando sea necesario.</a:t>
            </a:r>
            <a:r>
              <a:rPr lang="es-ES" sz="1600" dirty="0">
                <a:latin typeface="Century Gothic" panose="020B0502020202020204" pitchFamily="34" charset="0"/>
                <a:ea typeface="Calibri" panose="020F0502020204030204" pitchFamily="34" charset="0"/>
                <a:cs typeface="Times New Roman" panose="02020603050405020304" pitchFamily="18" charset="0"/>
              </a:rPr>
              <a:t> </a:t>
            </a:r>
          </a:p>
          <a:p>
            <a:pPr marL="285750" lvl="0" indent="-285750" algn="just">
              <a:lnSpc>
                <a:spcPct val="150000"/>
              </a:lnSpc>
              <a:buFont typeface="Arial" panose="020B0604020202020204" pitchFamily="34" charset="0"/>
              <a:buChar char="•"/>
            </a:pPr>
            <a:r>
              <a:rPr lang="es-ES" sz="1600" b="1" dirty="0">
                <a:latin typeface="Century Gothic" panose="020B0502020202020204" pitchFamily="34" charset="0"/>
                <a:ea typeface="Calibri" panose="020F0502020204030204" pitchFamily="34" charset="0"/>
                <a:cs typeface="Times New Roman" panose="02020603050405020304" pitchFamily="18" charset="0"/>
              </a:rPr>
              <a:t>Pídeles opinión directamente a la </a:t>
            </a:r>
            <a:r>
              <a:rPr lang="es-ES" sz="1600" b="1" dirty="0" err="1">
                <a:latin typeface="Century Gothic" panose="020B0502020202020204" pitchFamily="34" charset="0"/>
                <a:ea typeface="Calibri" panose="020F0502020204030204" pitchFamily="34" charset="0"/>
                <a:cs typeface="Times New Roman" panose="02020603050405020304" pitchFamily="18" charset="0"/>
              </a:rPr>
              <a:t>PcD</a:t>
            </a:r>
            <a:r>
              <a:rPr lang="es-ES" sz="1600" b="1" dirty="0">
                <a:latin typeface="Century Gothic" panose="020B0502020202020204" pitchFamily="34" charset="0"/>
                <a:ea typeface="Calibri" panose="020F0502020204030204" pitchFamily="34" charset="0"/>
                <a:cs typeface="Times New Roman" panose="02020603050405020304" pitchFamily="18" charset="0"/>
              </a:rPr>
              <a:t>.</a:t>
            </a:r>
            <a:endParaRPr lang="es-ES" sz="16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721608" y="2838739"/>
            <a:ext cx="4572000" cy="2268185"/>
          </a:xfrm>
          <a:prstGeom prst="rect">
            <a:avLst/>
          </a:prstGeom>
        </p:spPr>
        <p:txBody>
          <a:bodyPr>
            <a:spAutoFit/>
          </a:bodyPr>
          <a:lstStyle/>
          <a:p>
            <a:pPr marL="285750" lvl="0" indent="-285750" algn="just">
              <a:lnSpc>
                <a:spcPct val="150000"/>
              </a:lnSpc>
              <a:buFont typeface="Arial" panose="020B0604020202020204" pitchFamily="34" charset="0"/>
              <a:buChar char="•"/>
            </a:pPr>
            <a:r>
              <a:rPr lang="es-ES" sz="1600" b="1" dirty="0">
                <a:latin typeface="Century Gothic" panose="020B0502020202020204" pitchFamily="34" charset="0"/>
                <a:ea typeface="Calibri" panose="020F0502020204030204" pitchFamily="34" charset="0"/>
                <a:cs typeface="Times New Roman" panose="02020603050405020304" pitchFamily="18" charset="0"/>
              </a:rPr>
              <a:t>Respeta sus decisiones.</a:t>
            </a:r>
            <a:r>
              <a:rPr lang="es-ES" sz="1600" dirty="0">
                <a:latin typeface="Century Gothic" panose="020B0502020202020204" pitchFamily="34" charset="0"/>
                <a:ea typeface="Calibri" panose="020F0502020204030204" pitchFamily="34" charset="0"/>
                <a:cs typeface="Times New Roman" panose="02020603050405020304" pitchFamily="18" charset="0"/>
              </a:rPr>
              <a:t> </a:t>
            </a:r>
          </a:p>
          <a:p>
            <a:pPr marL="285750" lvl="0" indent="-285750" algn="just">
              <a:lnSpc>
                <a:spcPct val="150000"/>
              </a:lnSpc>
              <a:buFont typeface="Arial" panose="020B0604020202020204" pitchFamily="34" charset="0"/>
              <a:buChar char="•"/>
            </a:pPr>
            <a:r>
              <a:rPr lang="es-ES" sz="1600" b="1" dirty="0">
                <a:latin typeface="Century Gothic" panose="020B0502020202020204" pitchFamily="34" charset="0"/>
                <a:ea typeface="Calibri" panose="020F0502020204030204" pitchFamily="34" charset="0"/>
                <a:cs typeface="Times New Roman" panose="02020603050405020304" pitchFamily="18" charset="0"/>
              </a:rPr>
              <a:t>Hazle partícipe en todo momento.</a:t>
            </a:r>
            <a:endParaRPr lang="es-ES" sz="1600"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ES" sz="1600" b="1" dirty="0">
                <a:latin typeface="Century Gothic" panose="020B0502020202020204" pitchFamily="34" charset="0"/>
                <a:ea typeface="Calibri" panose="020F0502020204030204" pitchFamily="34" charset="0"/>
                <a:cs typeface="Times New Roman" panose="02020603050405020304" pitchFamily="18" charset="0"/>
              </a:rPr>
              <a:t>Disfruta de su compañía.</a:t>
            </a:r>
          </a:p>
          <a:p>
            <a:pPr marL="285750" lvl="0" indent="-285750" algn="just">
              <a:lnSpc>
                <a:spcPct val="150000"/>
              </a:lnSpc>
              <a:buFont typeface="Arial" panose="020B0604020202020204" pitchFamily="34" charset="0"/>
              <a:buChar char="•"/>
            </a:pPr>
            <a:r>
              <a:rPr lang="es-ES" sz="1600" b="1" dirty="0">
                <a:latin typeface="Century Gothic" panose="020B0502020202020204" pitchFamily="34" charset="0"/>
                <a:ea typeface="Calibri" panose="020F0502020204030204" pitchFamily="34" charset="0"/>
                <a:cs typeface="Times New Roman" panose="02020603050405020304" pitchFamily="18" charset="0"/>
              </a:rPr>
              <a:t>Muéstrale que puede confiar en ti</a:t>
            </a:r>
            <a:r>
              <a:rPr lang="es-ES" sz="1600" dirty="0">
                <a:latin typeface="Century Gothic" panose="020B0502020202020204" pitchFamily="34" charset="0"/>
                <a:ea typeface="Calibri" panose="020F0502020204030204" pitchFamily="34"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s-ES" sz="1600" b="1" dirty="0">
                <a:latin typeface="Century Gothic" panose="020B0502020202020204" pitchFamily="34" charset="0"/>
                <a:ea typeface="Calibri" panose="020F0502020204030204" pitchFamily="34" charset="0"/>
                <a:cs typeface="Times New Roman" panose="02020603050405020304" pitchFamily="18" charset="0"/>
              </a:rPr>
              <a:t>Escucha con atención, dales el tiempo que requieran. </a:t>
            </a:r>
            <a:r>
              <a:rPr lang="es-ES" sz="1600" dirty="0">
                <a:latin typeface="Century Gothic" panose="020B0502020202020204" pitchFamily="34" charset="0"/>
                <a:ea typeface="Calibri" panose="020F0502020204030204" pitchFamily="34" charset="0"/>
                <a:cs typeface="Times New Roman" panose="02020603050405020304" pitchFamily="18" charset="0"/>
              </a:rPr>
              <a:t> </a:t>
            </a:r>
            <a:endParaRPr lang="es-419"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Hoteles accesibles | Guía Repsol">
            <a:extLst>
              <a:ext uri="{FF2B5EF4-FFF2-40B4-BE49-F238E27FC236}">
                <a16:creationId xmlns:a16="http://schemas.microsoft.com/office/drawing/2014/main" id="{D6412DD3-96C7-0641-889E-CE645A0B2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608" y="74715"/>
            <a:ext cx="2405634" cy="13426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 Playas Accesibles: Qué Son, Características y las Mejores de España">
            <a:extLst>
              <a:ext uri="{FF2B5EF4-FFF2-40B4-BE49-F238E27FC236}">
                <a16:creationId xmlns:a16="http://schemas.microsoft.com/office/drawing/2014/main" id="{1D2E4ADE-04A2-3247-B4E3-3CA6B0D74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 y="2002536"/>
            <a:ext cx="3194304" cy="180136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laya Hermosa en Osa se convierte en la primera playa accesible de la  Región Brunca - Periódico Mensaje Guanacaste">
            <a:extLst>
              <a:ext uri="{FF2B5EF4-FFF2-40B4-BE49-F238E27FC236}">
                <a16:creationId xmlns:a16="http://schemas.microsoft.com/office/drawing/2014/main" id="{EECB776D-FFDE-5B40-85B1-E68571085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7608" y="1417320"/>
            <a:ext cx="2405634" cy="142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7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D8DC88D-EEA9-D947-9BCB-1DF76773D857}"/>
              </a:ext>
            </a:extLst>
          </p:cNvPr>
          <p:cNvSpPr/>
          <p:nvPr/>
        </p:nvSpPr>
        <p:spPr>
          <a:xfrm>
            <a:off x="2966586" y="1618764"/>
            <a:ext cx="4472699" cy="307777"/>
          </a:xfrm>
          <a:prstGeom prst="rect">
            <a:avLst/>
          </a:prstGeom>
        </p:spPr>
        <p:txBody>
          <a:bodyPr wrap="none">
            <a:spAutoFit/>
          </a:bodyPr>
          <a:lstStyle/>
          <a:p>
            <a:r>
              <a:rPr lang="es-CR" dirty="0"/>
              <a:t>https://</a:t>
            </a:r>
            <a:r>
              <a:rPr lang="es-CR" dirty="0" err="1"/>
              <a:t>accedes.es</a:t>
            </a:r>
            <a:r>
              <a:rPr lang="es-CR" dirty="0"/>
              <a:t>/como-son-las-ciudades-accesibles/</a:t>
            </a:r>
          </a:p>
        </p:txBody>
      </p:sp>
      <p:sp>
        <p:nvSpPr>
          <p:cNvPr id="5" name="Rectángulo 4">
            <a:extLst>
              <a:ext uri="{FF2B5EF4-FFF2-40B4-BE49-F238E27FC236}">
                <a16:creationId xmlns:a16="http://schemas.microsoft.com/office/drawing/2014/main" id="{E099F052-F88B-AE4B-94B8-C0E7089F7511}"/>
              </a:ext>
            </a:extLst>
          </p:cNvPr>
          <p:cNvSpPr/>
          <p:nvPr/>
        </p:nvSpPr>
        <p:spPr>
          <a:xfrm>
            <a:off x="2916936" y="819668"/>
            <a:ext cx="4572000" cy="523220"/>
          </a:xfrm>
          <a:prstGeom prst="rect">
            <a:avLst/>
          </a:prstGeom>
        </p:spPr>
        <p:txBody>
          <a:bodyPr>
            <a:spAutoFit/>
          </a:bodyPr>
          <a:lstStyle/>
          <a:p>
            <a:r>
              <a:rPr lang="es-CR" dirty="0"/>
              <a:t>https://</a:t>
            </a:r>
            <a:r>
              <a:rPr lang="es-CR" dirty="0" err="1"/>
              <a:t>www.entornoturistico.com</a:t>
            </a:r>
            <a:r>
              <a:rPr lang="es-CR" dirty="0"/>
              <a:t>/como-es-planificar-un-viaje-para-un-turista-con-discapacidad/</a:t>
            </a:r>
          </a:p>
        </p:txBody>
      </p:sp>
      <p:sp>
        <p:nvSpPr>
          <p:cNvPr id="6" name="Rectángulo 5">
            <a:extLst>
              <a:ext uri="{FF2B5EF4-FFF2-40B4-BE49-F238E27FC236}">
                <a16:creationId xmlns:a16="http://schemas.microsoft.com/office/drawing/2014/main" id="{79AC5E87-4028-F747-A3A5-9B67FB9610D7}"/>
              </a:ext>
            </a:extLst>
          </p:cNvPr>
          <p:cNvSpPr/>
          <p:nvPr/>
        </p:nvSpPr>
        <p:spPr>
          <a:xfrm>
            <a:off x="2867285" y="2202418"/>
            <a:ext cx="4572000" cy="1169551"/>
          </a:xfrm>
          <a:prstGeom prst="rect">
            <a:avLst/>
          </a:prstGeom>
        </p:spPr>
        <p:txBody>
          <a:bodyPr>
            <a:spAutoFit/>
          </a:bodyPr>
          <a:lstStyle/>
          <a:p>
            <a:r>
              <a:rPr lang="es-CR" dirty="0">
                <a:hlinkClick r:id="rId2"/>
              </a:rPr>
              <a:t>http://revista.pricetravel.com.mx/lugares-turisticos-de-mexico/2015/01/21/turismo-accesible-en-mexico-conociendo-el-paraiso-de-cancun/</a:t>
            </a:r>
            <a:endParaRPr lang="es-CR" dirty="0"/>
          </a:p>
          <a:p>
            <a:endParaRPr lang="es-CR" dirty="0"/>
          </a:p>
          <a:p>
            <a:endParaRPr lang="es-CR" dirty="0"/>
          </a:p>
        </p:txBody>
      </p:sp>
      <p:sp>
        <p:nvSpPr>
          <p:cNvPr id="7" name="Rectángulo 6">
            <a:extLst>
              <a:ext uri="{FF2B5EF4-FFF2-40B4-BE49-F238E27FC236}">
                <a16:creationId xmlns:a16="http://schemas.microsoft.com/office/drawing/2014/main" id="{4F5B10F0-9BCF-AA42-892F-92EB31FA3627}"/>
              </a:ext>
            </a:extLst>
          </p:cNvPr>
          <p:cNvSpPr/>
          <p:nvPr/>
        </p:nvSpPr>
        <p:spPr>
          <a:xfrm>
            <a:off x="2867285" y="3110359"/>
            <a:ext cx="4572000" cy="523220"/>
          </a:xfrm>
          <a:prstGeom prst="rect">
            <a:avLst/>
          </a:prstGeom>
        </p:spPr>
        <p:txBody>
          <a:bodyPr>
            <a:spAutoFit/>
          </a:bodyPr>
          <a:lstStyle/>
          <a:p>
            <a:r>
              <a:rPr lang="es-CR" dirty="0"/>
              <a:t>https://</a:t>
            </a:r>
            <a:r>
              <a:rPr lang="es-CR" dirty="0" err="1"/>
              <a:t>www.viajabonito.mx</a:t>
            </a:r>
            <a:r>
              <a:rPr lang="es-CR" dirty="0"/>
              <a:t>/</a:t>
            </a:r>
            <a:r>
              <a:rPr lang="es-CR" dirty="0" err="1"/>
              <a:t>tips</a:t>
            </a:r>
            <a:r>
              <a:rPr lang="es-CR" dirty="0"/>
              <a:t>-de-viaje/que-es-turismo-accesible/</a:t>
            </a:r>
          </a:p>
        </p:txBody>
      </p:sp>
    </p:spTree>
    <p:extLst>
      <p:ext uri="{BB962C8B-B14F-4D97-AF65-F5344CB8AC3E}">
        <p14:creationId xmlns:p14="http://schemas.microsoft.com/office/powerpoint/2010/main" val="386934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4"/>
        <p:cNvGrpSpPr/>
        <p:nvPr/>
      </p:nvGrpSpPr>
      <p:grpSpPr>
        <a:xfrm>
          <a:off x="0" y="0"/>
          <a:ext cx="0" cy="0"/>
          <a:chOff x="0" y="0"/>
          <a:chExt cx="0" cy="0"/>
        </a:xfrm>
      </p:grpSpPr>
      <p:sp>
        <p:nvSpPr>
          <p:cNvPr id="1355" name="Google Shape;1355;p57"/>
          <p:cNvSpPr txBox="1">
            <a:spLocks noGrp="1"/>
          </p:cNvSpPr>
          <p:nvPr>
            <p:ph type="title"/>
          </p:nvPr>
        </p:nvSpPr>
        <p:spPr>
          <a:xfrm>
            <a:off x="2025126" y="685800"/>
            <a:ext cx="6005100" cy="2628525"/>
          </a:xfrm>
          <a:prstGeom prst="rect">
            <a:avLst/>
          </a:prstGeom>
        </p:spPr>
        <p:txBody>
          <a:bodyPr spcFirstLastPara="1" wrap="square" lIns="91425" tIns="91425" rIns="91425" bIns="91425" anchor="b" anchorCtr="0">
            <a:noAutofit/>
          </a:bodyPr>
          <a:lstStyle/>
          <a:p>
            <a:r>
              <a:rPr lang="es-419" dirty="0"/>
              <a:t>¿CÓMO REFERIRNOS A </a:t>
            </a:r>
            <a:br>
              <a:rPr lang="es-419" dirty="0"/>
            </a:br>
            <a:r>
              <a:rPr lang="es-419" dirty="0"/>
              <a:t>LAS PERSONAS CON DISCAPACIDAD O DIVERSIDAD FUNCIONAL?</a:t>
            </a:r>
          </a:p>
        </p:txBody>
      </p:sp>
    </p:spTree>
    <p:extLst>
      <p:ext uri="{BB962C8B-B14F-4D97-AF65-F5344CB8AC3E}">
        <p14:creationId xmlns:p14="http://schemas.microsoft.com/office/powerpoint/2010/main" val="79972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2" name="Rectángulo redondeado 1"/>
          <p:cNvSpPr/>
          <p:nvPr/>
        </p:nvSpPr>
        <p:spPr>
          <a:xfrm>
            <a:off x="784860" y="464820"/>
            <a:ext cx="2674620" cy="48768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lumMod val="95000"/>
                  </a:schemeClr>
                </a:solidFill>
              </a:rPr>
              <a:t>REEMPLACE</a:t>
            </a:r>
            <a:endParaRPr lang="es-419" sz="2400" b="1" dirty="0">
              <a:solidFill>
                <a:schemeClr val="tx1">
                  <a:lumMod val="95000"/>
                </a:schemeClr>
              </a:solidFill>
            </a:endParaRPr>
          </a:p>
        </p:txBody>
      </p:sp>
      <p:sp>
        <p:nvSpPr>
          <p:cNvPr id="5" name="Rectángulo redondeado 4"/>
          <p:cNvSpPr/>
          <p:nvPr/>
        </p:nvSpPr>
        <p:spPr>
          <a:xfrm>
            <a:off x="4681728" y="416569"/>
            <a:ext cx="2674620" cy="48768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lumMod val="95000"/>
                  </a:schemeClr>
                </a:solidFill>
              </a:rPr>
              <a:t>POR:</a:t>
            </a:r>
            <a:endParaRPr lang="es-419" sz="2400" b="1" dirty="0">
              <a:solidFill>
                <a:schemeClr val="tx1">
                  <a:lumMod val="95000"/>
                </a:schemeClr>
              </a:solidFill>
            </a:endParaRPr>
          </a:p>
        </p:txBody>
      </p:sp>
      <p:sp>
        <p:nvSpPr>
          <p:cNvPr id="6" name="Rectángulo 5"/>
          <p:cNvSpPr/>
          <p:nvPr/>
        </p:nvSpPr>
        <p:spPr>
          <a:xfrm>
            <a:off x="1097280" y="1187218"/>
            <a:ext cx="1783080" cy="1638654"/>
          </a:xfrm>
          <a:prstGeom prst="rect">
            <a:avLst/>
          </a:prstGeom>
        </p:spPr>
        <p:txBody>
          <a:bodyPr wrap="square">
            <a:spAutoFit/>
          </a:bodyPr>
          <a:lstStyle/>
          <a:p>
            <a:pPr>
              <a:lnSpc>
                <a:spcPct val="107000"/>
              </a:lnSpc>
            </a:pPr>
            <a:r>
              <a:rPr lang="es-ES" sz="1600" dirty="0">
                <a:latin typeface="Century Gothic" panose="020B0502020202020204" pitchFamily="34" charset="0"/>
                <a:ea typeface="Calibri" panose="020F0502020204030204" pitchFamily="34" charset="0"/>
                <a:cs typeface="Times New Roman" panose="02020603050405020304" pitchFamily="18" charset="0"/>
              </a:rPr>
              <a:t>Inválido</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1600" dirty="0">
                <a:latin typeface="Century Gothic" panose="020B0502020202020204" pitchFamily="34" charset="0"/>
                <a:ea typeface="Calibri" panose="020F0502020204030204" pitchFamily="34" charset="0"/>
                <a:cs typeface="Times New Roman" panose="02020603050405020304" pitchFamily="18" charset="0"/>
              </a:rPr>
              <a:t>Minusválido</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1600" dirty="0">
                <a:latin typeface="Century Gothic" panose="020B0502020202020204" pitchFamily="34" charset="0"/>
                <a:ea typeface="Calibri" panose="020F0502020204030204" pitchFamily="34" charset="0"/>
                <a:cs typeface="Times New Roman" panose="02020603050405020304" pitchFamily="18" charset="0"/>
              </a:rPr>
              <a:t>Tullido</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1600" dirty="0">
                <a:latin typeface="Century Gothic" panose="020B0502020202020204" pitchFamily="34" charset="0"/>
                <a:ea typeface="Calibri" panose="020F0502020204030204" pitchFamily="34" charset="0"/>
                <a:cs typeface="Times New Roman" panose="02020603050405020304" pitchFamily="18" charset="0"/>
              </a:rPr>
              <a:t>Lisiado</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entury Gothic" panose="020B0502020202020204" pitchFamily="34" charset="0"/>
                <a:ea typeface="Calibri" panose="020F0502020204030204" pitchFamily="34" charset="0"/>
                <a:cs typeface="Times New Roman" panose="02020603050405020304" pitchFamily="18" charset="0"/>
              </a:rPr>
              <a:t>Paralítico</a:t>
            </a:r>
          </a:p>
          <a:p>
            <a:r>
              <a:rPr lang="es-ES" sz="1600" dirty="0">
                <a:latin typeface="Century Gothic" panose="020B0502020202020204" pitchFamily="34" charset="0"/>
                <a:cs typeface="Times New Roman" panose="02020603050405020304" pitchFamily="18" charset="0"/>
              </a:rPr>
              <a:t>Diferente</a:t>
            </a:r>
          </a:p>
        </p:txBody>
      </p:sp>
      <p:sp>
        <p:nvSpPr>
          <p:cNvPr id="7" name="Rectángulo 6"/>
          <p:cNvSpPr/>
          <p:nvPr/>
        </p:nvSpPr>
        <p:spPr>
          <a:xfrm>
            <a:off x="4427526" y="1343678"/>
            <a:ext cx="4001416" cy="1815882"/>
          </a:xfrm>
          <a:prstGeom prst="rect">
            <a:avLst/>
          </a:prstGeom>
        </p:spPr>
        <p:txBody>
          <a:bodyPr wrap="none">
            <a:spAutoFit/>
          </a:bodyPr>
          <a:lstStyle/>
          <a:p>
            <a:r>
              <a:rPr lang="es-ES" sz="1600" b="1" dirty="0">
                <a:latin typeface="Century Gothic" panose="020B0502020202020204" pitchFamily="34" charset="0"/>
                <a:ea typeface="Calibri" panose="020F0502020204030204" pitchFamily="34" charset="0"/>
                <a:cs typeface="Times New Roman" panose="02020603050405020304" pitchFamily="18" charset="0"/>
              </a:rPr>
              <a:t>Persona</a:t>
            </a:r>
            <a:r>
              <a:rPr lang="es-ES" sz="1600" dirty="0">
                <a:latin typeface="Century Gothic" panose="020B0502020202020204" pitchFamily="34" charset="0"/>
                <a:ea typeface="Calibri" panose="020F0502020204030204" pitchFamily="34" charset="0"/>
                <a:cs typeface="Times New Roman" panose="02020603050405020304" pitchFamily="18" charset="0"/>
              </a:rPr>
              <a:t> con Discapacidad Física</a:t>
            </a:r>
          </a:p>
          <a:p>
            <a:r>
              <a:rPr lang="es-ES" sz="1600" b="1" dirty="0">
                <a:latin typeface="Century Gothic" panose="020B0502020202020204" pitchFamily="34" charset="0"/>
                <a:ea typeface="Calibri" panose="020F0502020204030204" pitchFamily="34" charset="0"/>
                <a:cs typeface="Times New Roman" panose="02020603050405020304" pitchFamily="18" charset="0"/>
              </a:rPr>
              <a:t>Persona</a:t>
            </a:r>
            <a:r>
              <a:rPr lang="es-ES" sz="1600" dirty="0">
                <a:latin typeface="Century Gothic" panose="020B0502020202020204" pitchFamily="34" charset="0"/>
                <a:ea typeface="Calibri" panose="020F0502020204030204" pitchFamily="34" charset="0"/>
                <a:cs typeface="Times New Roman" panose="02020603050405020304" pitchFamily="18" charset="0"/>
              </a:rPr>
              <a:t> con Discapacidad visual</a:t>
            </a:r>
          </a:p>
          <a:p>
            <a:r>
              <a:rPr lang="es-ES" sz="1600" b="1" dirty="0">
                <a:latin typeface="Century Gothic" panose="020B0502020202020204" pitchFamily="34" charset="0"/>
                <a:cs typeface="Times New Roman" panose="02020603050405020304" pitchFamily="18" charset="0"/>
              </a:rPr>
              <a:t>Persona</a:t>
            </a:r>
            <a:r>
              <a:rPr lang="es-ES" sz="1600" dirty="0">
                <a:latin typeface="Century Gothic" panose="020B0502020202020204" pitchFamily="34" charset="0"/>
                <a:cs typeface="Times New Roman" panose="02020603050405020304" pitchFamily="18" charset="0"/>
              </a:rPr>
              <a:t> sorda…</a:t>
            </a:r>
          </a:p>
          <a:p>
            <a:r>
              <a:rPr lang="es-ES" sz="1600" b="1" dirty="0">
                <a:latin typeface="Century Gothic" panose="020B0502020202020204" pitchFamily="34" charset="0"/>
                <a:cs typeface="Times New Roman" panose="02020603050405020304" pitchFamily="18" charset="0"/>
              </a:rPr>
              <a:t>PERSONA</a:t>
            </a:r>
            <a:r>
              <a:rPr lang="es-ES" sz="1600" dirty="0">
                <a:latin typeface="Century Gothic" panose="020B0502020202020204" pitchFamily="34" charset="0"/>
                <a:cs typeface="Times New Roman" panose="02020603050405020304" pitchFamily="18" charset="0"/>
              </a:rPr>
              <a:t> SIEMPRE ADELANTE</a:t>
            </a:r>
            <a:endParaRPr lang="es-419" sz="1600" dirty="0"/>
          </a:p>
          <a:p>
            <a:endParaRPr lang="es-419" sz="1600" dirty="0"/>
          </a:p>
          <a:p>
            <a:r>
              <a:rPr lang="es-419" sz="1600" dirty="0"/>
              <a:t>Cada Persona tiene un NOMBRE llámelo </a:t>
            </a:r>
          </a:p>
          <a:p>
            <a:r>
              <a:rPr lang="es-419" sz="1600" dirty="0"/>
              <a:t>o refierase a el o ella por su nombre.</a:t>
            </a:r>
          </a:p>
        </p:txBody>
      </p:sp>
      <p:cxnSp>
        <p:nvCxnSpPr>
          <p:cNvPr id="9" name="Conector recto 8"/>
          <p:cNvCxnSpPr/>
          <p:nvPr/>
        </p:nvCxnSpPr>
        <p:spPr>
          <a:xfrm>
            <a:off x="958792" y="3550739"/>
            <a:ext cx="717042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849595" y="3550740"/>
            <a:ext cx="2969083" cy="307777"/>
          </a:xfrm>
          <a:prstGeom prst="rect">
            <a:avLst/>
          </a:prstGeom>
        </p:spPr>
        <p:txBody>
          <a:bodyPr wrap="none">
            <a:spAutoFit/>
          </a:bodyPr>
          <a:lstStyle/>
          <a:p>
            <a:r>
              <a:rPr lang="es-ES" dirty="0">
                <a:latin typeface="Century Gothic" panose="020B0502020202020204" pitchFamily="34" charset="0"/>
                <a:ea typeface="Calibri" panose="020F0502020204030204" pitchFamily="34" charset="0"/>
                <a:cs typeface="Times New Roman" panose="02020603050405020304" pitchFamily="18" charset="0"/>
              </a:rPr>
              <a:t>Confinado a una silla de ruedas</a:t>
            </a:r>
            <a:endParaRPr lang="es-419" dirty="0"/>
          </a:p>
        </p:txBody>
      </p:sp>
      <p:sp>
        <p:nvSpPr>
          <p:cNvPr id="11" name="Rectángulo 10"/>
          <p:cNvSpPr/>
          <p:nvPr/>
        </p:nvSpPr>
        <p:spPr>
          <a:xfrm>
            <a:off x="4572000" y="3529669"/>
            <a:ext cx="3127779" cy="307777"/>
          </a:xfrm>
          <a:prstGeom prst="rect">
            <a:avLst/>
          </a:prstGeom>
        </p:spPr>
        <p:txBody>
          <a:bodyPr wrap="none">
            <a:spAutoFit/>
          </a:bodyPr>
          <a:lstStyle/>
          <a:p>
            <a:r>
              <a:rPr lang="es-ES" dirty="0">
                <a:latin typeface="Century Gothic" panose="020B0502020202020204" pitchFamily="34" charset="0"/>
                <a:ea typeface="Calibri" panose="020F0502020204030204" pitchFamily="34" charset="0"/>
                <a:cs typeface="Times New Roman" panose="02020603050405020304" pitchFamily="18" charset="0"/>
              </a:rPr>
              <a:t>Persona usuaria de silla de ruedas</a:t>
            </a:r>
            <a:endParaRPr lang="es-419" dirty="0"/>
          </a:p>
        </p:txBody>
      </p:sp>
    </p:spTree>
    <p:extLst>
      <p:ext uri="{BB962C8B-B14F-4D97-AF65-F5344CB8AC3E}">
        <p14:creationId xmlns:p14="http://schemas.microsoft.com/office/powerpoint/2010/main" val="256634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2" name="Rectángulo redondeado 1"/>
          <p:cNvSpPr/>
          <p:nvPr/>
        </p:nvSpPr>
        <p:spPr>
          <a:xfrm>
            <a:off x="784860" y="464820"/>
            <a:ext cx="2674620" cy="48768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lumMod val="95000"/>
                  </a:schemeClr>
                </a:solidFill>
              </a:rPr>
              <a:t>REEMPLACE</a:t>
            </a:r>
            <a:endParaRPr lang="es-419" sz="2400" b="1" dirty="0">
              <a:solidFill>
                <a:schemeClr val="tx1">
                  <a:lumMod val="95000"/>
                </a:schemeClr>
              </a:solidFill>
            </a:endParaRPr>
          </a:p>
        </p:txBody>
      </p:sp>
      <p:sp>
        <p:nvSpPr>
          <p:cNvPr id="5" name="Rectángulo redondeado 4"/>
          <p:cNvSpPr/>
          <p:nvPr/>
        </p:nvSpPr>
        <p:spPr>
          <a:xfrm>
            <a:off x="4168140" y="484188"/>
            <a:ext cx="2674620" cy="48768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lumMod val="95000"/>
                  </a:schemeClr>
                </a:solidFill>
              </a:rPr>
              <a:t>POR:</a:t>
            </a:r>
            <a:endParaRPr lang="es-419" sz="2400" b="1" dirty="0">
              <a:solidFill>
                <a:schemeClr val="tx1">
                  <a:lumMod val="95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330406358"/>
              </p:ext>
            </p:extLst>
          </p:nvPr>
        </p:nvGraphicFramePr>
        <p:xfrm>
          <a:off x="1323340" y="1478915"/>
          <a:ext cx="7820660" cy="2034921"/>
        </p:xfrm>
        <a:graphic>
          <a:graphicData uri="http://schemas.openxmlformats.org/drawingml/2006/table">
            <a:tbl>
              <a:tblPr firstRow="1" bandRow="1">
                <a:tableStyleId>{F99DBF94-9272-4695-8C4E-BDAC9AB667B9}</a:tableStyleId>
              </a:tblPr>
              <a:tblGrid>
                <a:gridCol w="2936240">
                  <a:extLst>
                    <a:ext uri="{9D8B030D-6E8A-4147-A177-3AD203B41FA5}">
                      <a16:colId xmlns:a16="http://schemas.microsoft.com/office/drawing/2014/main" val="2277315726"/>
                    </a:ext>
                  </a:extLst>
                </a:gridCol>
                <a:gridCol w="4884420">
                  <a:extLst>
                    <a:ext uri="{9D8B030D-6E8A-4147-A177-3AD203B41FA5}">
                      <a16:colId xmlns:a16="http://schemas.microsoft.com/office/drawing/2014/main" val="752118210"/>
                    </a:ext>
                  </a:extLst>
                </a:gridCol>
              </a:tblGrid>
              <a:tr h="375285">
                <a:tc>
                  <a:txBody>
                    <a:bodyPr/>
                    <a:lstStyle/>
                    <a:p>
                      <a:pPr algn="l">
                        <a:lnSpc>
                          <a:spcPct val="107000"/>
                        </a:lnSpc>
                        <a:spcAft>
                          <a:spcPts val="0"/>
                        </a:spcAft>
                      </a:pPr>
                      <a:r>
                        <a:rPr lang="es-ES" sz="1400" dirty="0">
                          <a:effectLst/>
                          <a:latin typeface="Century Gothic" panose="020B0502020202020204" pitchFamily="34" charset="0"/>
                        </a:rPr>
                        <a:t>Mutilado</a:t>
                      </a:r>
                    </a:p>
                    <a:p>
                      <a:pPr algn="l">
                        <a:lnSpc>
                          <a:spcPct val="107000"/>
                        </a:lnSpc>
                        <a:spcAft>
                          <a:spcPts val="0"/>
                        </a:spcAf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Manco</a:t>
                      </a:r>
                    </a:p>
                    <a:p>
                      <a:pPr algn="l">
                        <a:lnSpc>
                          <a:spcPct val="107000"/>
                        </a:lnSpc>
                        <a:spcAft>
                          <a:spcPts val="0"/>
                        </a:spcAf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Cojo</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s-ES" sz="1400" dirty="0">
                          <a:effectLst/>
                          <a:latin typeface="Century Gothic" panose="020B0502020202020204" pitchFamily="34" charset="0"/>
                        </a:rPr>
                        <a:t>Persona con amputación</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4712016"/>
                  </a:ext>
                </a:extLst>
              </a:tr>
              <a:tr h="805180">
                <a:tc>
                  <a:txBody>
                    <a:bodyPr/>
                    <a:lstStyle/>
                    <a:p>
                      <a:pPr algn="l">
                        <a:lnSpc>
                          <a:spcPct val="107000"/>
                        </a:lnSpc>
                        <a:spcAft>
                          <a:spcPts val="0"/>
                        </a:spcAft>
                      </a:pPr>
                      <a:endParaRPr lang="es-ES" sz="1400" dirty="0">
                        <a:effectLst/>
                        <a:latin typeface="Century Gothic" panose="020B0502020202020204" pitchFamily="34" charset="0"/>
                      </a:endParaRPr>
                    </a:p>
                    <a:p>
                      <a:pPr algn="l">
                        <a:lnSpc>
                          <a:spcPct val="107000"/>
                        </a:lnSpc>
                        <a:spcAft>
                          <a:spcPts val="0"/>
                        </a:spcAft>
                      </a:pPr>
                      <a:r>
                        <a:rPr lang="es-ES" sz="1400" dirty="0">
                          <a:effectLst/>
                          <a:latin typeface="Century Gothic" panose="020B0502020202020204" pitchFamily="34" charset="0"/>
                        </a:rPr>
                        <a:t>Retardado mental</a:t>
                      </a:r>
                      <a:endParaRPr lang="es-419" sz="1400" dirty="0">
                        <a:effectLst/>
                        <a:latin typeface="Century Gothic" panose="020B0502020202020204" pitchFamily="34" charset="0"/>
                      </a:endParaRPr>
                    </a:p>
                    <a:p>
                      <a:pPr algn="l">
                        <a:lnSpc>
                          <a:spcPct val="107000"/>
                        </a:lnSpc>
                        <a:spcAft>
                          <a:spcPts val="0"/>
                        </a:spcAft>
                      </a:pPr>
                      <a:r>
                        <a:rPr lang="es-ES" sz="1400" dirty="0">
                          <a:effectLst/>
                          <a:latin typeface="Century Gothic" panose="020B0502020202020204" pitchFamily="34" charset="0"/>
                        </a:rPr>
                        <a:t>Enfermo mental</a:t>
                      </a:r>
                      <a:endParaRPr lang="es-419" sz="1400" dirty="0">
                        <a:effectLst/>
                        <a:latin typeface="Century Gothic" panose="020B0502020202020204" pitchFamily="34" charset="0"/>
                      </a:endParaRPr>
                    </a:p>
                    <a:p>
                      <a:pPr algn="l">
                        <a:lnSpc>
                          <a:spcPct val="107000"/>
                        </a:lnSpc>
                        <a:spcAft>
                          <a:spcPts val="0"/>
                        </a:spcAft>
                      </a:pPr>
                      <a:r>
                        <a:rPr lang="es-ES" sz="1400" dirty="0">
                          <a:effectLst/>
                          <a:latin typeface="Century Gothic" panose="020B0502020202020204" pitchFamily="34" charset="0"/>
                        </a:rPr>
                        <a:t>Tonto</a:t>
                      </a:r>
                      <a:endParaRPr lang="es-ES"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s-ES" sz="1400" dirty="0">
                          <a:effectLst/>
                          <a:latin typeface="Century Gothic" panose="020B0502020202020204" pitchFamily="34" charset="0"/>
                        </a:rPr>
                        <a:t>Persona con discapacidad intelectual</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250852"/>
                  </a:ext>
                </a:extLst>
              </a:tr>
              <a:tr h="243840">
                <a:tc>
                  <a:txBody>
                    <a:bodyPr/>
                    <a:lstStyle/>
                    <a:p>
                      <a:pPr algn="l">
                        <a:lnSpc>
                          <a:spcPct val="107000"/>
                        </a:lnSpc>
                        <a:spcAft>
                          <a:spcPts val="0"/>
                        </a:spcAft>
                      </a:pPr>
                      <a:r>
                        <a:rPr lang="es-ES" sz="1400" dirty="0">
                          <a:effectLst/>
                          <a:latin typeface="Century Gothic" panose="020B0502020202020204" pitchFamily="34" charset="0"/>
                        </a:rPr>
                        <a:t>Loco</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s-ES" sz="1400" dirty="0">
                          <a:effectLst/>
                          <a:latin typeface="Century Gothic" panose="020B0502020202020204" pitchFamily="34" charset="0"/>
                        </a:rPr>
                        <a:t>Persona con discapacidad psicosocial</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1052268"/>
                  </a:ext>
                </a:extLst>
              </a:tr>
            </a:tbl>
          </a:graphicData>
        </a:graphic>
      </p:graphicFrame>
      <p:cxnSp>
        <p:nvCxnSpPr>
          <p:cNvPr id="12" name="Conector recto 11"/>
          <p:cNvCxnSpPr/>
          <p:nvPr/>
        </p:nvCxnSpPr>
        <p:spPr>
          <a:xfrm>
            <a:off x="784860" y="2263140"/>
            <a:ext cx="71704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716280" y="3070860"/>
            <a:ext cx="71704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52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2" name="Rectángulo redondeado 1"/>
          <p:cNvSpPr/>
          <p:nvPr/>
        </p:nvSpPr>
        <p:spPr>
          <a:xfrm>
            <a:off x="784860" y="388621"/>
            <a:ext cx="2674620" cy="48768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lumMod val="95000"/>
                  </a:schemeClr>
                </a:solidFill>
              </a:rPr>
              <a:t>REEMPLACE</a:t>
            </a:r>
            <a:endParaRPr lang="es-419" sz="2400" b="1" dirty="0">
              <a:solidFill>
                <a:schemeClr val="tx1">
                  <a:lumMod val="95000"/>
                </a:schemeClr>
              </a:solidFill>
            </a:endParaRPr>
          </a:p>
        </p:txBody>
      </p:sp>
      <p:sp>
        <p:nvSpPr>
          <p:cNvPr id="5" name="Rectángulo redondeado 4"/>
          <p:cNvSpPr/>
          <p:nvPr/>
        </p:nvSpPr>
        <p:spPr>
          <a:xfrm>
            <a:off x="4301490" y="388621"/>
            <a:ext cx="2674620" cy="48768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lumMod val="95000"/>
                  </a:schemeClr>
                </a:solidFill>
              </a:rPr>
              <a:t>POR:</a:t>
            </a:r>
            <a:endParaRPr lang="es-419" sz="2400" b="1" dirty="0">
              <a:solidFill>
                <a:schemeClr val="tx1">
                  <a:lumMod val="95000"/>
                </a:schemeClr>
              </a:solidFill>
            </a:endParaRPr>
          </a:p>
        </p:txBody>
      </p:sp>
      <p:cxnSp>
        <p:nvCxnSpPr>
          <p:cNvPr id="12" name="Conector recto 11"/>
          <p:cNvCxnSpPr/>
          <p:nvPr/>
        </p:nvCxnSpPr>
        <p:spPr>
          <a:xfrm>
            <a:off x="716280" y="1744980"/>
            <a:ext cx="71704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716280" y="2727960"/>
            <a:ext cx="71704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8653816"/>
              </p:ext>
            </p:extLst>
          </p:nvPr>
        </p:nvGraphicFramePr>
        <p:xfrm>
          <a:off x="1377950" y="1093025"/>
          <a:ext cx="6388100" cy="3269870"/>
        </p:xfrm>
        <a:graphic>
          <a:graphicData uri="http://schemas.openxmlformats.org/drawingml/2006/table">
            <a:tbl>
              <a:tblPr firstRow="1" bandRow="1">
                <a:tableStyleId>{F99DBF94-9272-4695-8C4E-BDAC9AB667B9}</a:tableStyleId>
              </a:tblPr>
              <a:tblGrid>
                <a:gridCol w="2966720">
                  <a:extLst>
                    <a:ext uri="{9D8B030D-6E8A-4147-A177-3AD203B41FA5}">
                      <a16:colId xmlns:a16="http://schemas.microsoft.com/office/drawing/2014/main" val="2946756477"/>
                    </a:ext>
                  </a:extLst>
                </a:gridCol>
                <a:gridCol w="3421380">
                  <a:extLst>
                    <a:ext uri="{9D8B030D-6E8A-4147-A177-3AD203B41FA5}">
                      <a16:colId xmlns:a16="http://schemas.microsoft.com/office/drawing/2014/main" val="2943577418"/>
                    </a:ext>
                  </a:extLst>
                </a:gridCol>
              </a:tblGrid>
              <a:tr h="354965">
                <a:tc>
                  <a:txBody>
                    <a:bodyPr/>
                    <a:lstStyle/>
                    <a:p>
                      <a:pPr>
                        <a:lnSpc>
                          <a:spcPct val="107000"/>
                        </a:lnSpc>
                        <a:spcAft>
                          <a:spcPts val="0"/>
                        </a:spcAft>
                      </a:pPr>
                      <a:r>
                        <a:rPr lang="es-ES" sz="1400" dirty="0">
                          <a:effectLst/>
                          <a:latin typeface="Century Gothic" panose="020B0502020202020204" pitchFamily="34" charset="0"/>
                        </a:rPr>
                        <a:t>Discapacitado</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07000"/>
                        </a:lnSpc>
                        <a:spcAft>
                          <a:spcPts val="0"/>
                        </a:spcAft>
                      </a:pPr>
                      <a:r>
                        <a:rPr lang="es-ES" sz="1400" dirty="0">
                          <a:effectLst/>
                          <a:latin typeface="Century Gothic" panose="020B0502020202020204" pitchFamily="34" charset="0"/>
                        </a:rPr>
                        <a:t>Persona con discapacidad</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24418639"/>
                  </a:ext>
                </a:extLst>
              </a:tr>
              <a:tr h="629920">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Defectuosa</a:t>
                      </a:r>
                      <a:endParaRPr lang="es-419"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Deforme</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Persona con discapacidad congénita</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09375458"/>
                  </a:ext>
                </a:extLst>
              </a:tr>
              <a:tr h="443865">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Enano</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Persona de baja estatura</a:t>
                      </a:r>
                      <a:endParaRPr lang="es-419"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Persona de talla baja</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09766501"/>
                  </a:ext>
                </a:extLst>
              </a:tr>
              <a:tr h="375285">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Ciego  o Cieguito</a:t>
                      </a:r>
                    </a:p>
                    <a:p>
                      <a:pPr>
                        <a:lnSpc>
                          <a:spcPct val="107000"/>
                        </a:lnSpc>
                        <a:spcAft>
                          <a:spcPts val="0"/>
                        </a:spcAf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Sordito</a:t>
                      </a:r>
                    </a:p>
                    <a:p>
                      <a:pPr>
                        <a:lnSpc>
                          <a:spcPct val="107000"/>
                        </a:lnSpc>
                        <a:spcAft>
                          <a:spcPts val="0"/>
                        </a:spcAf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La sorda</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Persona ciega</a:t>
                      </a:r>
                      <a:endParaRPr lang="es-419"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Persona con discapacidad visual</a:t>
                      </a:r>
                    </a:p>
                    <a:p>
                      <a:pPr>
                        <a:lnSpc>
                          <a:spcPct val="107000"/>
                        </a:lnSpc>
                        <a:spcAft>
                          <a:spcPts val="0"/>
                        </a:spcAft>
                      </a:pPr>
                      <a:r>
                        <a:rPr lang="es-ES" sz="1400" dirty="0">
                          <a:effectLst/>
                          <a:latin typeface="Century Gothic" panose="020B0502020202020204" pitchFamily="34" charset="0"/>
                        </a:rPr>
                        <a:t>Persona con discapacidad auditiva o persona sorda.</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300803292"/>
                  </a:ext>
                </a:extLst>
              </a:tr>
            </a:tbl>
          </a:graphicData>
        </a:graphic>
      </p:graphicFrame>
      <p:cxnSp>
        <p:nvCxnSpPr>
          <p:cNvPr id="9" name="Conector recto 8"/>
          <p:cNvCxnSpPr/>
          <p:nvPr/>
        </p:nvCxnSpPr>
        <p:spPr>
          <a:xfrm>
            <a:off x="784860" y="3482340"/>
            <a:ext cx="71704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3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2" name="Rectángulo redondeado 1"/>
          <p:cNvSpPr/>
          <p:nvPr/>
        </p:nvSpPr>
        <p:spPr>
          <a:xfrm>
            <a:off x="784860" y="464820"/>
            <a:ext cx="2674620" cy="48768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lumMod val="95000"/>
                  </a:schemeClr>
                </a:solidFill>
              </a:rPr>
              <a:t>REEMPLACE</a:t>
            </a:r>
            <a:endParaRPr lang="es-419" sz="2400" b="1" dirty="0">
              <a:solidFill>
                <a:schemeClr val="tx1">
                  <a:lumMod val="95000"/>
                </a:schemeClr>
              </a:solidFill>
            </a:endParaRPr>
          </a:p>
        </p:txBody>
      </p:sp>
      <p:sp>
        <p:nvSpPr>
          <p:cNvPr id="5" name="Rectángulo redondeado 4"/>
          <p:cNvSpPr/>
          <p:nvPr/>
        </p:nvSpPr>
        <p:spPr>
          <a:xfrm>
            <a:off x="4168140" y="484188"/>
            <a:ext cx="2674620" cy="48768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lumMod val="95000"/>
                  </a:schemeClr>
                </a:solidFill>
              </a:rPr>
              <a:t>POR:</a:t>
            </a:r>
            <a:endParaRPr lang="es-419" sz="2400" b="1" dirty="0">
              <a:solidFill>
                <a:schemeClr val="tx1">
                  <a:lumMod val="95000"/>
                </a:schemeClr>
              </a:solidFill>
            </a:endParaRPr>
          </a:p>
        </p:txBody>
      </p:sp>
      <p:cxnSp>
        <p:nvCxnSpPr>
          <p:cNvPr id="12" name="Conector recto 11"/>
          <p:cNvCxnSpPr/>
          <p:nvPr/>
        </p:nvCxnSpPr>
        <p:spPr>
          <a:xfrm>
            <a:off x="716280" y="2133600"/>
            <a:ext cx="71704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716280" y="2827020"/>
            <a:ext cx="71704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a 3"/>
          <p:cNvGraphicFramePr>
            <a:graphicFrameLocks noGrp="1"/>
          </p:cNvGraphicFramePr>
          <p:nvPr>
            <p:extLst>
              <p:ext uri="{D42A27DB-BD31-4B8C-83A1-F6EECF244321}">
                <p14:modId xmlns:p14="http://schemas.microsoft.com/office/powerpoint/2010/main" val="2527815908"/>
              </p:ext>
            </p:extLst>
          </p:nvPr>
        </p:nvGraphicFramePr>
        <p:xfrm>
          <a:off x="1393190" y="1448054"/>
          <a:ext cx="6388100" cy="2230057"/>
        </p:xfrm>
        <a:graphic>
          <a:graphicData uri="http://schemas.openxmlformats.org/drawingml/2006/table">
            <a:tbl>
              <a:tblPr firstRow="1" bandRow="1">
                <a:tableStyleId>{F99DBF94-9272-4695-8C4E-BDAC9AB667B9}</a:tableStyleId>
              </a:tblPr>
              <a:tblGrid>
                <a:gridCol w="3072130">
                  <a:extLst>
                    <a:ext uri="{9D8B030D-6E8A-4147-A177-3AD203B41FA5}">
                      <a16:colId xmlns:a16="http://schemas.microsoft.com/office/drawing/2014/main" val="1973217853"/>
                    </a:ext>
                  </a:extLst>
                </a:gridCol>
                <a:gridCol w="3315970">
                  <a:extLst>
                    <a:ext uri="{9D8B030D-6E8A-4147-A177-3AD203B41FA5}">
                      <a16:colId xmlns:a16="http://schemas.microsoft.com/office/drawing/2014/main" val="2245510657"/>
                    </a:ext>
                  </a:extLst>
                </a:gridCol>
              </a:tblGrid>
              <a:tr h="407035">
                <a:tc>
                  <a:txBody>
                    <a:bodyPr/>
                    <a:lstStyle/>
                    <a:p>
                      <a:pPr>
                        <a:lnSpc>
                          <a:spcPct val="107000"/>
                        </a:lnSpc>
                        <a:spcAft>
                          <a:spcPts val="0"/>
                        </a:spcAft>
                      </a:pPr>
                      <a:r>
                        <a:rPr lang="es-ES" sz="1400">
                          <a:effectLst/>
                          <a:latin typeface="Century Gothic" panose="020B0502020202020204" pitchFamily="34" charset="0"/>
                        </a:rPr>
                        <a:t>Sordo</a:t>
                      </a:r>
                      <a:endParaRPr lang="es-419" sz="1400">
                        <a:effectLst/>
                        <a:latin typeface="Century Gothic" panose="020B0502020202020204" pitchFamily="34" charset="0"/>
                      </a:endParaRPr>
                    </a:p>
                    <a:p>
                      <a:pPr>
                        <a:lnSpc>
                          <a:spcPct val="107000"/>
                        </a:lnSpc>
                        <a:spcAft>
                          <a:spcPts val="0"/>
                        </a:spcAft>
                      </a:pPr>
                      <a:r>
                        <a:rPr lang="es-ES" sz="1400">
                          <a:effectLst/>
                          <a:latin typeface="Century Gothic" panose="020B0502020202020204" pitchFamily="34" charset="0"/>
                        </a:rPr>
                        <a:t>Sordomudo</a:t>
                      </a:r>
                      <a:endParaRPr lang="es-419"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07000"/>
                        </a:lnSpc>
                        <a:spcAft>
                          <a:spcPts val="0"/>
                        </a:spcAft>
                      </a:pPr>
                      <a:r>
                        <a:rPr lang="es-ES" sz="1400">
                          <a:effectLst/>
                          <a:latin typeface="Century Gothic" panose="020B0502020202020204" pitchFamily="34" charset="0"/>
                        </a:rPr>
                        <a:t>Persona sorda</a:t>
                      </a:r>
                      <a:endParaRPr lang="es-419" sz="1400">
                        <a:effectLst/>
                        <a:latin typeface="Century Gothic" panose="020B0502020202020204" pitchFamily="34" charset="0"/>
                      </a:endParaRPr>
                    </a:p>
                    <a:p>
                      <a:pPr>
                        <a:lnSpc>
                          <a:spcPct val="107000"/>
                        </a:lnSpc>
                        <a:spcAft>
                          <a:spcPts val="0"/>
                        </a:spcAft>
                      </a:pPr>
                      <a:r>
                        <a:rPr lang="es-ES" sz="1400">
                          <a:effectLst/>
                          <a:latin typeface="Century Gothic" panose="020B0502020202020204" pitchFamily="34" charset="0"/>
                        </a:rPr>
                        <a:t>Persona con discapacidad auditiva</a:t>
                      </a:r>
                      <a:endParaRPr lang="es-419"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326152859"/>
                  </a:ext>
                </a:extLst>
              </a:tr>
              <a:tr h="350520">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Víctima de……</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Persona que experimentó……</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73650848"/>
                  </a:ext>
                </a:extLst>
              </a:tr>
              <a:tr h="1047021">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Persona que padece….</a:t>
                      </a:r>
                      <a:endParaRPr lang="es-419"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Que sufre….</a:t>
                      </a:r>
                      <a:endParaRPr lang="es-419"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Enferma de….</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endParaRPr lang="es-ES" sz="1400" dirty="0">
                        <a:effectLst/>
                        <a:latin typeface="Century Gothic" panose="020B0502020202020204" pitchFamily="34" charset="0"/>
                      </a:endParaRPr>
                    </a:p>
                    <a:p>
                      <a:pPr>
                        <a:lnSpc>
                          <a:spcPct val="107000"/>
                        </a:lnSpc>
                        <a:spcAft>
                          <a:spcPts val="0"/>
                        </a:spcAft>
                      </a:pPr>
                      <a:r>
                        <a:rPr lang="es-ES" sz="1400" dirty="0">
                          <a:effectLst/>
                          <a:latin typeface="Century Gothic" panose="020B0502020202020204" pitchFamily="34" charset="0"/>
                        </a:rPr>
                        <a:t>Persona que tiene…….</a:t>
                      </a:r>
                      <a:endParaRPr lang="es-419"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515342100"/>
                  </a:ext>
                </a:extLst>
              </a:tr>
            </a:tbl>
          </a:graphicData>
        </a:graphic>
      </p:graphicFrame>
    </p:spTree>
    <p:extLst>
      <p:ext uri="{BB962C8B-B14F-4D97-AF65-F5344CB8AC3E}">
        <p14:creationId xmlns:p14="http://schemas.microsoft.com/office/powerpoint/2010/main" val="188791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4"/>
        <p:cNvGrpSpPr/>
        <p:nvPr/>
      </p:nvGrpSpPr>
      <p:grpSpPr>
        <a:xfrm>
          <a:off x="0" y="0"/>
          <a:ext cx="0" cy="0"/>
          <a:chOff x="0" y="0"/>
          <a:chExt cx="0" cy="0"/>
        </a:xfrm>
      </p:grpSpPr>
      <p:sp>
        <p:nvSpPr>
          <p:cNvPr id="1355" name="Google Shape;1355;p57"/>
          <p:cNvSpPr txBox="1">
            <a:spLocks noGrp="1"/>
          </p:cNvSpPr>
          <p:nvPr>
            <p:ph type="title"/>
          </p:nvPr>
        </p:nvSpPr>
        <p:spPr>
          <a:xfrm>
            <a:off x="1924542" y="1707609"/>
            <a:ext cx="6005100" cy="992919"/>
          </a:xfrm>
          <a:prstGeom prst="rect">
            <a:avLst/>
          </a:prstGeom>
        </p:spPr>
        <p:txBody>
          <a:bodyPr spcFirstLastPara="1" wrap="square" lIns="91425" tIns="91425" rIns="91425" bIns="91425" anchor="b" anchorCtr="0">
            <a:noAutofit/>
          </a:bodyPr>
          <a:lstStyle/>
          <a:p>
            <a:r>
              <a:rPr lang="es-419" dirty="0"/>
              <a:t>ATENCIÓN INCLUSIVA </a:t>
            </a:r>
          </a:p>
        </p:txBody>
      </p:sp>
    </p:spTree>
    <p:extLst>
      <p:ext uri="{BB962C8B-B14F-4D97-AF65-F5344CB8AC3E}">
        <p14:creationId xmlns:p14="http://schemas.microsoft.com/office/powerpoint/2010/main" val="342854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6" name="Google Shape;1327;p55"/>
          <p:cNvSpPr txBox="1">
            <a:spLocks noGrp="1"/>
          </p:cNvSpPr>
          <p:nvPr>
            <p:ph type="title"/>
          </p:nvPr>
        </p:nvSpPr>
        <p:spPr>
          <a:xfrm>
            <a:off x="755085" y="176389"/>
            <a:ext cx="7717500" cy="541500"/>
          </a:xfrm>
          <a:prstGeom prst="rect">
            <a:avLst/>
          </a:prstGeom>
        </p:spPr>
        <p:txBody>
          <a:bodyPr spcFirstLastPara="1" wrap="square" lIns="91425" tIns="91425" rIns="91425" bIns="91425" anchor="b" anchorCtr="0">
            <a:noAutofit/>
          </a:bodyPr>
          <a:lstStyle/>
          <a:p>
            <a:r>
              <a:rPr lang="es-ES" dirty="0"/>
              <a:t>IGUAL DE DIFERENTES</a:t>
            </a:r>
            <a:endParaRPr lang="es-419" dirty="0"/>
          </a:p>
        </p:txBody>
      </p:sp>
      <p:pic>
        <p:nvPicPr>
          <p:cNvPr id="4" name="TEtTwB3faN4"/>
          <p:cNvPicPr>
            <a:picLocks noRot="1" noChangeAspect="1"/>
          </p:cNvPicPr>
          <p:nvPr>
            <a:videoFile r:link="rId1"/>
          </p:nvPr>
        </p:nvPicPr>
        <p:blipFill>
          <a:blip r:embed="rId4"/>
          <a:stretch>
            <a:fillRect/>
          </a:stretch>
        </p:blipFill>
        <p:spPr>
          <a:xfrm>
            <a:off x="571250" y="595592"/>
            <a:ext cx="8085169" cy="4547908"/>
          </a:xfrm>
          <a:prstGeom prst="rect">
            <a:avLst/>
          </a:prstGeom>
        </p:spPr>
      </p:pic>
    </p:spTree>
    <p:extLst>
      <p:ext uri="{BB962C8B-B14F-4D97-AF65-F5344CB8AC3E}">
        <p14:creationId xmlns:p14="http://schemas.microsoft.com/office/powerpoint/2010/main" val="35202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4"/>
        <p:cNvGrpSpPr/>
        <p:nvPr/>
      </p:nvGrpSpPr>
      <p:grpSpPr>
        <a:xfrm>
          <a:off x="0" y="0"/>
          <a:ext cx="0" cy="0"/>
          <a:chOff x="0" y="0"/>
          <a:chExt cx="0" cy="0"/>
        </a:xfrm>
      </p:grpSpPr>
      <p:pic>
        <p:nvPicPr>
          <p:cNvPr id="3" name="z9wX5BJGvh8"/>
          <p:cNvPicPr>
            <a:picLocks noRot="1" noChangeAspect="1"/>
          </p:cNvPicPr>
          <p:nvPr>
            <a:videoFile r:link="rId1"/>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3809684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495300" y="358587"/>
            <a:ext cx="5951220" cy="4437177"/>
          </a:xfrm>
          <a:prstGeom prst="rect">
            <a:avLst/>
          </a:prstGeom>
        </p:spPr>
        <p:txBody>
          <a:bodyPr wrap="square">
            <a:spAutoFit/>
          </a:bodyPr>
          <a:lstStyle/>
          <a:p>
            <a:pPr lvl="0" algn="ctr">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FÍSICA</a:t>
            </a:r>
          </a:p>
          <a:p>
            <a:pPr lvl="0" algn="ctr">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CAMBIE LA PALABRA AYUDA POR APOYO.</a:t>
            </a: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Si no menciona que requiere apoyo, perfecto. Si ve que la PcD está teniendo dificultades, pregúntele con naturalidad, si necesita algo en especial, recurdele que está allí para apoyar a los huespedes y cómo puede apoyarle  en particular en ese momento. Especialmente si hay problemas de accesibilidad. En caso de que su respuesta sea positiva, es él o ella quien debe dirigir el apoyo.</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NUNCA  empuje la silla de ruedas de una persona o tome el brazo de alguien que camina con dificultad sin preguntarle primero si requiere apoyo.  </a:t>
            </a:r>
          </a:p>
        </p:txBody>
      </p:sp>
      <p:pic>
        <p:nvPicPr>
          <p:cNvPr id="8194" name="Picture 2" descr="Cómo ayudar a las personas sordociegas | Diariamente Ali">
            <a:extLst>
              <a:ext uri="{FF2B5EF4-FFF2-40B4-BE49-F238E27FC236}">
                <a16:creationId xmlns:a16="http://schemas.microsoft.com/office/drawing/2014/main" id="{8A293940-B492-2745-AC48-75988A1A3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668" y="2075688"/>
            <a:ext cx="2781484" cy="1546352"/>
          </a:xfrm>
          <a:prstGeom prst="rect">
            <a:avLst/>
          </a:prstGeom>
          <a:noFill/>
          <a:extLst>
            <a:ext uri="{909E8E84-426E-40DD-AFC4-6F175D3DCCD1}">
              <a14:hiddenFill xmlns:a14="http://schemas.microsoft.com/office/drawing/2010/main">
                <a:solidFill>
                  <a:srgbClr val="FFFFFF"/>
                </a:solidFill>
              </a14:hiddenFill>
            </a:ext>
          </a:extLst>
        </p:spPr>
      </p:pic>
      <p:sp>
        <p:nvSpPr>
          <p:cNvPr id="2" name="Forma libre 1">
            <a:extLst>
              <a:ext uri="{FF2B5EF4-FFF2-40B4-BE49-F238E27FC236}">
                <a16:creationId xmlns:a16="http://schemas.microsoft.com/office/drawing/2014/main" id="{33F70465-97C1-2747-8947-1ED6F9F66493}"/>
              </a:ext>
            </a:extLst>
          </p:cNvPr>
          <p:cNvSpPr/>
          <p:nvPr/>
        </p:nvSpPr>
        <p:spPr>
          <a:xfrm>
            <a:off x="7571232" y="1801368"/>
            <a:ext cx="1088136" cy="786384"/>
          </a:xfrm>
          <a:custGeom>
            <a:avLst/>
            <a:gdLst>
              <a:gd name="connsiteX0" fmla="*/ 594360 w 1088136"/>
              <a:gd name="connsiteY0" fmla="*/ 100584 h 786384"/>
              <a:gd name="connsiteX1" fmla="*/ 530352 w 1088136"/>
              <a:gd name="connsiteY1" fmla="*/ 82296 h 786384"/>
              <a:gd name="connsiteX2" fmla="*/ 320040 w 1088136"/>
              <a:gd name="connsiteY2" fmla="*/ 100584 h 786384"/>
              <a:gd name="connsiteX3" fmla="*/ 246888 w 1088136"/>
              <a:gd name="connsiteY3" fmla="*/ 128016 h 786384"/>
              <a:gd name="connsiteX4" fmla="*/ 210312 w 1088136"/>
              <a:gd name="connsiteY4" fmla="*/ 146304 h 786384"/>
              <a:gd name="connsiteX5" fmla="*/ 182880 w 1088136"/>
              <a:gd name="connsiteY5" fmla="*/ 155448 h 786384"/>
              <a:gd name="connsiteX6" fmla="*/ 109728 w 1088136"/>
              <a:gd name="connsiteY6" fmla="*/ 201168 h 786384"/>
              <a:gd name="connsiteX7" fmla="*/ 45720 w 1088136"/>
              <a:gd name="connsiteY7" fmla="*/ 237744 h 786384"/>
              <a:gd name="connsiteX8" fmla="*/ 9144 w 1088136"/>
              <a:gd name="connsiteY8" fmla="*/ 320040 h 786384"/>
              <a:gd name="connsiteX9" fmla="*/ 0 w 1088136"/>
              <a:gd name="connsiteY9" fmla="*/ 347472 h 786384"/>
              <a:gd name="connsiteX10" fmla="*/ 18288 w 1088136"/>
              <a:gd name="connsiteY10" fmla="*/ 539496 h 786384"/>
              <a:gd name="connsiteX11" fmla="*/ 27432 w 1088136"/>
              <a:gd name="connsiteY11" fmla="*/ 566928 h 786384"/>
              <a:gd name="connsiteX12" fmla="*/ 54864 w 1088136"/>
              <a:gd name="connsiteY12" fmla="*/ 594360 h 786384"/>
              <a:gd name="connsiteX13" fmla="*/ 91440 w 1088136"/>
              <a:gd name="connsiteY13" fmla="*/ 649224 h 786384"/>
              <a:gd name="connsiteX14" fmla="*/ 155448 w 1088136"/>
              <a:gd name="connsiteY14" fmla="*/ 694944 h 786384"/>
              <a:gd name="connsiteX15" fmla="*/ 182880 w 1088136"/>
              <a:gd name="connsiteY15" fmla="*/ 704088 h 786384"/>
              <a:gd name="connsiteX16" fmla="*/ 210312 w 1088136"/>
              <a:gd name="connsiteY16" fmla="*/ 722376 h 786384"/>
              <a:gd name="connsiteX17" fmla="*/ 283464 w 1088136"/>
              <a:gd name="connsiteY17" fmla="*/ 740664 h 786384"/>
              <a:gd name="connsiteX18" fmla="*/ 310896 w 1088136"/>
              <a:gd name="connsiteY18" fmla="*/ 749808 h 786384"/>
              <a:gd name="connsiteX19" fmla="*/ 402336 w 1088136"/>
              <a:gd name="connsiteY19" fmla="*/ 768096 h 786384"/>
              <a:gd name="connsiteX20" fmla="*/ 475488 w 1088136"/>
              <a:gd name="connsiteY20" fmla="*/ 786384 h 786384"/>
              <a:gd name="connsiteX21" fmla="*/ 896112 w 1088136"/>
              <a:gd name="connsiteY21" fmla="*/ 777240 h 786384"/>
              <a:gd name="connsiteX22" fmla="*/ 1005840 w 1088136"/>
              <a:gd name="connsiteY22" fmla="*/ 713232 h 786384"/>
              <a:gd name="connsiteX23" fmla="*/ 1024128 w 1088136"/>
              <a:gd name="connsiteY23" fmla="*/ 685800 h 786384"/>
              <a:gd name="connsiteX24" fmla="*/ 1051560 w 1088136"/>
              <a:gd name="connsiteY24" fmla="*/ 658368 h 786384"/>
              <a:gd name="connsiteX25" fmla="*/ 1060704 w 1088136"/>
              <a:gd name="connsiteY25" fmla="*/ 621792 h 786384"/>
              <a:gd name="connsiteX26" fmla="*/ 1078992 w 1088136"/>
              <a:gd name="connsiteY26" fmla="*/ 585216 h 786384"/>
              <a:gd name="connsiteX27" fmla="*/ 1088136 w 1088136"/>
              <a:gd name="connsiteY27" fmla="*/ 512064 h 786384"/>
              <a:gd name="connsiteX28" fmla="*/ 1078992 w 1088136"/>
              <a:gd name="connsiteY28" fmla="*/ 274320 h 786384"/>
              <a:gd name="connsiteX29" fmla="*/ 1042416 w 1088136"/>
              <a:gd name="connsiteY29" fmla="*/ 155448 h 786384"/>
              <a:gd name="connsiteX30" fmla="*/ 996696 w 1088136"/>
              <a:gd name="connsiteY30" fmla="*/ 73152 h 786384"/>
              <a:gd name="connsiteX31" fmla="*/ 969264 w 1088136"/>
              <a:gd name="connsiteY31" fmla="*/ 45720 h 786384"/>
              <a:gd name="connsiteX32" fmla="*/ 914400 w 1088136"/>
              <a:gd name="connsiteY32" fmla="*/ 27432 h 786384"/>
              <a:gd name="connsiteX33" fmla="*/ 795528 w 1088136"/>
              <a:gd name="connsiteY33" fmla="*/ 9144 h 786384"/>
              <a:gd name="connsiteX34" fmla="*/ 722376 w 1088136"/>
              <a:gd name="connsiteY34" fmla="*/ 0 h 786384"/>
              <a:gd name="connsiteX35" fmla="*/ 566928 w 1088136"/>
              <a:gd name="connsiteY35" fmla="*/ 9144 h 786384"/>
              <a:gd name="connsiteX36" fmla="*/ 539496 w 1088136"/>
              <a:gd name="connsiteY36" fmla="*/ 18288 h 786384"/>
              <a:gd name="connsiteX37" fmla="*/ 502920 w 1088136"/>
              <a:gd name="connsiteY37" fmla="*/ 27432 h 786384"/>
              <a:gd name="connsiteX38" fmla="*/ 429768 w 1088136"/>
              <a:gd name="connsiteY38" fmla="*/ 73152 h 786384"/>
              <a:gd name="connsiteX39" fmla="*/ 338328 w 1088136"/>
              <a:gd name="connsiteY39" fmla="*/ 91440 h 786384"/>
              <a:gd name="connsiteX40" fmla="*/ 301752 w 1088136"/>
              <a:gd name="connsiteY40" fmla="*/ 100584 h 786384"/>
              <a:gd name="connsiteX41" fmla="*/ 256032 w 1088136"/>
              <a:gd name="connsiteY41" fmla="*/ 118872 h 7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8136" h="786384">
                <a:moveTo>
                  <a:pt x="594360" y="100584"/>
                </a:moveTo>
                <a:cubicBezTo>
                  <a:pt x="573024" y="94488"/>
                  <a:pt x="552523" y="83220"/>
                  <a:pt x="530352" y="82296"/>
                </a:cubicBezTo>
                <a:cubicBezTo>
                  <a:pt x="485152" y="80413"/>
                  <a:pt x="380113" y="87235"/>
                  <a:pt x="320040" y="100584"/>
                </a:cubicBezTo>
                <a:cubicBezTo>
                  <a:pt x="304959" y="103935"/>
                  <a:pt x="254007" y="124852"/>
                  <a:pt x="246888" y="128016"/>
                </a:cubicBezTo>
                <a:cubicBezTo>
                  <a:pt x="234432" y="133552"/>
                  <a:pt x="222841" y="140934"/>
                  <a:pt x="210312" y="146304"/>
                </a:cubicBezTo>
                <a:cubicBezTo>
                  <a:pt x="201453" y="150101"/>
                  <a:pt x="191501" y="151137"/>
                  <a:pt x="182880" y="155448"/>
                </a:cubicBezTo>
                <a:cubicBezTo>
                  <a:pt x="113899" y="189938"/>
                  <a:pt x="160504" y="172153"/>
                  <a:pt x="109728" y="201168"/>
                </a:cubicBezTo>
                <a:cubicBezTo>
                  <a:pt x="28518" y="247574"/>
                  <a:pt x="112554" y="193188"/>
                  <a:pt x="45720" y="237744"/>
                </a:cubicBezTo>
                <a:cubicBezTo>
                  <a:pt x="16739" y="281216"/>
                  <a:pt x="30907" y="254750"/>
                  <a:pt x="9144" y="320040"/>
                </a:cubicBezTo>
                <a:lnTo>
                  <a:pt x="0" y="347472"/>
                </a:lnTo>
                <a:cubicBezTo>
                  <a:pt x="5207" y="430785"/>
                  <a:pt x="1122" y="470831"/>
                  <a:pt x="18288" y="539496"/>
                </a:cubicBezTo>
                <a:cubicBezTo>
                  <a:pt x="20626" y="548847"/>
                  <a:pt x="22085" y="558908"/>
                  <a:pt x="27432" y="566928"/>
                </a:cubicBezTo>
                <a:cubicBezTo>
                  <a:pt x="34605" y="577688"/>
                  <a:pt x="46925" y="584152"/>
                  <a:pt x="54864" y="594360"/>
                </a:cubicBezTo>
                <a:cubicBezTo>
                  <a:pt x="68358" y="611710"/>
                  <a:pt x="73856" y="636036"/>
                  <a:pt x="91440" y="649224"/>
                </a:cubicBezTo>
                <a:cubicBezTo>
                  <a:pt x="99724" y="655437"/>
                  <a:pt x="142077" y="688259"/>
                  <a:pt x="155448" y="694944"/>
                </a:cubicBezTo>
                <a:cubicBezTo>
                  <a:pt x="164069" y="699255"/>
                  <a:pt x="174259" y="699777"/>
                  <a:pt x="182880" y="704088"/>
                </a:cubicBezTo>
                <a:cubicBezTo>
                  <a:pt x="192710" y="709003"/>
                  <a:pt x="200482" y="717461"/>
                  <a:pt x="210312" y="722376"/>
                </a:cubicBezTo>
                <a:cubicBezTo>
                  <a:pt x="231214" y="732827"/>
                  <a:pt x="262596" y="735447"/>
                  <a:pt x="283464" y="740664"/>
                </a:cubicBezTo>
                <a:cubicBezTo>
                  <a:pt x="292815" y="743002"/>
                  <a:pt x="301504" y="747641"/>
                  <a:pt x="310896" y="749808"/>
                </a:cubicBezTo>
                <a:cubicBezTo>
                  <a:pt x="341184" y="756797"/>
                  <a:pt x="372180" y="760557"/>
                  <a:pt x="402336" y="768096"/>
                </a:cubicBezTo>
                <a:lnTo>
                  <a:pt x="475488" y="786384"/>
                </a:lnTo>
                <a:lnTo>
                  <a:pt x="896112" y="777240"/>
                </a:lnTo>
                <a:cubicBezTo>
                  <a:pt x="915156" y="775477"/>
                  <a:pt x="985322" y="733750"/>
                  <a:pt x="1005840" y="713232"/>
                </a:cubicBezTo>
                <a:cubicBezTo>
                  <a:pt x="1013611" y="705461"/>
                  <a:pt x="1017093" y="694243"/>
                  <a:pt x="1024128" y="685800"/>
                </a:cubicBezTo>
                <a:cubicBezTo>
                  <a:pt x="1032407" y="675866"/>
                  <a:pt x="1042416" y="667512"/>
                  <a:pt x="1051560" y="658368"/>
                </a:cubicBezTo>
                <a:cubicBezTo>
                  <a:pt x="1054608" y="646176"/>
                  <a:pt x="1056291" y="633559"/>
                  <a:pt x="1060704" y="621792"/>
                </a:cubicBezTo>
                <a:cubicBezTo>
                  <a:pt x="1065490" y="609029"/>
                  <a:pt x="1075686" y="598440"/>
                  <a:pt x="1078992" y="585216"/>
                </a:cubicBezTo>
                <a:cubicBezTo>
                  <a:pt x="1084952" y="561376"/>
                  <a:pt x="1085088" y="536448"/>
                  <a:pt x="1088136" y="512064"/>
                </a:cubicBezTo>
                <a:cubicBezTo>
                  <a:pt x="1085088" y="432816"/>
                  <a:pt x="1084098" y="353462"/>
                  <a:pt x="1078992" y="274320"/>
                </a:cubicBezTo>
                <a:cubicBezTo>
                  <a:pt x="1076293" y="232479"/>
                  <a:pt x="1056805" y="193818"/>
                  <a:pt x="1042416" y="155448"/>
                </a:cubicBezTo>
                <a:cubicBezTo>
                  <a:pt x="1028618" y="118653"/>
                  <a:pt x="1033382" y="109838"/>
                  <a:pt x="996696" y="73152"/>
                </a:cubicBezTo>
                <a:cubicBezTo>
                  <a:pt x="987552" y="64008"/>
                  <a:pt x="980568" y="52000"/>
                  <a:pt x="969264" y="45720"/>
                </a:cubicBezTo>
                <a:cubicBezTo>
                  <a:pt x="952413" y="36358"/>
                  <a:pt x="932688" y="33528"/>
                  <a:pt x="914400" y="27432"/>
                </a:cubicBezTo>
                <a:cubicBezTo>
                  <a:pt x="856318" y="8071"/>
                  <a:pt x="901610" y="20931"/>
                  <a:pt x="795528" y="9144"/>
                </a:cubicBezTo>
                <a:cubicBezTo>
                  <a:pt x="771105" y="6430"/>
                  <a:pt x="746760" y="3048"/>
                  <a:pt x="722376" y="0"/>
                </a:cubicBezTo>
                <a:cubicBezTo>
                  <a:pt x="670560" y="3048"/>
                  <a:pt x="618576" y="3979"/>
                  <a:pt x="566928" y="9144"/>
                </a:cubicBezTo>
                <a:cubicBezTo>
                  <a:pt x="557337" y="10103"/>
                  <a:pt x="548764" y="15640"/>
                  <a:pt x="539496" y="18288"/>
                </a:cubicBezTo>
                <a:cubicBezTo>
                  <a:pt x="527412" y="21740"/>
                  <a:pt x="515112" y="24384"/>
                  <a:pt x="502920" y="27432"/>
                </a:cubicBezTo>
                <a:cubicBezTo>
                  <a:pt x="478536" y="42672"/>
                  <a:pt x="457964" y="67513"/>
                  <a:pt x="429768" y="73152"/>
                </a:cubicBezTo>
                <a:lnTo>
                  <a:pt x="338328" y="91440"/>
                </a:lnTo>
                <a:cubicBezTo>
                  <a:pt x="326040" y="94073"/>
                  <a:pt x="313519" y="96171"/>
                  <a:pt x="301752" y="100584"/>
                </a:cubicBezTo>
                <a:cubicBezTo>
                  <a:pt x="249349" y="120235"/>
                  <a:pt x="281736" y="118872"/>
                  <a:pt x="256032" y="11887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868465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495300" y="148906"/>
            <a:ext cx="5951220" cy="4991175"/>
          </a:xfrm>
          <a:prstGeom prst="rect">
            <a:avLst/>
          </a:prstGeom>
        </p:spPr>
        <p:txBody>
          <a:bodyPr wrap="square">
            <a:spAutoFit/>
          </a:bodyPr>
          <a:lstStyle/>
          <a:p>
            <a:pPr lvl="0" algn="just">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FÍSICA</a:t>
            </a:r>
          </a:p>
          <a:p>
            <a:pPr marL="28575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Es difícil para la persona de baja estatura o usuaria de silla  de ruedas, sostener una conversación mirando hacia arriba. Además puede marcar una relación jerárquica. </a:t>
            </a: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Si usted está de pie, busque en qué sentarse o póngase en cuclillas. </a:t>
            </a: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Diríjase a la persona por su nombre.</a:t>
            </a: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La silla de ruedas también es parte del espacio personal de la persona con discapacidad. No se apoye ni la mueva sin su permiso.</a:t>
            </a:r>
          </a:p>
          <a:p>
            <a:pPr marL="28575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Para saludar, observe si tiene o no movilidad en sus brazos y manos. Salude y espere a ver si extiende la mano, sino, acérquese y toque su hombro.  Puede ser que sea suficiente un saludo verbal. </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9218" name="Picture 2" descr="Pareja Madura Con Mujer Sentada Silla Ruedas Hablando Bebiendo Café:  fotografía de stock © monkeybusiness #490762416 | Depositphotos">
            <a:extLst>
              <a:ext uri="{FF2B5EF4-FFF2-40B4-BE49-F238E27FC236}">
                <a16:creationId xmlns:a16="http://schemas.microsoft.com/office/drawing/2014/main" id="{00EB38B7-EFFE-E948-895A-19A590A14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520" y="3072383"/>
            <a:ext cx="2637701" cy="19222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eneficios para las personas altas | Explora | Univision">
            <a:extLst>
              <a:ext uri="{FF2B5EF4-FFF2-40B4-BE49-F238E27FC236}">
                <a16:creationId xmlns:a16="http://schemas.microsoft.com/office/drawing/2014/main" id="{04431AEB-E526-754C-8367-9E29B4B07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951" y="466344"/>
            <a:ext cx="2678049" cy="178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58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57151" y="-78994"/>
            <a:ext cx="5481828" cy="4840941"/>
          </a:xfrm>
          <a:prstGeom prst="rect">
            <a:avLst/>
          </a:prstGeom>
        </p:spPr>
        <p:txBody>
          <a:bodyPr wrap="square">
            <a:spAutoFit/>
          </a:bodyPr>
          <a:lstStyle/>
          <a:p>
            <a:pPr lvl="0" algn="just">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Auditiva</a:t>
            </a:r>
          </a:p>
          <a:p>
            <a:pPr lvl="0" algn="just">
              <a:lnSpc>
                <a:spcPct val="150000"/>
              </a:lnSpc>
            </a:pPr>
            <a:endParaRPr lang="es-419" sz="1800" b="1"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Colóquese de manera que su cara esté iluminada.</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Háblele de frente, la persona necesita ver sus labios. </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Module con naturalidad.</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Repita las indicaciones o la información si es necesario. </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Simplifique la indicación.</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No debe alzar exageradamente la voz, a menos que se lo solicite</a:t>
            </a:r>
            <a:r>
              <a:rPr lang="es-419" sz="1800" dirty="0">
                <a:latin typeface="Century Gothic" panose="020B0502020202020204" pitchFamily="34" charset="0"/>
                <a:ea typeface="Calibri" panose="020F0502020204030204" pitchFamily="34" charset="0"/>
                <a:cs typeface="Times New Roman" panose="02020603050405020304" pitchFamily="18" charset="0"/>
              </a:rPr>
              <a:t>.</a:t>
            </a:r>
          </a:p>
        </p:txBody>
      </p:sp>
      <p:pic>
        <p:nvPicPr>
          <p:cNvPr id="10244" name="Picture 4" descr="México: Crean mascarillas transparentes para que las personas sordas puedan  leer los labios y comunicarse | Noticias ONU">
            <a:extLst>
              <a:ext uri="{FF2B5EF4-FFF2-40B4-BE49-F238E27FC236}">
                <a16:creationId xmlns:a16="http://schemas.microsoft.com/office/drawing/2014/main" id="{043D8113-1531-7741-B04A-887F80C0C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872" y="381553"/>
            <a:ext cx="2944368" cy="136829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3 formas de comunicarse con personas sordas - wikiHow">
            <a:extLst>
              <a:ext uri="{FF2B5EF4-FFF2-40B4-BE49-F238E27FC236}">
                <a16:creationId xmlns:a16="http://schemas.microsoft.com/office/drawing/2014/main" id="{592B8DEC-95D2-3148-A037-9DE2A06E1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872" y="1867662"/>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87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341376" y="0"/>
            <a:ext cx="7897368" cy="4021678"/>
          </a:xfrm>
          <a:prstGeom prst="rect">
            <a:avLst/>
          </a:prstGeom>
        </p:spPr>
        <p:txBody>
          <a:bodyPr wrap="square">
            <a:spAutoFit/>
          </a:bodyPr>
          <a:lstStyle/>
          <a:p>
            <a:pPr lvl="0" algn="just">
              <a:lnSpc>
                <a:spcPct val="150000"/>
              </a:lnSpc>
            </a:pPr>
            <a:r>
              <a:rPr lang="es-419" sz="1600" b="1" dirty="0">
                <a:latin typeface="Century Gothic" panose="020B0502020202020204" pitchFamily="34" charset="0"/>
                <a:ea typeface="Calibri" panose="020F0502020204030204" pitchFamily="34" charset="0"/>
                <a:cs typeface="Times New Roman" panose="02020603050405020304" pitchFamily="18" charset="0"/>
              </a:rPr>
              <a:t>Discapacidad Auditiva</a:t>
            </a: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Chequee si la persona lee, esto puede facilitar la entrega del mensaje.</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Por el sólo hecho de llevar audífono, no significa que escuche claramente ni que deba gritarle. </a:t>
            </a:r>
          </a:p>
          <a:p>
            <a:pPr lvl="0" algn="just">
              <a:lnSpc>
                <a:spcPct val="150000"/>
              </a:lnSpc>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Si se utiliza el sistema de números o llamado a viva voz, recuerde que a la persona sorda deberá avisarle su turno personalmente, ubíquela en donde pueda verla y advierta al resto del personal de apoyo.</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Aprenda las señas básicas de saludo, gracias, pase ud. primero, necesita algo en especial, buenos días, buenas tardes, retiro su plato? Desea algo más? …..</a:t>
            </a:r>
          </a:p>
        </p:txBody>
      </p:sp>
      <p:pic>
        <p:nvPicPr>
          <p:cNvPr id="11266" name="Picture 2" descr="Lengua de Señas Mexicana, el idioma que se debe aprender - Grupo Milenio">
            <a:extLst>
              <a:ext uri="{FF2B5EF4-FFF2-40B4-BE49-F238E27FC236}">
                <a16:creationId xmlns:a16="http://schemas.microsoft.com/office/drawing/2014/main" id="{2A0BAAC1-126F-8145-9E0E-36733062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220" y="3922776"/>
            <a:ext cx="3269996" cy="122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421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471901" y="478012"/>
            <a:ext cx="7559040" cy="4344844"/>
          </a:xfrm>
          <a:prstGeom prst="rect">
            <a:avLst/>
          </a:prstGeom>
        </p:spPr>
        <p:txBody>
          <a:bodyPr wrap="square">
            <a:spAutoFit/>
          </a:bodyPr>
          <a:lstStyle/>
          <a:p>
            <a:pPr lvl="0" algn="just">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Visual</a:t>
            </a: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Preséntese e identifíquese.</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Indíquele si hay otra u otras personas presentes.</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Avise al usuario cuando se va a retirar para que no hable solo.</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Cuando sirva alimentos, es excelente ofrecer una </a:t>
            </a:r>
          </a:p>
          <a:p>
            <a:pPr lvl="0" algn="just">
              <a:lnSpc>
                <a:spcPct val="150000"/>
              </a:lnSpc>
            </a:pPr>
            <a:r>
              <a:rPr lang="es-419" dirty="0">
                <a:latin typeface="Century Gothic" panose="020B0502020202020204" pitchFamily="34" charset="0"/>
                <a:ea typeface="Calibri" panose="020F0502020204030204" pitchFamily="34" charset="0"/>
                <a:cs typeface="Times New Roman" panose="02020603050405020304" pitchFamily="18" charset="0"/>
              </a:rPr>
              <a:t>explicación de dónde se encuentarn los alimentos. En este </a:t>
            </a:r>
          </a:p>
          <a:p>
            <a:pPr lvl="0" algn="just">
              <a:lnSpc>
                <a:spcPct val="150000"/>
              </a:lnSpc>
            </a:pPr>
            <a:r>
              <a:rPr lang="es-419" dirty="0">
                <a:latin typeface="Century Gothic" panose="020B0502020202020204" pitchFamily="34" charset="0"/>
                <a:ea typeface="Calibri" panose="020F0502020204030204" pitchFamily="34" charset="0"/>
                <a:cs typeface="Times New Roman" panose="02020603050405020304" pitchFamily="18" charset="0"/>
              </a:rPr>
              <a:t>caso: a las 12 tiene la carne, a las 3 los garbanzos y a las 9 el arroz.</a:t>
            </a:r>
          </a:p>
          <a:p>
            <a:pPr lvl="0" algn="just">
              <a:lnSpc>
                <a:spcPct val="150000"/>
              </a:lnSpc>
            </a:pPr>
            <a:r>
              <a:rPr lang="es-419" dirty="0">
                <a:latin typeface="Century Gothic" panose="020B0502020202020204" pitchFamily="34" charset="0"/>
                <a:ea typeface="Calibri" panose="020F0502020204030204" pitchFamily="34" charset="0"/>
                <a:cs typeface="Times New Roman" panose="02020603050405020304" pitchFamily="18" charset="0"/>
              </a:rPr>
              <a:t> A la izquierda los cubiertos y a las 2 el vaso con el fresco.</a:t>
            </a:r>
          </a:p>
          <a:p>
            <a:pPr lvl="0" algn="just">
              <a:lnSpc>
                <a:spcPct val="150000"/>
              </a:lnSpc>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r>
              <a:rPr lang="es-419" dirty="0">
                <a:latin typeface="Century Gothic" panose="020B0502020202020204" pitchFamily="34" charset="0"/>
                <a:ea typeface="Calibri" panose="020F0502020204030204" pitchFamily="34" charset="0"/>
                <a:cs typeface="Times New Roman" panose="02020603050405020304" pitchFamily="18" charset="0"/>
              </a:rPr>
              <a:t>Ofrezca un menú en Braille o alguna aplicación con voz.</a:t>
            </a:r>
          </a:p>
        </p:txBody>
      </p:sp>
      <p:pic>
        <p:nvPicPr>
          <p:cNvPr id="12290" name="Picture 2" descr="RELOJ DE PARED FRAGMENTS (PLATA, 12 PULG.) | Office Depot Mexico">
            <a:extLst>
              <a:ext uri="{FF2B5EF4-FFF2-40B4-BE49-F238E27FC236}">
                <a16:creationId xmlns:a16="http://schemas.microsoft.com/office/drawing/2014/main" id="{4386DCAA-7286-E046-931E-EF0EF68DF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921" y="272826"/>
            <a:ext cx="2413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9 ideas de Comer, ahora! | platos, rock duro, queen freddie">
            <a:extLst>
              <a:ext uri="{FF2B5EF4-FFF2-40B4-BE49-F238E27FC236}">
                <a16:creationId xmlns:a16="http://schemas.microsoft.com/office/drawing/2014/main" id="{F6B5BD0F-965C-6041-98DC-96E2D9B32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852" y="2896948"/>
            <a:ext cx="2550716" cy="191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70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350520" y="259527"/>
            <a:ext cx="7559040" cy="5406673"/>
          </a:xfrm>
          <a:prstGeom prst="rect">
            <a:avLst/>
          </a:prstGeom>
        </p:spPr>
        <p:txBody>
          <a:bodyPr wrap="square">
            <a:spAutoFit/>
          </a:bodyPr>
          <a:lstStyle/>
          <a:p>
            <a:pPr lvl="0" algn="just">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Visual</a:t>
            </a:r>
          </a:p>
          <a:p>
            <a:pPr lvl="0" algn="just">
              <a:lnSpc>
                <a:spcPct val="150000"/>
              </a:lnSpc>
            </a:pPr>
            <a:endParaRPr lang="es-419" sz="1800" b="1"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No utilizar palabras como “aquí”, “allí”, “esto” o “aquello”, para dar referencias.</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Utilizar términos que apunten directamente a la orientación espacial, como “a su izquierda”, “a su derecha”, etc.</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No sustituir el lenguaje verbal por gestos.</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Utilizar normalmente las palabras “ver” o “mirar”, sin considerarlas como términos tabúes. La Personas Ciegas no se molestan, ellas mismas las usan muchas veces.</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Las personas ciegas no ven negro, simplemente no ven nada, algunas ven siluetas,  sombras y luces, o tienen visión tubular.</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452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606903" y="157224"/>
            <a:ext cx="6242714" cy="4668009"/>
          </a:xfrm>
          <a:prstGeom prst="rect">
            <a:avLst/>
          </a:prstGeom>
        </p:spPr>
        <p:txBody>
          <a:bodyPr wrap="square">
            <a:spAutoFit/>
          </a:bodyPr>
          <a:lstStyle/>
          <a:p>
            <a:pPr lvl="0" algn="just">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Visual</a:t>
            </a:r>
          </a:p>
          <a:p>
            <a:pPr marL="28575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Con respeto recuérdele si hay alguna grada u obstáculo. Si lo ve desorientado pregunte si necesita apoyo. Pero…. Evite exclamaciones que pueden provocar ansiedad al usuario, tales como “¡ay!”, “¡uf!” o “cuidado”, cuando veamos un peligro para la persona ciega. </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Si acompaña a la persona mientras camina, no la tome del brazo, él o ella se apoyará en usted.</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Relate lo que hay alrededor, cómo es la calle, si hay un árbol grande con flores rojas, bancas en el parque, mucha gente caminando….un play para niños…un policía ordenando el tráfico en la esquina… Descríbale la habitación del hotel.</a:t>
            </a:r>
          </a:p>
        </p:txBody>
      </p:sp>
      <p:pic>
        <p:nvPicPr>
          <p:cNvPr id="3" name="Picture 2" descr="Qué es lo que ''ven'' las personas ciegas? - Nation">
            <a:extLst>
              <a:ext uri="{FF2B5EF4-FFF2-40B4-BE49-F238E27FC236}">
                <a16:creationId xmlns:a16="http://schemas.microsoft.com/office/drawing/2014/main" id="{E05505AB-6863-6D40-869E-06A8F3C6C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875" y="157224"/>
            <a:ext cx="2031102" cy="1251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A56B3A5-69F5-FE42-A04F-F4F24255B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875" y="2168063"/>
            <a:ext cx="2133070" cy="12496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a imagen no vale más que mil palabras">
            <a:extLst>
              <a:ext uri="{FF2B5EF4-FFF2-40B4-BE49-F238E27FC236}">
                <a16:creationId xmlns:a16="http://schemas.microsoft.com/office/drawing/2014/main" id="{52D92384-B86E-5745-9A2B-433FCB945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703" y="3796737"/>
            <a:ext cx="2060242" cy="124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7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509797" y="56644"/>
            <a:ext cx="6250807" cy="5729838"/>
          </a:xfrm>
          <a:prstGeom prst="rect">
            <a:avLst/>
          </a:prstGeom>
        </p:spPr>
        <p:txBody>
          <a:bodyPr wrap="square">
            <a:spAutoFit/>
          </a:bodyPr>
          <a:lstStyle/>
          <a:p>
            <a:pPr lvl="0" algn="just">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Intelectual</a:t>
            </a:r>
          </a:p>
          <a:p>
            <a:pPr lvl="0" algn="just">
              <a:lnSpc>
                <a:spcPct val="150000"/>
              </a:lnSpc>
            </a:pPr>
            <a:endParaRPr lang="es-419" sz="1800" b="1"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La edad de la persona no necesariamente tiene  relación con su capacidad de comprensión, de memorización o de abstracción.</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Si la persona tiene dificultades para comunicarse, tenga paciencia y dele el tiempo que necesita para que no se ponga nerviosa.</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Asegúrese de que la persona comprendió la atención e información entregada.</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En muchos casos, contar con indicaciones secuenciadas y gráficas ayuda muchísimo. La Tecnología es especiamente útil con esta población.</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r>
              <a:rPr lang="es-419" dirty="0">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13320" name="Picture 8">
            <a:extLst>
              <a:ext uri="{FF2B5EF4-FFF2-40B4-BE49-F238E27FC236}">
                <a16:creationId xmlns:a16="http://schemas.microsoft.com/office/drawing/2014/main" id="{DFC8E1FA-5ACB-9F4E-8682-2A76045EB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046" y="445062"/>
            <a:ext cx="2164757" cy="128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32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509798" y="-80338"/>
            <a:ext cx="7559040" cy="3052182"/>
          </a:xfrm>
          <a:prstGeom prst="rect">
            <a:avLst/>
          </a:prstGeom>
        </p:spPr>
        <p:txBody>
          <a:bodyPr wrap="square">
            <a:spAutoFit/>
          </a:bodyPr>
          <a:lstStyle/>
          <a:p>
            <a:pPr lvl="0" algn="just">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Intelectual</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Entregue la información de manera sencilla y lenta </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No hable de su limitación con calificaciones ni juicios: entiende más de lo que usted cree.</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Haga los Ajustes Razonables necesarios.  Estos son cambios que pueden favorecer mucho a la PcD intelectual.</a:t>
            </a:r>
          </a:p>
        </p:txBody>
      </p:sp>
      <p:pic>
        <p:nvPicPr>
          <p:cNvPr id="15362" name="Picture 2" descr="Que son los ajustes razonables? – Planeta Fácil">
            <a:extLst>
              <a:ext uri="{FF2B5EF4-FFF2-40B4-BE49-F238E27FC236}">
                <a16:creationId xmlns:a16="http://schemas.microsoft.com/office/drawing/2014/main" id="{EB3113BC-D15B-DF48-8FE4-D788327C4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165" y="3153252"/>
            <a:ext cx="43688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6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F5902D9-F43B-204F-9D88-E145899D5B2B}"/>
              </a:ext>
            </a:extLst>
          </p:cNvPr>
          <p:cNvSpPr>
            <a:spLocks noGrp="1"/>
          </p:cNvSpPr>
          <p:nvPr>
            <p:ph type="subTitle" idx="1"/>
          </p:nvPr>
        </p:nvSpPr>
        <p:spPr>
          <a:xfrm>
            <a:off x="1904250" y="3670750"/>
            <a:ext cx="5335500" cy="1235100"/>
          </a:xfrm>
          <a:solidFill>
            <a:schemeClr val="accent2"/>
          </a:solidFill>
        </p:spPr>
        <p:txBody>
          <a:bodyPr/>
          <a:lstStyle/>
          <a:p>
            <a:r>
              <a:rPr lang="es-ES" sz="3600" dirty="0" err="1">
                <a:solidFill>
                  <a:schemeClr val="bg1"/>
                </a:solidFill>
              </a:rPr>
              <a:t>dis</a:t>
            </a:r>
            <a:r>
              <a:rPr lang="es-ES" sz="4000" b="1" dirty="0" err="1">
                <a:solidFill>
                  <a:schemeClr val="bg1"/>
                </a:solidFill>
              </a:rPr>
              <a:t>CAPACIDAD</a:t>
            </a:r>
            <a:endParaRPr lang="es-CR" sz="4000" dirty="0"/>
          </a:p>
        </p:txBody>
      </p:sp>
      <p:pic>
        <p:nvPicPr>
          <p:cNvPr id="4" name="Imagen 3">
            <a:extLst>
              <a:ext uri="{FF2B5EF4-FFF2-40B4-BE49-F238E27FC236}">
                <a16:creationId xmlns:a16="http://schemas.microsoft.com/office/drawing/2014/main" id="{C6A2D3C4-92A4-204A-A269-3716A820BFDC}"/>
              </a:ext>
            </a:extLst>
          </p:cNvPr>
          <p:cNvPicPr>
            <a:picLocks noChangeAspect="1"/>
          </p:cNvPicPr>
          <p:nvPr/>
        </p:nvPicPr>
        <p:blipFill>
          <a:blip r:embed="rId2"/>
          <a:stretch>
            <a:fillRect/>
          </a:stretch>
        </p:blipFill>
        <p:spPr>
          <a:xfrm>
            <a:off x="2795546" y="237650"/>
            <a:ext cx="4073464" cy="3078781"/>
          </a:xfrm>
          <a:prstGeom prst="rect">
            <a:avLst/>
          </a:prstGeom>
        </p:spPr>
      </p:pic>
    </p:spTree>
    <p:extLst>
      <p:ext uri="{BB962C8B-B14F-4D97-AF65-F5344CB8AC3E}">
        <p14:creationId xmlns:p14="http://schemas.microsoft.com/office/powerpoint/2010/main" val="3276459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350520" y="259527"/>
            <a:ext cx="7559040" cy="4516942"/>
          </a:xfrm>
          <a:prstGeom prst="rect">
            <a:avLst/>
          </a:prstGeom>
        </p:spPr>
        <p:txBody>
          <a:bodyPr wrap="square">
            <a:spAutoFit/>
          </a:bodyPr>
          <a:lstStyle/>
          <a:p>
            <a:pPr lvl="0" algn="just">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Psíquica</a:t>
            </a:r>
          </a:p>
          <a:p>
            <a:pPr lvl="0" algn="just">
              <a:lnSpc>
                <a:spcPct val="150000"/>
              </a:lnSpc>
            </a:pPr>
            <a:endParaRPr lang="es-419" sz="1800" b="1"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Es probable que no resulte evidente al momento de atenderla, sobre todo si se trata de una persona que se encuentra en proceso de sanación o rehabilitación y que se mantiene compensada con sus medicamentos. </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Si eleva la voz o se altera, usted no haga lo mismo manténgase sereno y evalúe la situación. No trate de forzar que algo suceda diferente a lo que la persona solicita, si es una situación peligrosa, pida apoyo sin alterarse.</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Busque soluciones concretas y reales a la situación que le plantea, no sostenga la situación. </a:t>
            </a:r>
          </a:p>
          <a:p>
            <a:pPr lvl="0" algn="just">
              <a:lnSpc>
                <a:spcPct val="150000"/>
              </a:lnSpc>
            </a:pPr>
            <a:endParaRPr lang="es-419" sz="1800" b="1"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5336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Rectángulo 3"/>
          <p:cNvSpPr/>
          <p:nvPr/>
        </p:nvSpPr>
        <p:spPr>
          <a:xfrm>
            <a:off x="350520" y="259527"/>
            <a:ext cx="7559040" cy="3600986"/>
          </a:xfrm>
          <a:prstGeom prst="rect">
            <a:avLst/>
          </a:prstGeom>
        </p:spPr>
        <p:txBody>
          <a:bodyPr wrap="square">
            <a:spAutoFit/>
          </a:bodyPr>
          <a:lstStyle/>
          <a:p>
            <a:pPr lvl="0" algn="just">
              <a:lnSpc>
                <a:spcPct val="150000"/>
              </a:lnSpc>
            </a:pPr>
            <a:r>
              <a:rPr lang="es-419" sz="1800" b="1" dirty="0">
                <a:latin typeface="Century Gothic" panose="020B0502020202020204" pitchFamily="34" charset="0"/>
                <a:ea typeface="Calibri" panose="020F0502020204030204" pitchFamily="34" charset="0"/>
                <a:cs typeface="Times New Roman" panose="02020603050405020304" pitchFamily="18" charset="0"/>
              </a:rPr>
              <a:t>Discapacidad Psíquica</a:t>
            </a:r>
          </a:p>
          <a:p>
            <a:pPr lvl="0" algn="just">
              <a:lnSpc>
                <a:spcPct val="150000"/>
              </a:lnSpc>
            </a:pPr>
            <a:endParaRPr lang="es-419" sz="1800" b="1"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Tenga paciencia: puede ser que la persona no pueda expresarse al mismo ritmo que piensa y eso le dificulte el nivel de expresión. </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Sea empático: hágale notar que usted lo entiende y se pone en su lugar. </a:t>
            </a:r>
          </a:p>
          <a:p>
            <a:pPr marL="285750" lvl="0" indent="-285750" algn="just">
              <a:lnSpc>
                <a:spcPct val="150000"/>
              </a:lnSpc>
              <a:buFont typeface="Arial" panose="020B0604020202020204" pitchFamily="34" charset="0"/>
              <a:buChar char="•"/>
            </a:pP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419" dirty="0">
                <a:latin typeface="Century Gothic" panose="020B0502020202020204" pitchFamily="34" charset="0"/>
                <a:ea typeface="Calibri" panose="020F0502020204030204" pitchFamily="34" charset="0"/>
                <a:cs typeface="Times New Roman" panose="02020603050405020304" pitchFamily="18" charset="0"/>
              </a:rPr>
              <a:t>No hable de su limitación con calificaciones ni juicios: entiende más de lo </a:t>
            </a:r>
            <a:r>
              <a:rPr lang="es-419">
                <a:latin typeface="Century Gothic" panose="020B0502020202020204" pitchFamily="34" charset="0"/>
                <a:ea typeface="Calibri" panose="020F0502020204030204" pitchFamily="34" charset="0"/>
                <a:cs typeface="Times New Roman" panose="02020603050405020304" pitchFamily="18" charset="0"/>
              </a:rPr>
              <a:t>que cree y están regularmente muy sensibles porque están concientes de su situación.</a:t>
            </a:r>
            <a:endParaRPr lang="es-419" dirty="0">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pPr>
            <a:endParaRPr lang="es-419" sz="1800" b="1"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026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2017DEF-1BBA-F0A8-26CE-141CCF0DEFB9}"/>
              </a:ext>
            </a:extLst>
          </p:cNvPr>
          <p:cNvSpPr>
            <a:spLocks noGrp="1"/>
          </p:cNvSpPr>
          <p:nvPr>
            <p:ph type="body" idx="1"/>
          </p:nvPr>
        </p:nvSpPr>
        <p:spPr>
          <a:xfrm>
            <a:off x="575686" y="863550"/>
            <a:ext cx="7717500" cy="3416400"/>
          </a:xfrm>
        </p:spPr>
        <p:txBody>
          <a:bodyPr/>
          <a:lstStyle/>
          <a:p>
            <a:pPr marL="152400" indent="0" algn="ctr">
              <a:buNone/>
            </a:pPr>
            <a:r>
              <a:rPr lang="es-CR" sz="11500" dirty="0"/>
              <a:t>GRACIAS</a:t>
            </a:r>
          </a:p>
        </p:txBody>
      </p:sp>
    </p:spTree>
    <p:extLst>
      <p:ext uri="{BB962C8B-B14F-4D97-AF65-F5344CB8AC3E}">
        <p14:creationId xmlns:p14="http://schemas.microsoft.com/office/powerpoint/2010/main" val="34491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7F38240-1F0B-9640-934C-37772D1928E2}"/>
              </a:ext>
            </a:extLst>
          </p:cNvPr>
          <p:cNvSpPr/>
          <p:nvPr/>
        </p:nvSpPr>
        <p:spPr>
          <a:xfrm>
            <a:off x="882032" y="136970"/>
            <a:ext cx="7379936" cy="4370427"/>
          </a:xfrm>
          <a:prstGeom prst="rect">
            <a:avLst/>
          </a:prstGeom>
        </p:spPr>
        <p:txBody>
          <a:bodyPr wrap="square">
            <a:spAutoFit/>
          </a:bodyPr>
          <a:lstStyle/>
          <a:p>
            <a:pPr algn="ctr"/>
            <a:r>
              <a:rPr lang="es-CR" sz="1800" u="sng" dirty="0"/>
              <a:t>Diversidad de abordajes para referirse a las personas con discapacidad </a:t>
            </a:r>
            <a:br>
              <a:rPr lang="es-CR" sz="1600" dirty="0"/>
            </a:br>
            <a:r>
              <a:rPr lang="es-CR" sz="1600" dirty="0"/>
              <a:t>Empecemos por el concepto </a:t>
            </a:r>
            <a:r>
              <a:rPr lang="es-CR" sz="1800" dirty="0"/>
              <a:t>Diversidad Funcional,</a:t>
            </a:r>
            <a:r>
              <a:rPr lang="es-CR" sz="1600" dirty="0"/>
              <a:t> que es un término enfocado más en lo social que en la persona y nace por iniciativa de las personas con discapacidad (</a:t>
            </a:r>
            <a:r>
              <a:rPr lang="es-CR" sz="1600" dirty="0" err="1"/>
              <a:t>PcD</a:t>
            </a:r>
            <a:r>
              <a:rPr lang="es-CR" sz="1600" dirty="0"/>
              <a:t>), desde 2005. </a:t>
            </a:r>
            <a:br>
              <a:rPr lang="es-CR" sz="1600" dirty="0"/>
            </a:br>
            <a:r>
              <a:rPr lang="es-CR" sz="1600" dirty="0"/>
              <a:t>Este término, permite comprender mejor que cada quien funciona de maneras diferentes. </a:t>
            </a:r>
            <a:br>
              <a:rPr lang="es-CR" sz="1600" dirty="0"/>
            </a:br>
            <a:r>
              <a:rPr lang="es-CR" sz="1600" dirty="0"/>
              <a:t>El término Persona con Discapacidad sigue estando totalmente correcto. </a:t>
            </a:r>
            <a:br>
              <a:rPr lang="es-CR" sz="1600" dirty="0"/>
            </a:br>
            <a:endParaRPr lang="es-CR" sz="1600" dirty="0"/>
          </a:p>
          <a:p>
            <a:pPr algn="ctr"/>
            <a:r>
              <a:rPr lang="es-CR" sz="1600" dirty="0"/>
              <a:t>Es importantísimo posicionar con las chicas CIMA,  una terminología positiva, que realce los aspectos funcionales de cada persona y que vaya más allá de la mera inclusión o integración al mundo laboral. Las </a:t>
            </a:r>
            <a:r>
              <a:rPr lang="es-CR" sz="1600" dirty="0" err="1"/>
              <a:t>PcD</a:t>
            </a:r>
            <a:r>
              <a:rPr lang="es-CR" sz="1600" dirty="0"/>
              <a:t> logran  independencia en todos los ámbitos de la vida: educación, trabajo, transporte, comunicación, información y por supuesto realizando viajes o saliendo a comer fuera.</a:t>
            </a:r>
            <a:br>
              <a:rPr lang="es-CR" sz="1600" dirty="0"/>
            </a:br>
            <a:br>
              <a:rPr lang="es-CR" sz="1600" dirty="0"/>
            </a:br>
            <a:r>
              <a:rPr lang="es-CR" sz="1600" dirty="0"/>
              <a:t>OJO dejemos atrás  adjetivos como minusválido, inválido, discapacitado o deficiente. Estos son MUY OFENSIVOS para las </a:t>
            </a:r>
            <a:r>
              <a:rPr lang="es-CR" sz="1600" dirty="0" err="1"/>
              <a:t>PcD</a:t>
            </a:r>
            <a:r>
              <a:rPr lang="es-CR" sz="1600" dirty="0"/>
              <a:t>.</a:t>
            </a:r>
          </a:p>
        </p:txBody>
      </p:sp>
    </p:spTree>
    <p:extLst>
      <p:ext uri="{BB962C8B-B14F-4D97-AF65-F5344CB8AC3E}">
        <p14:creationId xmlns:p14="http://schemas.microsoft.com/office/powerpoint/2010/main" val="106800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55"/>
          <p:cNvSpPr txBox="1">
            <a:spLocks noGrp="1"/>
          </p:cNvSpPr>
          <p:nvPr>
            <p:ph type="body" idx="1"/>
          </p:nvPr>
        </p:nvSpPr>
        <p:spPr>
          <a:xfrm>
            <a:off x="1161288" y="724557"/>
            <a:ext cx="6437375" cy="2397368"/>
          </a:xfrm>
          <a:prstGeom prst="rect">
            <a:avLst/>
          </a:prstGeom>
          <a:ln w="38100">
            <a:solidFill>
              <a:srgbClr val="C00000"/>
            </a:solidFill>
          </a:ln>
        </p:spPr>
        <p:txBody>
          <a:bodyPr spcFirstLastPara="1" wrap="square" lIns="91425" tIns="91425" rIns="91425" bIns="91425" anchor="t" anchorCtr="0">
            <a:noAutofit/>
          </a:bodyPr>
          <a:lstStyle/>
          <a:p>
            <a:pPr marL="152400" indent="0" algn="just">
              <a:buNone/>
            </a:pPr>
            <a:r>
              <a:rPr lang="es-ES" sz="2400" dirty="0"/>
              <a:t>Según la OMS (Organización Mundial de la Salud), la discapacidad es un fenómeno complejo que refleja una relación estrecha entre las características del ser humano y las características del entorno en donde vive. Es en esa interacción que se genera la discapacidad.</a:t>
            </a:r>
            <a:endParaRPr lang="es-419" sz="2400" dirty="0"/>
          </a:p>
        </p:txBody>
      </p:sp>
      <p:sp>
        <p:nvSpPr>
          <p:cNvPr id="1327" name="Google Shape;1327;p55"/>
          <p:cNvSpPr txBox="1">
            <a:spLocks noGrp="1"/>
          </p:cNvSpPr>
          <p:nvPr>
            <p:ph type="title"/>
          </p:nvPr>
        </p:nvSpPr>
        <p:spPr>
          <a:xfrm>
            <a:off x="713249" y="175553"/>
            <a:ext cx="7717500" cy="541500"/>
          </a:xfrm>
          <a:prstGeom prst="rect">
            <a:avLst/>
          </a:prstGeom>
        </p:spPr>
        <p:txBody>
          <a:bodyPr spcFirstLastPara="1" wrap="square" lIns="91425" tIns="91425" rIns="91425" bIns="91425" anchor="b" anchorCtr="0">
            <a:noAutofit/>
          </a:bodyPr>
          <a:lstStyle/>
          <a:p>
            <a:r>
              <a:rPr lang="es-ES" dirty="0"/>
              <a:t>¿QUÉ ES DISCAPACIDAD?</a:t>
            </a:r>
            <a:endParaRPr lang="es-419" dirty="0"/>
          </a:p>
        </p:txBody>
      </p:sp>
      <p:pic>
        <p:nvPicPr>
          <p:cNvPr id="1026" name="Picture 2" descr="Barreras en el entorno - Grupo Casaverde">
            <a:extLst>
              <a:ext uri="{FF2B5EF4-FFF2-40B4-BE49-F238E27FC236}">
                <a16:creationId xmlns:a16="http://schemas.microsoft.com/office/drawing/2014/main" id="{694F305B-29E8-A241-A9FE-EEBC4C315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68" y="3245826"/>
            <a:ext cx="2294890" cy="1527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E9A4F2D-BA37-374A-8F2F-81639A2B6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779" y="3245826"/>
            <a:ext cx="2096262" cy="15424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CECDBD6-8BC5-C64E-BB56-F718B3918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868" y="3245826"/>
            <a:ext cx="2096262" cy="1542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Recursos :: TICs y educación">
            <a:extLst>
              <a:ext uri="{FF2B5EF4-FFF2-40B4-BE49-F238E27FC236}">
                <a16:creationId xmlns:a16="http://schemas.microsoft.com/office/drawing/2014/main" id="{D3A3D20C-713E-7D45-9718-711220C98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537" y="2351408"/>
            <a:ext cx="1938799" cy="1807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E40F27C-5591-874F-8E9B-C9DA6C6D2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74" y="156210"/>
            <a:ext cx="2670030" cy="19702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iudades accesibles, ciudades para todos - Revista Haz">
            <a:extLst>
              <a:ext uri="{FF2B5EF4-FFF2-40B4-BE49-F238E27FC236}">
                <a16:creationId xmlns:a16="http://schemas.microsoft.com/office/drawing/2014/main" id="{C542D39B-C632-3949-9E0A-9A61C1BD2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0671" y="433026"/>
            <a:ext cx="2442261" cy="23241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ovilidad en una ciudad en silla de ruedas | Sunrise Medical">
            <a:extLst>
              <a:ext uri="{FF2B5EF4-FFF2-40B4-BE49-F238E27FC236}">
                <a16:creationId xmlns:a16="http://schemas.microsoft.com/office/drawing/2014/main" id="{3768ADC1-F4D1-3A40-AD2B-16B4D60B93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58" y="1911601"/>
            <a:ext cx="2517118" cy="168418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os niños(as) invidentes y las TIC: Tipos de ceguera, formación del niño  ciego y uso de las computadoras por las personas invidentes">
            <a:extLst>
              <a:ext uri="{FF2B5EF4-FFF2-40B4-BE49-F238E27FC236}">
                <a16:creationId xmlns:a16="http://schemas.microsoft.com/office/drawing/2014/main" id="{7088B6E0-F86C-FF4E-BC5C-5CB06D7A0F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8652" y="1949828"/>
            <a:ext cx="2705490" cy="180366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13D5A9F6-32AA-8243-8898-E9D2C6DA7D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8652" y="169663"/>
            <a:ext cx="2154899" cy="180366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La Utilización de las TIC en un colegio de Educación especial. Facilitar  para aprender I | Observatorio Tecnológico">
            <a:extLst>
              <a:ext uri="{FF2B5EF4-FFF2-40B4-BE49-F238E27FC236}">
                <a16:creationId xmlns:a16="http://schemas.microsoft.com/office/drawing/2014/main" id="{BD6F6F4E-01CA-9F4D-9A05-DD43A0A00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7538" y="3688007"/>
            <a:ext cx="1872958" cy="1410142"/>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C574BF85-5154-E449-8146-0ED08346FC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176" y="3589503"/>
            <a:ext cx="2338401" cy="1508646"/>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83723709-93CE-F943-B388-793F008BB7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7422" y="3688007"/>
            <a:ext cx="1872958" cy="141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94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4"/>
        <p:cNvGrpSpPr/>
        <p:nvPr/>
      </p:nvGrpSpPr>
      <p:grpSpPr>
        <a:xfrm>
          <a:off x="0" y="0"/>
          <a:ext cx="0" cy="0"/>
          <a:chOff x="0" y="0"/>
          <a:chExt cx="0" cy="0"/>
        </a:xfrm>
      </p:grpSpPr>
      <p:sp>
        <p:nvSpPr>
          <p:cNvPr id="1355" name="Google Shape;1355;p57"/>
          <p:cNvSpPr txBox="1">
            <a:spLocks noGrp="1"/>
          </p:cNvSpPr>
          <p:nvPr>
            <p:ph type="title"/>
          </p:nvPr>
        </p:nvSpPr>
        <p:spPr>
          <a:xfrm>
            <a:off x="2212848" y="254281"/>
            <a:ext cx="6771761" cy="1516800"/>
          </a:xfrm>
          <a:prstGeom prst="rect">
            <a:avLst/>
          </a:prstGeom>
        </p:spPr>
        <p:txBody>
          <a:bodyPr spcFirstLastPara="1" wrap="square" lIns="91425" tIns="91425" rIns="91425" bIns="91425" anchor="b" anchorCtr="0">
            <a:noAutofit/>
          </a:bodyPr>
          <a:lstStyle/>
          <a:p>
            <a:r>
              <a:rPr lang="es-ES" dirty="0"/>
              <a:t>¿CUÁLES SON LOS TIPOS MÁS COMUNES DE DISCAPACIDAD?</a:t>
            </a:r>
            <a:endParaRPr lang="es-419" dirty="0"/>
          </a:p>
        </p:txBody>
      </p:sp>
      <p:pic>
        <p:nvPicPr>
          <p:cNvPr id="2050" name="Picture 2">
            <a:extLst>
              <a:ext uri="{FF2B5EF4-FFF2-40B4-BE49-F238E27FC236}">
                <a16:creationId xmlns:a16="http://schemas.microsoft.com/office/drawing/2014/main" id="{59F5D8CF-FC1A-2544-96D0-EC8DDC1AD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10" y="1922570"/>
            <a:ext cx="3750237" cy="20402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índrome de Down: qué es, causas, diagnóstico y más información">
            <a:extLst>
              <a:ext uri="{FF2B5EF4-FFF2-40B4-BE49-F238E27FC236}">
                <a16:creationId xmlns:a16="http://schemas.microsoft.com/office/drawing/2014/main" id="{9672E70F-7697-B944-BC1D-51DAF9521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153" y="1918611"/>
            <a:ext cx="4062134" cy="20442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39E90B5-2351-B547-B3C1-7D1EC9C84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725" y="3547873"/>
            <a:ext cx="3460550" cy="1595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55"/>
          <p:cNvSpPr txBox="1">
            <a:spLocks noGrp="1"/>
          </p:cNvSpPr>
          <p:nvPr>
            <p:ph type="body" idx="1"/>
          </p:nvPr>
        </p:nvSpPr>
        <p:spPr>
          <a:xfrm>
            <a:off x="2182876" y="189116"/>
            <a:ext cx="6123833" cy="3934828"/>
          </a:xfrm>
          <a:prstGeom prst="rect">
            <a:avLst/>
          </a:prstGeom>
        </p:spPr>
        <p:txBody>
          <a:bodyPr spcFirstLastPara="1" wrap="square" lIns="91425" tIns="91425" rIns="91425" bIns="91425" anchor="t" anchorCtr="0">
            <a:noAutofit/>
          </a:bodyPr>
          <a:lstStyle/>
          <a:p>
            <a:pPr marL="152400" lvl="0" indent="0" algn="just">
              <a:buNone/>
            </a:pPr>
            <a:r>
              <a:rPr lang="es-ES" sz="2000" b="1" dirty="0"/>
              <a:t>Discapacidad Física o Motora:</a:t>
            </a:r>
            <a:r>
              <a:rPr lang="es-ES" sz="2000" dirty="0"/>
              <a:t> es aquella que ocurre al faltar o quedar muy poco de una parte del cuerpo, lo cual impide a la persona desenvolverse de la manera convencional. </a:t>
            </a:r>
          </a:p>
          <a:p>
            <a:pPr marL="152400" lvl="0" indent="0" algn="just">
              <a:buNone/>
            </a:pPr>
            <a:endParaRPr lang="es-ES" sz="2000" dirty="0"/>
          </a:p>
          <a:p>
            <a:pPr marL="152400" lvl="0" indent="0" algn="just">
              <a:buNone/>
            </a:pPr>
            <a:endParaRPr lang="es-ES" sz="2000" dirty="0"/>
          </a:p>
          <a:p>
            <a:pPr lvl="0" algn="just"/>
            <a:endParaRPr lang="es-419" sz="2000" dirty="0"/>
          </a:p>
          <a:p>
            <a:pPr lvl="0" algn="just"/>
            <a:endParaRPr lang="es-419" sz="2000" dirty="0"/>
          </a:p>
          <a:p>
            <a:pPr lvl="0" algn="just"/>
            <a:endParaRPr lang="es-419" sz="2000" dirty="0"/>
          </a:p>
          <a:p>
            <a:pPr marL="152400" lvl="0" indent="0" algn="just">
              <a:buNone/>
            </a:pPr>
            <a:r>
              <a:rPr lang="es-ES" sz="2000" b="1" dirty="0"/>
              <a:t>Discapacidad Sensorial:</a:t>
            </a:r>
            <a:r>
              <a:rPr lang="es-ES" sz="2000" dirty="0"/>
              <a:t> Corresponde al tipo de personas que han perdido su capacidad visual o auditiva y quienes presentan problemas al momento de comunicarse o utilizar el lenguaje verbal convencional. </a:t>
            </a:r>
            <a:endParaRPr lang="es-419" sz="2000" dirty="0"/>
          </a:p>
        </p:txBody>
      </p:sp>
      <p:pic>
        <p:nvPicPr>
          <p:cNvPr id="4098" name="Picture 2" descr="Síndrome de miembro fantasma | Blogs Quirónsalud">
            <a:extLst>
              <a:ext uri="{FF2B5EF4-FFF2-40B4-BE49-F238E27FC236}">
                <a16:creationId xmlns:a16="http://schemas.microsoft.com/office/drawing/2014/main" id="{2CEE2A91-B757-9A45-892E-AA04F8028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 y="1264125"/>
            <a:ext cx="2169941" cy="15247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 prótesis robótica que se controla con la mente">
            <a:extLst>
              <a:ext uri="{FF2B5EF4-FFF2-40B4-BE49-F238E27FC236}">
                <a16:creationId xmlns:a16="http://schemas.microsoft.com/office/drawing/2014/main" id="{BD0591D2-B6D1-D443-BC80-B3BEE8E9A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4" y="98328"/>
            <a:ext cx="2169942" cy="13406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s Personas Sordas reivindican sus Derechos en el Día Internacional -  Audiocentro">
            <a:extLst>
              <a:ext uri="{FF2B5EF4-FFF2-40B4-BE49-F238E27FC236}">
                <a16:creationId xmlns:a16="http://schemas.microsoft.com/office/drawing/2014/main" id="{4B06AA14-BE83-9740-9114-29E4AD9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76" y="1538445"/>
            <a:ext cx="2632456" cy="1401697"/>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izquierda 1">
            <a:extLst>
              <a:ext uri="{FF2B5EF4-FFF2-40B4-BE49-F238E27FC236}">
                <a16:creationId xmlns:a16="http://schemas.microsoft.com/office/drawing/2014/main" id="{2F708272-B119-C84F-8DDC-C720B00D1104}"/>
              </a:ext>
            </a:extLst>
          </p:cNvPr>
          <p:cNvSpPr/>
          <p:nvPr/>
        </p:nvSpPr>
        <p:spPr>
          <a:xfrm>
            <a:off x="2295807" y="1548668"/>
            <a:ext cx="1532836" cy="2252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 name="Flecha doblada hacia arriba 2">
            <a:extLst>
              <a:ext uri="{FF2B5EF4-FFF2-40B4-BE49-F238E27FC236}">
                <a16:creationId xmlns:a16="http://schemas.microsoft.com/office/drawing/2014/main" id="{A30B48BF-A7B5-3746-AD8F-F4EC1285A12A}"/>
              </a:ext>
            </a:extLst>
          </p:cNvPr>
          <p:cNvSpPr/>
          <p:nvPr/>
        </p:nvSpPr>
        <p:spPr>
          <a:xfrm rot="10800000">
            <a:off x="5577840" y="2299136"/>
            <a:ext cx="411480" cy="5452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88198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55"/>
          <p:cNvSpPr txBox="1">
            <a:spLocks noGrp="1"/>
          </p:cNvSpPr>
          <p:nvPr>
            <p:ph type="body" idx="1"/>
          </p:nvPr>
        </p:nvSpPr>
        <p:spPr>
          <a:xfrm>
            <a:off x="275643" y="359012"/>
            <a:ext cx="6123833" cy="3700923"/>
          </a:xfrm>
          <a:prstGeom prst="rect">
            <a:avLst/>
          </a:prstGeom>
        </p:spPr>
        <p:txBody>
          <a:bodyPr spcFirstLastPara="1" wrap="square" lIns="91425" tIns="91425" rIns="91425" bIns="91425" anchor="t" anchorCtr="0">
            <a:noAutofit/>
          </a:bodyPr>
          <a:lstStyle/>
          <a:p>
            <a:pPr marL="152400" lvl="0" indent="0" algn="just">
              <a:buNone/>
            </a:pPr>
            <a:r>
              <a:rPr lang="es-ES" sz="1800" b="1" dirty="0"/>
              <a:t>Discapacidad intelectual</a:t>
            </a:r>
            <a:r>
              <a:rPr lang="es-ES" sz="1800" dirty="0"/>
              <a:t>: se caracteriza a una persona con Discapacidad Intelectual o cognitiva, cuando presenta una serie de restricciones en las habilidades de aprendizaje requeridas para responder a distintas situaciones en la vida. Por ejemplo la abstracción, la anticipación, el cálculo….</a:t>
            </a:r>
          </a:p>
          <a:p>
            <a:pPr marL="152400" lvl="0" indent="0" algn="just">
              <a:buNone/>
            </a:pPr>
            <a:endParaRPr lang="es-ES" sz="1800" dirty="0"/>
          </a:p>
          <a:p>
            <a:pPr marL="152400" lvl="0" indent="0" algn="just">
              <a:buNone/>
            </a:pPr>
            <a:r>
              <a:rPr lang="es-ES" sz="1800" dirty="0"/>
              <a:t>Es importante aclarar que la discapacidad intelectual es una condición, no una enfermedad, son personas que al igual que todas, se divierten, tienen muchos sueños en la vida y ganas de alcanzarlos, si lo único que necesitan es que las condiciones del entorno, sean adecuadas para </a:t>
            </a:r>
          </a:p>
          <a:p>
            <a:pPr marL="152400" lvl="0" indent="0" algn="just">
              <a:buNone/>
            </a:pPr>
            <a:r>
              <a:rPr lang="es-ES" sz="1800" dirty="0"/>
              <a:t>progresar, aprender, independizarse y lograr sus </a:t>
            </a:r>
          </a:p>
          <a:p>
            <a:pPr marL="152400" lvl="0" indent="0" algn="just">
              <a:buNone/>
            </a:pPr>
            <a:r>
              <a:rPr lang="es-ES" sz="1800" dirty="0"/>
              <a:t>objetivos. </a:t>
            </a:r>
            <a:endParaRPr lang="es-419" sz="2000" dirty="0"/>
          </a:p>
        </p:txBody>
      </p:sp>
      <p:pic>
        <p:nvPicPr>
          <p:cNvPr id="5122" name="Picture 2">
            <a:extLst>
              <a:ext uri="{FF2B5EF4-FFF2-40B4-BE49-F238E27FC236}">
                <a16:creationId xmlns:a16="http://schemas.microsoft.com/office/drawing/2014/main" id="{AAD69BDC-E007-3D43-BD40-7E2964E4D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628" y="3227832"/>
            <a:ext cx="3297292" cy="183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90231"/>
      </p:ext>
    </p:extLst>
  </p:cSld>
  <p:clrMapOvr>
    <a:masterClrMapping/>
  </p:clrMapOvr>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TotalTime>
  <Words>1798</Words>
  <Application>Microsoft Macintosh PowerPoint</Application>
  <PresentationFormat>Presentación en pantalla (16:9)</PresentationFormat>
  <Paragraphs>216</Paragraphs>
  <Slides>32</Slides>
  <Notes>27</Notes>
  <HiddenSlides>0</HiddenSlides>
  <MMClips>2</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Manjari</vt:lpstr>
      <vt:lpstr>Century Gothic</vt:lpstr>
      <vt:lpstr>Calibri</vt:lpstr>
      <vt:lpstr>Arial</vt:lpstr>
      <vt:lpstr>Roboto Condensed Light</vt:lpstr>
      <vt:lpstr>Hammersmith One</vt:lpstr>
      <vt:lpstr>Elegant Education Pack for Students by Slidesgo</vt:lpstr>
      <vt:lpstr>Hospitalidad Accesible Todo@s son bienvenid@s</vt:lpstr>
      <vt:lpstr>IGUAL DE DIFERENTES</vt:lpstr>
      <vt:lpstr>Presentación de PowerPoint</vt:lpstr>
      <vt:lpstr>Presentación de PowerPoint</vt:lpstr>
      <vt:lpstr>¿QUÉ ES DISCAPACIDAD?</vt:lpstr>
      <vt:lpstr>Presentación de PowerPoint</vt:lpstr>
      <vt:lpstr>¿CUÁLES SON LOS TIPOS MÁS COMUNES DE DISCAPACIDAD?</vt:lpstr>
      <vt:lpstr>Presentación de PowerPoint</vt:lpstr>
      <vt:lpstr>Presentación de PowerPoint</vt:lpstr>
      <vt:lpstr>Presentación de PowerPoint</vt:lpstr>
      <vt:lpstr>¿CÓMO ABORDAR A LAS PERSONAS CON DISCAPACIDAD O DIVERSIDAD FUNCIONAL?</vt:lpstr>
      <vt:lpstr>Presentación de PowerPoint</vt:lpstr>
      <vt:lpstr>Presentación de PowerPoint</vt:lpstr>
      <vt:lpstr>¿CÓMO REFERIRNOS A  LAS PERSONAS CON DISCAPACIDAD O DIVERSIDAD FUNCIONAL?</vt:lpstr>
      <vt:lpstr>Presentación de PowerPoint</vt:lpstr>
      <vt:lpstr>Presentación de PowerPoint</vt:lpstr>
      <vt:lpstr>Presentación de PowerPoint</vt:lpstr>
      <vt:lpstr>Presentación de PowerPoint</vt:lpstr>
      <vt:lpstr>ATENCIÓN INCLUSIVA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ATENCIÓN INCLUSIVA</dc:title>
  <dc:subject/>
  <dc:creator>Maite Capra</dc:creator>
  <cp:keywords/>
  <dc:description/>
  <cp:lastModifiedBy>Microsoft Office User</cp:lastModifiedBy>
  <cp:revision>55</cp:revision>
  <dcterms:modified xsi:type="dcterms:W3CDTF">2023-04-24T20:18:07Z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c236afda-7aa2-4630-a68b-b46eacfccac7</vt:lpwstr>
  </property>
</Properties>
</file>