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4" r:id="rId4"/>
    <p:sldId id="273" r:id="rId5"/>
    <p:sldId id="256" r:id="rId6"/>
    <p:sldId id="277" r:id="rId7"/>
    <p:sldId id="276" r:id="rId8"/>
    <p:sldId id="257" r:id="rId9"/>
    <p:sldId id="279" r:id="rId10"/>
    <p:sldId id="280" r:id="rId11"/>
    <p:sldId id="258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5CA"/>
    <a:srgbClr val="307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78CED-03A5-FBA7-8E72-E107E90ED997}" v="8" dt="2021-08-18T16:22:29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Coley" userId="6215a152-8e28-4d70-a23b-f36faab8332e" providerId="ADAL" clId="{C34AD13C-3D46-4752-9155-81D209DAAC71}"/>
    <pc:docChg chg="modSld">
      <pc:chgData name="Valentina Coley" userId="6215a152-8e28-4d70-a23b-f36faab8332e" providerId="ADAL" clId="{C34AD13C-3D46-4752-9155-81D209DAAC71}" dt="2021-08-18T16:27:34.721" v="9"/>
      <pc:docMkLst>
        <pc:docMk/>
      </pc:docMkLst>
      <pc:sldChg chg="modAnim">
        <pc:chgData name="Valentina Coley" userId="6215a152-8e28-4d70-a23b-f36faab8332e" providerId="ADAL" clId="{C34AD13C-3D46-4752-9155-81D209DAAC71}" dt="2021-08-18T16:27:34.721" v="9"/>
        <pc:sldMkLst>
          <pc:docMk/>
          <pc:sldMk cId="984274065" sldId="256"/>
        </pc:sldMkLst>
      </pc:sldChg>
      <pc:sldChg chg="modAnim">
        <pc:chgData name="Valentina Coley" userId="6215a152-8e28-4d70-a23b-f36faab8332e" providerId="ADAL" clId="{C34AD13C-3D46-4752-9155-81D209DAAC71}" dt="2021-08-18T16:27:02.080" v="8"/>
        <pc:sldMkLst>
          <pc:docMk/>
          <pc:sldMk cId="1012672185" sldId="273"/>
        </pc:sldMkLst>
      </pc:sldChg>
    </pc:docChg>
  </pc:docChgLst>
  <pc:docChgLst>
    <pc:chgData name="Valentina Coley" userId="S::valentina.coley@cubosocial.org::6215a152-8e28-4d70-a23b-f36faab8332e" providerId="AD" clId="Web-{45078CED-03A5-FBA7-8E72-E107E90ED997}"/>
    <pc:docChg chg="modSld">
      <pc:chgData name="Valentina Coley" userId="S::valentina.coley@cubosocial.org::6215a152-8e28-4d70-a23b-f36faab8332e" providerId="AD" clId="Web-{45078CED-03A5-FBA7-8E72-E107E90ED997}" dt="2021-08-18T16:22:29.556" v="4" actId="20577"/>
      <pc:docMkLst>
        <pc:docMk/>
      </pc:docMkLst>
      <pc:sldChg chg="modSp">
        <pc:chgData name="Valentina Coley" userId="S::valentina.coley@cubosocial.org::6215a152-8e28-4d70-a23b-f36faab8332e" providerId="AD" clId="Web-{45078CED-03A5-FBA7-8E72-E107E90ED997}" dt="2021-08-18T16:22:29.556" v="4" actId="20577"/>
        <pc:sldMkLst>
          <pc:docMk/>
          <pc:sldMk cId="3184512391" sldId="275"/>
        </pc:sldMkLst>
        <pc:spChg chg="mod">
          <ac:chgData name="Valentina Coley" userId="S::valentina.coley@cubosocial.org::6215a152-8e28-4d70-a23b-f36faab8332e" providerId="AD" clId="Web-{45078CED-03A5-FBA7-8E72-E107E90ED997}" dt="2021-08-18T16:22:29.556" v="4" actId="20577"/>
          <ac:spMkLst>
            <pc:docMk/>
            <pc:sldMk cId="3184512391" sldId="275"/>
            <ac:spMk id="2" creationId="{95D1BFE1-8403-4F1F-9F76-5F5A39AADF2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FE6D9-B501-407E-9565-5E7626D2D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B75A1C-8802-4303-BA52-0F710B52F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A2FF0-E6A1-4BE4-883A-E2017ACF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3860F-6148-41DF-8E43-1179EF7D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382BD2-6522-4197-9C76-4C908C27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891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7C7C8-2827-45A1-8682-2701AC2F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6533AE-D607-4E9B-819B-A1A87C3B4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1B182-53A9-4ED6-BD90-E21E566E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EDA1C-7377-425C-81DC-0B8868C1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C7B273-2C2A-49C1-9ED2-2DD43B55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9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DC40B3-2D37-490B-9099-0780D52A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1255F4-FA47-42D7-B299-22545C91C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85F0E-526A-48EC-95B0-977AE094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BC1FB-B000-427C-91FD-9B333834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B6604-F589-4613-95B8-F86F321F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50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2DDC7-5B96-4F05-BF24-D91C1D0E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4018B-BF63-4F6A-BD4E-7D00E6E73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91B8CB-EDA3-45E3-AD27-C68D4166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87B1-D6D3-406B-9643-2FCF84C0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5070F8-C0C2-4216-BBC4-46A15409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37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0330C-8B33-4673-9CB9-8009FF20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2A80B-7258-4190-8AB7-5141385A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56D1A-8FD4-4DEF-91FF-72F822FD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633008-E988-4AE2-B9DD-3A50F223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11DB1C-CED1-4575-8EF5-B4CF6639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539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A49AC-42DB-478B-9B0C-786592DF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BAC81-E411-46A3-9A0C-6F7F9827F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E88119-5079-4876-A15E-CBB4BD171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EB76B4-5916-4F91-9D61-371EFD26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B90C97-793A-427F-90A8-1E164670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DD0FA-F38B-4C39-91A7-0381FBD0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291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E124B-F89F-4A6E-B5D4-F8F08FA6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C3FA0A-190A-4220-8DD9-017CE8DDF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3ACE5A-CC39-4C3C-9068-A5EAAECF4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9804CD-5260-4A15-8A55-98F354872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53BE54-6914-47FA-B020-CC6CCC43F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776B23-3267-425F-A5EE-FE313C33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F8D224-EBBE-462F-8A6C-084EB729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852F96-9945-4CEC-9D94-644C649B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6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CF21D-AC3F-4417-B3E0-21DF0E2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9A4A09-1174-46CA-A5A6-900E645E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1C8292-DCA1-4472-B963-222C63E6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829817-92B5-49A0-A3E7-B948A68E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26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E7D866-04DA-40F9-84E8-C1A44B7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DC1EDE-B53A-4FA6-A89B-F80417BA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FB6043-7FC5-48B2-A2D9-C016A696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9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720FC-B403-4FB3-819E-2F3FB9825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2E31B2-DCCB-4532-94DF-37A81D1A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ED0443-DB37-429A-B2D6-6E1058A75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FE67F4-D1BB-4B08-B4F0-28E31037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4074AD-4210-4C1D-A371-01865442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702785-286A-4CEB-AD45-57B6B63D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22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A2025-DC13-4535-B70F-C31102E3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A08380-E124-445D-A2C7-A70266E62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F5B1D-FF02-47CF-9D76-961C205EE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C0CE20-6888-4FBE-BDAD-D86EB17D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DB7C09-A4F1-403C-B0E9-E9A4348F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B6BBD8-D14E-4EC7-A170-1B269913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803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8DFF9-9FFC-4C4A-B355-EF629F06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531AC6-89A2-48A9-80C4-D6EE30ED6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A26CA-9B7A-4488-8E5C-589A22592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2244E-52F1-43AE-9836-B4DCADCCADAA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E4D517-5FAF-4276-A57C-B2A19616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282B2-359A-413A-8B7F-5EFAB9DC0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209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AB7DF-40A4-4589-9E20-64BE81690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C32748-8C8E-4B86-891A-A7FB8675A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978B0C-9BA5-4896-88D8-1B18C531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2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47D50E4-604B-45A0-996F-6ED936AF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6018286"/>
            <a:ext cx="6828385" cy="93247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6A9856-1A31-4AEE-B96A-1E22A157CF07}"/>
              </a:ext>
            </a:extLst>
          </p:cNvPr>
          <p:cNvSpPr/>
          <p:nvPr/>
        </p:nvSpPr>
        <p:spPr>
          <a:xfrm>
            <a:off x="728869" y="516835"/>
            <a:ext cx="10734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latin typeface="Century Gothic" panose="020B0502020202020204" pitchFamily="34" charset="0"/>
              </a:rPr>
              <a:t>1. ¿Qué puedo hacer inmediatamente para ganar valor</a:t>
            </a:r>
            <a:r>
              <a:rPr lang="es-CO" sz="44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969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41EFB7-A99A-4770-9E91-4B02B671A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7" name="Design sem nome (9)">
            <a:hlinkClick r:id="" action="ppaction://media"/>
            <a:extLst>
              <a:ext uri="{FF2B5EF4-FFF2-40B4-BE49-F238E27FC236}">
                <a16:creationId xmlns:a16="http://schemas.microsoft.com/office/drawing/2014/main" id="{8A274282-3299-4E6B-BA6B-CB3C3D4DC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2A80E35-C449-4E4F-BFE4-833A5E7EDEA5}"/>
              </a:ext>
            </a:extLst>
          </p:cNvPr>
          <p:cNvSpPr txBox="1"/>
          <p:nvPr/>
        </p:nvSpPr>
        <p:spPr>
          <a:xfrm>
            <a:off x="1245704" y="742122"/>
            <a:ext cx="9183758" cy="1596164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entury Gothic" panose="020B0502020202020204" pitchFamily="34" charset="0"/>
              </a:rPr>
              <a:t>“La verdadera competencia consiste en crear valor y no en vencer rivales”</a:t>
            </a:r>
          </a:p>
          <a:p>
            <a:pPr algn="ctr"/>
            <a:r>
              <a:rPr lang="es-E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Michael Porter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26" name="Picture 2" descr="como-hacer-una-cadena-de-valor">
            <a:extLst>
              <a:ext uri="{FF2B5EF4-FFF2-40B4-BE49-F238E27FC236}">
                <a16:creationId xmlns:a16="http://schemas.microsoft.com/office/drawing/2014/main" id="{D8278433-AE4F-416E-B920-D97B5E9C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9355" r="5385" b="16115"/>
          <a:stretch/>
        </p:blipFill>
        <p:spPr bwMode="auto">
          <a:xfrm>
            <a:off x="1152940" y="1934230"/>
            <a:ext cx="9408280" cy="41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D1BFE1-8403-4F1F-9F76-5F5A39AADF25}"/>
              </a:ext>
            </a:extLst>
          </p:cNvPr>
          <p:cNvSpPr/>
          <p:nvPr/>
        </p:nvSpPr>
        <p:spPr>
          <a:xfrm>
            <a:off x="159025" y="383152"/>
            <a:ext cx="11104050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Sesión#5</a:t>
            </a:r>
          </a:p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Propuesta de valor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1F484E-B7FF-4406-AFCE-E28C6EB5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7" y="5925521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E76DD02-8B16-4B04-B643-42C0228E867A}"/>
              </a:ext>
            </a:extLst>
          </p:cNvPr>
          <p:cNvSpPr/>
          <p:nvPr/>
        </p:nvSpPr>
        <p:spPr>
          <a:xfrm>
            <a:off x="318051" y="715617"/>
            <a:ext cx="11330609" cy="182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Una herramienta que proyecta el funcionamiento interno, en actividades, procesos (eslabones).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Estas actividades y proceso juntos, de una forma sistemática e integral, aportan o buscan aportar valor para el mercado.</a:t>
            </a:r>
          </a:p>
        </p:txBody>
      </p:sp>
      <p:pic>
        <p:nvPicPr>
          <p:cNvPr id="3" name="¿Qúe te difenrencia (2)">
            <a:hlinkClick r:id="" action="ppaction://media"/>
            <a:extLst>
              <a:ext uri="{FF2B5EF4-FFF2-40B4-BE49-F238E27FC236}">
                <a16:creationId xmlns:a16="http://schemas.microsoft.com/office/drawing/2014/main" id="{DC635694-17F0-4413-9101-528C681D4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6288" y="3429000"/>
            <a:ext cx="2431773" cy="24317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EF7380-2F92-4A92-8F76-5301FA6E3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5925521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/>
              <a:t>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1A42E1-B362-4CD1-ABC1-1AD775CA03CE}"/>
              </a:ext>
            </a:extLst>
          </p:cNvPr>
          <p:cNvSpPr/>
          <p:nvPr/>
        </p:nvSpPr>
        <p:spPr>
          <a:xfrm>
            <a:off x="881257" y="317723"/>
            <a:ext cx="9793357" cy="1961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atin typeface="Century Gothic" panose="020B0502020202020204" pitchFamily="34" charset="0"/>
              </a:rPr>
              <a:t>¿Y que son elementos de valor?</a:t>
            </a:r>
            <a:endParaRPr lang="es-CO" sz="4400" dirty="0">
              <a:latin typeface="Century Gothic" panose="020B0502020202020204" pitchFamily="34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6ACF89A-529D-4E40-A146-90D64178390C}"/>
              </a:ext>
            </a:extLst>
          </p:cNvPr>
          <p:cNvCxnSpPr/>
          <p:nvPr/>
        </p:nvCxnSpPr>
        <p:spPr>
          <a:xfrm>
            <a:off x="2517913" y="3790122"/>
            <a:ext cx="808383" cy="1060174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A6A04B5-9A6D-43C7-9B73-F451BE4F9B2F}"/>
              </a:ext>
            </a:extLst>
          </p:cNvPr>
          <p:cNvCxnSpPr>
            <a:cxnSpLocks/>
          </p:cNvCxnSpPr>
          <p:nvPr/>
        </p:nvCxnSpPr>
        <p:spPr>
          <a:xfrm flipV="1">
            <a:off x="4403631" y="3578160"/>
            <a:ext cx="1002836" cy="1367817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22ADBC6-4688-4BFE-92DB-2C71A4A4E753}"/>
              </a:ext>
            </a:extLst>
          </p:cNvPr>
          <p:cNvCxnSpPr>
            <a:cxnSpLocks/>
          </p:cNvCxnSpPr>
          <p:nvPr/>
        </p:nvCxnSpPr>
        <p:spPr>
          <a:xfrm flipV="1">
            <a:off x="8395252" y="3334296"/>
            <a:ext cx="1962411" cy="1747589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1A4FBE52-8D14-41AD-A5EE-DD2E133DA706}"/>
              </a:ext>
            </a:extLst>
          </p:cNvPr>
          <p:cNvSpPr/>
          <p:nvPr/>
        </p:nvSpPr>
        <p:spPr>
          <a:xfrm>
            <a:off x="2727376" y="4313938"/>
            <a:ext cx="2376220" cy="23320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Determinan su percepción de valor frente a nuestro</a:t>
            </a:r>
          </a:p>
          <a:p>
            <a:pPr algn="ctr"/>
            <a:r>
              <a:rPr lang="es-CO" sz="1400" dirty="0">
                <a:latin typeface="Century Gothic" panose="020B0502020202020204" pitchFamily="34" charset="0"/>
              </a:rPr>
              <a:t>producto</a:t>
            </a: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57675350-B1E4-44F8-872B-EA6AD9612ABE}"/>
              </a:ext>
            </a:extLst>
          </p:cNvPr>
          <p:cNvSpPr/>
          <p:nvPr/>
        </p:nvSpPr>
        <p:spPr>
          <a:xfrm>
            <a:off x="272030" y="2378441"/>
            <a:ext cx="2376220" cy="235557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Son los elementos que crean y capturan valor para</a:t>
            </a:r>
          </a:p>
          <a:p>
            <a:pPr algn="ctr"/>
            <a:r>
              <a:rPr lang="es-CO" sz="1400" dirty="0">
                <a:latin typeface="Century Gothic" panose="020B0502020202020204" pitchFamily="34" charset="0"/>
              </a:rPr>
              <a:t>nuestros clientes</a:t>
            </a: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6A0F8D25-F274-4B8C-A205-D558FD159639}"/>
              </a:ext>
            </a:extLst>
          </p:cNvPr>
          <p:cNvSpPr/>
          <p:nvPr/>
        </p:nvSpPr>
        <p:spPr>
          <a:xfrm>
            <a:off x="9495520" y="2378441"/>
            <a:ext cx="2358189" cy="2358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Tienen impacto directo en otros procesos</a:t>
            </a:r>
          </a:p>
          <a:p>
            <a:pPr algn="ctr"/>
            <a:r>
              <a:rPr lang="es-CO" sz="1400" dirty="0">
                <a:latin typeface="Century Gothic" panose="020B0502020202020204" pitchFamily="34" charset="0"/>
              </a:rPr>
              <a:t>organizacionales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F32B53B-C92F-44B8-850E-B592772C9AF6}"/>
              </a:ext>
            </a:extLst>
          </p:cNvPr>
          <p:cNvCxnSpPr>
            <a:cxnSpLocks/>
          </p:cNvCxnSpPr>
          <p:nvPr/>
        </p:nvCxnSpPr>
        <p:spPr>
          <a:xfrm>
            <a:off x="6483802" y="3334296"/>
            <a:ext cx="1759050" cy="1611682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4218FA05-92E8-4B41-96F5-F1B8E7B167EA}"/>
              </a:ext>
            </a:extLst>
          </p:cNvPr>
          <p:cNvSpPr/>
          <p:nvPr/>
        </p:nvSpPr>
        <p:spPr>
          <a:xfrm>
            <a:off x="7031367" y="4377960"/>
            <a:ext cx="2376220" cy="23320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Influyen directamente en nuestra estrategia de</a:t>
            </a:r>
          </a:p>
          <a:p>
            <a:pPr algn="ctr"/>
            <a:r>
              <a:rPr lang="es-CO" sz="1400" dirty="0">
                <a:latin typeface="Century Gothic" panose="020B0502020202020204" pitchFamily="34" charset="0"/>
              </a:rPr>
              <a:t>propiedad intelectual</a:t>
            </a:r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2DA93AA5-9A11-4635-8D0E-2622F4B79943}"/>
              </a:ext>
            </a:extLst>
          </p:cNvPr>
          <p:cNvSpPr/>
          <p:nvPr/>
        </p:nvSpPr>
        <p:spPr>
          <a:xfrm>
            <a:off x="5081677" y="2401915"/>
            <a:ext cx="2376220" cy="23320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Son nuestro activo más importante y los que determinan</a:t>
            </a:r>
          </a:p>
          <a:p>
            <a:pPr algn="ctr"/>
            <a:r>
              <a:rPr lang="es-CO" sz="1400" dirty="0">
                <a:latin typeface="Century Gothic" panose="020B0502020202020204" pitchFamily="34" charset="0"/>
              </a:rPr>
              <a:t>nuestro propósito como organización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18FAD0-0F1A-40D3-846D-3DE0399A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-77480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1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DA6CF32-9E8D-45DF-8C4C-67AFE457E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CF0958-B3AB-4CAA-994B-F2F69B273E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5" name="¿Qúe te difenrencia (1)">
            <a:hlinkClick r:id="" action="ppaction://media"/>
            <a:extLst>
              <a:ext uri="{FF2B5EF4-FFF2-40B4-BE49-F238E27FC236}">
                <a16:creationId xmlns:a16="http://schemas.microsoft.com/office/drawing/2014/main" id="{DCBC4DEA-1166-4D0B-9A9B-3AB6BBE21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07AD010-30DE-46EA-9BD2-9D7316B99281}"/>
              </a:ext>
            </a:extLst>
          </p:cNvPr>
          <p:cNvSpPr/>
          <p:nvPr/>
        </p:nvSpPr>
        <p:spPr>
          <a:xfrm>
            <a:off x="8016423" y="3889512"/>
            <a:ext cx="3322984" cy="30745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Desarrollo de una visión y misión</a:t>
            </a:r>
          </a:p>
          <a:p>
            <a:pPr algn="ctr"/>
            <a:r>
              <a:rPr lang="es-CO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estratégica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1EEEA7A-973C-44F1-9DB9-A017375C5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548E5A-FAE1-48E6-B42C-21E594893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7773AA-1C97-475C-978B-4FEF7280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Caso de estudio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9D7CA0-9857-4151-A6A1-03C4A9D5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2" t="26188" r="7826" b="18439"/>
          <a:stretch/>
        </p:blipFill>
        <p:spPr>
          <a:xfrm>
            <a:off x="1027043" y="1823209"/>
            <a:ext cx="10137913" cy="3795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6EB336-F4F4-402E-89A2-225CDD9A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9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8577989-C5D7-494D-BD7B-7F342BDC19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6672" y="39901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824C9F6-BD05-4FF3-954E-243153E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3966150" y="3183286"/>
            <a:ext cx="988867" cy="10142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5C8F2C-A8CA-472D-A2E8-903EB9C7484F}"/>
              </a:ext>
            </a:extLst>
          </p:cNvPr>
          <p:cNvSpPr txBox="1"/>
          <p:nvPr/>
        </p:nvSpPr>
        <p:spPr>
          <a:xfrm>
            <a:off x="3822281" y="254545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/>
              <a:t>~</a:t>
            </a:r>
            <a:r>
              <a:rPr lang="es-CO" sz="1500" i="1"/>
              <a:t>460</a:t>
            </a:r>
          </a:p>
          <a:p>
            <a:pPr algn="ctr"/>
            <a:r>
              <a:rPr lang="es-CO" sz="1500" i="1"/>
              <a:t> jóvenes talentos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7569E1E-B860-4366-A135-6F162DCA2D3A}"/>
              </a:ext>
            </a:extLst>
          </p:cNvPr>
          <p:cNvCxnSpPr>
            <a:cxnSpLocks/>
          </p:cNvCxnSpPr>
          <p:nvPr/>
        </p:nvCxnSpPr>
        <p:spPr>
          <a:xfrm flipV="1">
            <a:off x="6108457" y="4030827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B77DF59-DC59-42FF-908E-96E249A2F6D8}"/>
              </a:ext>
            </a:extLst>
          </p:cNvPr>
          <p:cNvGrpSpPr/>
          <p:nvPr/>
        </p:nvGrpSpPr>
        <p:grpSpPr>
          <a:xfrm>
            <a:off x="2604931" y="4264472"/>
            <a:ext cx="1191340" cy="1163761"/>
            <a:chOff x="1264744" y="5569557"/>
            <a:chExt cx="1191340" cy="1163761"/>
          </a:xfrm>
        </p:grpSpPr>
        <p:pic>
          <p:nvPicPr>
            <p:cNvPr id="12" name="Picture 2" descr="School Icon Icons - Download Free Vector Icons | Noun Project">
              <a:extLst>
                <a:ext uri="{FF2B5EF4-FFF2-40B4-BE49-F238E27FC236}">
                  <a16:creationId xmlns:a16="http://schemas.microsoft.com/office/drawing/2014/main" id="{2607F822-4D53-4710-8F48-B98600544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69" y="5569557"/>
              <a:ext cx="667690" cy="66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A8A709B-5292-45AB-A626-D8B2DBBF04C2}"/>
                </a:ext>
              </a:extLst>
            </p:cNvPr>
            <p:cNvSpPr txBox="1"/>
            <p:nvPr/>
          </p:nvSpPr>
          <p:spPr>
            <a:xfrm>
              <a:off x="1264744" y="6179320"/>
              <a:ext cx="11913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Instituciones educativas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0A044F9-E0F0-4D69-8EF7-0515BD3D35B8}"/>
              </a:ext>
            </a:extLst>
          </p:cNvPr>
          <p:cNvGrpSpPr/>
          <p:nvPr/>
        </p:nvGrpSpPr>
        <p:grpSpPr>
          <a:xfrm>
            <a:off x="4024491" y="4558135"/>
            <a:ext cx="933130" cy="980282"/>
            <a:chOff x="4795818" y="5753036"/>
            <a:chExt cx="933130" cy="980282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6E48BC6-1DAC-48BD-9896-626C84C32AA0}"/>
                </a:ext>
              </a:extLst>
            </p:cNvPr>
            <p:cNvSpPr txBox="1"/>
            <p:nvPr/>
          </p:nvSpPr>
          <p:spPr>
            <a:xfrm>
              <a:off x="4795818" y="6179320"/>
              <a:ext cx="9331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Gallup BP10</a:t>
              </a:r>
            </a:p>
          </p:txBody>
        </p:sp>
        <p:pic>
          <p:nvPicPr>
            <p:cNvPr id="16" name="Picture 12" descr="Gallup (@Gallup) | Twitter">
              <a:extLst>
                <a:ext uri="{FF2B5EF4-FFF2-40B4-BE49-F238E27FC236}">
                  <a16:creationId xmlns:a16="http://schemas.microsoft.com/office/drawing/2014/main" id="{ED5DE83D-4800-4EDC-BF46-A43932C9F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2" t="8171" r="14294" b="7789"/>
            <a:stretch/>
          </p:blipFill>
          <p:spPr bwMode="auto">
            <a:xfrm>
              <a:off x="5093489" y="5753036"/>
              <a:ext cx="385459" cy="45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9340D0E-5A4F-4878-88B7-0960FD9CC8E6}"/>
              </a:ext>
            </a:extLst>
          </p:cNvPr>
          <p:cNvGrpSpPr/>
          <p:nvPr/>
        </p:nvGrpSpPr>
        <p:grpSpPr>
          <a:xfrm>
            <a:off x="1344986" y="4250565"/>
            <a:ext cx="1363065" cy="1177668"/>
            <a:chOff x="-18945" y="5555650"/>
            <a:chExt cx="1363065" cy="1177668"/>
          </a:xfrm>
        </p:grpSpPr>
        <p:pic>
          <p:nvPicPr>
            <p:cNvPr id="18" name="Gráfico 17" descr="Conexiones">
              <a:extLst>
                <a:ext uri="{FF2B5EF4-FFF2-40B4-BE49-F238E27FC236}">
                  <a16:creationId xmlns:a16="http://schemas.microsoft.com/office/drawing/2014/main" id="{4FFF0149-9DC5-41DE-8B16-BC4277AF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086" y="5555650"/>
              <a:ext cx="687003" cy="68700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873B84C-3572-46C5-809C-49FF5B746BAD}"/>
                </a:ext>
              </a:extLst>
            </p:cNvPr>
            <p:cNvSpPr txBox="1"/>
            <p:nvPr/>
          </p:nvSpPr>
          <p:spPr>
            <a:xfrm>
              <a:off x="-18945" y="6179320"/>
              <a:ext cx="1363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500"/>
                <a:t>Organizaciones</a:t>
              </a:r>
            </a:p>
            <a:p>
              <a:pPr algn="ctr"/>
              <a:r>
                <a:rPr lang="es-CO" sz="1500"/>
                <a:t>o Colectivos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8B9728C-B819-4E88-8E92-3B5F53DA1204}"/>
              </a:ext>
            </a:extLst>
          </p:cNvPr>
          <p:cNvGrpSpPr/>
          <p:nvPr/>
        </p:nvGrpSpPr>
        <p:grpSpPr>
          <a:xfrm>
            <a:off x="212124" y="4307614"/>
            <a:ext cx="1307810" cy="1120619"/>
            <a:chOff x="2364442" y="5612699"/>
            <a:chExt cx="1307810" cy="1120619"/>
          </a:xfrm>
        </p:grpSpPr>
        <p:pic>
          <p:nvPicPr>
            <p:cNvPr id="21" name="Gráfico 20" descr="Torre de telefonía">
              <a:extLst>
                <a:ext uri="{FF2B5EF4-FFF2-40B4-BE49-F238E27FC236}">
                  <a16:creationId xmlns:a16="http://schemas.microsoft.com/office/drawing/2014/main" id="{929946FB-065D-47D0-B93E-C32712CE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06073" y="5612699"/>
              <a:ext cx="624548" cy="624548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F1AF97A-42C7-4F9D-A9A5-8D1C7D6688B5}"/>
                </a:ext>
              </a:extLst>
            </p:cNvPr>
            <p:cNvSpPr txBox="1"/>
            <p:nvPr/>
          </p:nvSpPr>
          <p:spPr>
            <a:xfrm>
              <a:off x="2364442" y="6179320"/>
              <a:ext cx="1307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Medios de comunicación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B1C65A8-77FD-484F-9214-9ACF12F78346}"/>
              </a:ext>
            </a:extLst>
          </p:cNvPr>
          <p:cNvGrpSpPr/>
          <p:nvPr/>
        </p:nvGrpSpPr>
        <p:grpSpPr>
          <a:xfrm>
            <a:off x="7807043" y="4430134"/>
            <a:ext cx="1490928" cy="998099"/>
            <a:chOff x="6074797" y="5766642"/>
            <a:chExt cx="1490928" cy="998099"/>
          </a:xfrm>
        </p:grpSpPr>
        <p:pic>
          <p:nvPicPr>
            <p:cNvPr id="24" name="Picture 10" descr="rocket icon 8">
              <a:extLst>
                <a:ext uri="{FF2B5EF4-FFF2-40B4-BE49-F238E27FC236}">
                  <a16:creationId xmlns:a16="http://schemas.microsoft.com/office/drawing/2014/main" id="{FEFDA987-BD2E-4315-9A65-1CAF8A80D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259" y="5766642"/>
              <a:ext cx="424005" cy="42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ACB40BC-BF6D-4789-8A66-B4DA1893188F}"/>
                </a:ext>
              </a:extLst>
            </p:cNvPr>
            <p:cNvSpPr txBox="1"/>
            <p:nvPr/>
          </p:nvSpPr>
          <p:spPr>
            <a:xfrm>
              <a:off x="6074797" y="6210743"/>
              <a:ext cx="149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Ecosistema emprendedor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E6A88BD-D8CF-4F82-A925-B2614B6C2572}"/>
              </a:ext>
            </a:extLst>
          </p:cNvPr>
          <p:cNvGrpSpPr/>
          <p:nvPr/>
        </p:nvGrpSpPr>
        <p:grpSpPr>
          <a:xfrm>
            <a:off x="5411129" y="4341139"/>
            <a:ext cx="1027841" cy="1087094"/>
            <a:chOff x="7773810" y="5643008"/>
            <a:chExt cx="1027841" cy="1087094"/>
          </a:xfrm>
        </p:grpSpPr>
        <p:pic>
          <p:nvPicPr>
            <p:cNvPr id="27" name="Gráfico 26" descr="Birrete">
              <a:extLst>
                <a:ext uri="{FF2B5EF4-FFF2-40B4-BE49-F238E27FC236}">
                  <a16:creationId xmlns:a16="http://schemas.microsoft.com/office/drawing/2014/main" id="{8CC1F240-149F-4685-93CB-AA26FEBD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44229" y="5643008"/>
              <a:ext cx="687003" cy="687003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5D8CDBA-DF51-4CE7-86F0-4208D6BA72B9}"/>
                </a:ext>
              </a:extLst>
            </p:cNvPr>
            <p:cNvSpPr txBox="1"/>
            <p:nvPr/>
          </p:nvSpPr>
          <p:spPr>
            <a:xfrm>
              <a:off x="7773810" y="6176104"/>
              <a:ext cx="10278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Centros de formación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9B562D2-D029-4795-9080-CF39BC9FF590}"/>
              </a:ext>
            </a:extLst>
          </p:cNvPr>
          <p:cNvGrpSpPr/>
          <p:nvPr/>
        </p:nvGrpSpPr>
        <p:grpSpPr>
          <a:xfrm>
            <a:off x="6543343" y="4386719"/>
            <a:ext cx="1371354" cy="1041514"/>
            <a:chOff x="9049525" y="5695284"/>
            <a:chExt cx="1371354" cy="1041514"/>
          </a:xfrm>
        </p:grpSpPr>
        <p:pic>
          <p:nvPicPr>
            <p:cNvPr id="30" name="Gráfico 29" descr="Maletín">
              <a:extLst>
                <a:ext uri="{FF2B5EF4-FFF2-40B4-BE49-F238E27FC236}">
                  <a16:creationId xmlns:a16="http://schemas.microsoft.com/office/drawing/2014/main" id="{C8F36862-3888-4582-BAB3-93AAA237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77125" y="5695284"/>
              <a:ext cx="516155" cy="516155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1034CE3-A67A-481B-9D97-BD3356E09D7E}"/>
                </a:ext>
              </a:extLst>
            </p:cNvPr>
            <p:cNvSpPr txBox="1"/>
            <p:nvPr/>
          </p:nvSpPr>
          <p:spPr>
            <a:xfrm>
              <a:off x="9049525" y="6182800"/>
              <a:ext cx="13713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Empresas y organizaciones</a:t>
              </a:r>
            </a:p>
          </p:txBody>
        </p:sp>
      </p:grp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AE671E4D-8625-496E-9171-2DD06D297D7C}"/>
              </a:ext>
            </a:extLst>
          </p:cNvPr>
          <p:cNvSpPr/>
          <p:nvPr/>
        </p:nvSpPr>
        <p:spPr>
          <a:xfrm>
            <a:off x="4881635" y="1515117"/>
            <a:ext cx="2342571" cy="606984"/>
          </a:xfrm>
          <a:prstGeom prst="chevron">
            <a:avLst>
              <a:gd name="adj" fmla="val 12700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Acompañamiento y mentoría</a:t>
            </a:r>
          </a:p>
        </p:txBody>
      </p:sp>
      <p:sp>
        <p:nvSpPr>
          <p:cNvPr id="33" name="Flecha: cheurón 32">
            <a:extLst>
              <a:ext uri="{FF2B5EF4-FFF2-40B4-BE49-F238E27FC236}">
                <a16:creationId xmlns:a16="http://schemas.microsoft.com/office/drawing/2014/main" id="{3D855539-6A83-46E6-A595-6AE143425126}"/>
              </a:ext>
            </a:extLst>
          </p:cNvPr>
          <p:cNvSpPr/>
          <p:nvPr/>
        </p:nvSpPr>
        <p:spPr>
          <a:xfrm>
            <a:off x="4881635" y="2198962"/>
            <a:ext cx="2342571" cy="1809583"/>
          </a:xfrm>
          <a:prstGeom prst="chevron">
            <a:avLst>
              <a:gd name="adj" fmla="val 5018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Rutas de formación</a:t>
            </a:r>
          </a:p>
        </p:txBody>
      </p:sp>
      <p:sp>
        <p:nvSpPr>
          <p:cNvPr id="34" name="Flecha: cheurón 33">
            <a:extLst>
              <a:ext uri="{FF2B5EF4-FFF2-40B4-BE49-F238E27FC236}">
                <a16:creationId xmlns:a16="http://schemas.microsoft.com/office/drawing/2014/main" id="{FD9A46E3-B64C-4117-AC5A-9A77358D451C}"/>
              </a:ext>
            </a:extLst>
          </p:cNvPr>
          <p:cNvSpPr/>
          <p:nvPr/>
        </p:nvSpPr>
        <p:spPr>
          <a:xfrm>
            <a:off x="5081008" y="2526692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Técnica y especializada</a:t>
            </a:r>
          </a:p>
        </p:txBody>
      </p:sp>
      <p:sp>
        <p:nvSpPr>
          <p:cNvPr id="35" name="Flecha: cheurón 34">
            <a:extLst>
              <a:ext uri="{FF2B5EF4-FFF2-40B4-BE49-F238E27FC236}">
                <a16:creationId xmlns:a16="http://schemas.microsoft.com/office/drawing/2014/main" id="{D38B575E-2F15-4BCB-8149-FA651C157E67}"/>
              </a:ext>
            </a:extLst>
          </p:cNvPr>
          <p:cNvSpPr/>
          <p:nvPr/>
        </p:nvSpPr>
        <p:spPr>
          <a:xfrm>
            <a:off x="5081008" y="3022979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Emprendimiento</a:t>
            </a:r>
          </a:p>
        </p:txBody>
      </p:sp>
      <p:sp>
        <p:nvSpPr>
          <p:cNvPr id="36" name="Flecha: cheurón 35">
            <a:extLst>
              <a:ext uri="{FF2B5EF4-FFF2-40B4-BE49-F238E27FC236}">
                <a16:creationId xmlns:a16="http://schemas.microsoft.com/office/drawing/2014/main" id="{153649AB-37B4-4E26-9BCD-20F55CC08224}"/>
              </a:ext>
            </a:extLst>
          </p:cNvPr>
          <p:cNvSpPr/>
          <p:nvPr/>
        </p:nvSpPr>
        <p:spPr>
          <a:xfrm>
            <a:off x="5081008" y="3498061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 err="1">
                <a:solidFill>
                  <a:schemeClr val="tx1"/>
                </a:solidFill>
              </a:rPr>
              <a:t>Intraemprendimiento</a:t>
            </a:r>
            <a:endParaRPr lang="es-CO" sz="1500">
              <a:solidFill>
                <a:schemeClr val="tx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CECD305-4F02-4529-B19F-58782EE9B221}"/>
              </a:ext>
            </a:extLst>
          </p:cNvPr>
          <p:cNvSpPr txBox="1"/>
          <p:nvPr/>
        </p:nvSpPr>
        <p:spPr>
          <a:xfrm>
            <a:off x="5587661" y="914999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/>
              <a:t>Escuela Disruptiva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76F0C94-FC4C-4004-A295-DB9C6B442762}"/>
              </a:ext>
            </a:extLst>
          </p:cNvPr>
          <p:cNvSpPr txBox="1"/>
          <p:nvPr/>
        </p:nvSpPr>
        <p:spPr>
          <a:xfrm>
            <a:off x="9099186" y="4458305"/>
            <a:ext cx="1256276" cy="7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i="1"/>
              <a:t>Economía creativa y digital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984F2FD-81FB-4F9C-A2D2-CB36CE0E3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197" y="3080177"/>
            <a:ext cx="1504950" cy="111442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6955EB8-101F-4D96-AEA2-778FD1574107}"/>
              </a:ext>
            </a:extLst>
          </p:cNvPr>
          <p:cNvSpPr txBox="1"/>
          <p:nvPr/>
        </p:nvSpPr>
        <p:spPr>
          <a:xfrm>
            <a:off x="378370" y="2583553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+14K jóvenes convocados</a:t>
            </a:r>
          </a:p>
        </p:txBody>
      </p:sp>
      <p:sp>
        <p:nvSpPr>
          <p:cNvPr id="41" name="Flecha: cheurón 40">
            <a:extLst>
              <a:ext uri="{FF2B5EF4-FFF2-40B4-BE49-F238E27FC236}">
                <a16:creationId xmlns:a16="http://schemas.microsoft.com/office/drawing/2014/main" id="{CCD4E349-030A-4972-BAA7-86D70D6CCCF7}"/>
              </a:ext>
            </a:extLst>
          </p:cNvPr>
          <p:cNvSpPr/>
          <p:nvPr/>
        </p:nvSpPr>
        <p:spPr>
          <a:xfrm>
            <a:off x="7944394" y="2721787"/>
            <a:ext cx="1659961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Conexión con el ecosistema</a:t>
            </a:r>
          </a:p>
        </p:txBody>
      </p:sp>
      <p:sp>
        <p:nvSpPr>
          <p:cNvPr id="42" name="Abrir corchete 41">
            <a:extLst>
              <a:ext uri="{FF2B5EF4-FFF2-40B4-BE49-F238E27FC236}">
                <a16:creationId xmlns:a16="http://schemas.microsoft.com/office/drawing/2014/main" id="{8C2F60D7-67FF-4EF5-898B-6824170FC946}"/>
              </a:ext>
            </a:extLst>
          </p:cNvPr>
          <p:cNvSpPr/>
          <p:nvPr/>
        </p:nvSpPr>
        <p:spPr>
          <a:xfrm rot="5400000">
            <a:off x="7686347" y="1917694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Abrir corchete 42">
            <a:extLst>
              <a:ext uri="{FF2B5EF4-FFF2-40B4-BE49-F238E27FC236}">
                <a16:creationId xmlns:a16="http://schemas.microsoft.com/office/drawing/2014/main" id="{2072036B-0D6B-4FB7-A1C9-3D511DEE18CC}"/>
              </a:ext>
            </a:extLst>
          </p:cNvPr>
          <p:cNvSpPr/>
          <p:nvPr/>
        </p:nvSpPr>
        <p:spPr>
          <a:xfrm rot="5400000">
            <a:off x="4340639" y="4108957"/>
            <a:ext cx="300832" cy="642355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DACE6C05-825B-46BD-B8DC-8CC08631AD1C}"/>
              </a:ext>
            </a:extLst>
          </p:cNvPr>
          <p:cNvCxnSpPr>
            <a:cxnSpLocks/>
          </p:cNvCxnSpPr>
          <p:nvPr/>
        </p:nvCxnSpPr>
        <p:spPr>
          <a:xfrm flipH="1" flipV="1">
            <a:off x="3961061" y="4020724"/>
            <a:ext cx="317963" cy="3061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15726C2-0F62-4A84-9F22-27AC90C273E0}"/>
              </a:ext>
            </a:extLst>
          </p:cNvPr>
          <p:cNvSpPr txBox="1"/>
          <p:nvPr/>
        </p:nvSpPr>
        <p:spPr>
          <a:xfrm>
            <a:off x="7241294" y="156080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visibilizados y potenciados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539E985-3739-473F-8A72-21ED92C11076}"/>
              </a:ext>
            </a:extLst>
          </p:cNvPr>
          <p:cNvSpPr txBox="1"/>
          <p:nvPr/>
        </p:nvSpPr>
        <p:spPr>
          <a:xfrm>
            <a:off x="9561380" y="2000828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conectados en Medellín</a:t>
            </a:r>
          </a:p>
        </p:txBody>
      </p:sp>
      <p:pic>
        <p:nvPicPr>
          <p:cNvPr id="47" name="Picture 6" descr="People connection and network icons | Network icon, Vector free, Icon set  vector">
            <a:extLst>
              <a:ext uri="{FF2B5EF4-FFF2-40B4-BE49-F238E27FC236}">
                <a16:creationId xmlns:a16="http://schemas.microsoft.com/office/drawing/2014/main" id="{A38666BF-39C7-4189-9A79-C9BB718C3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23" r="74313" b="78566"/>
          <a:stretch/>
        </p:blipFill>
        <p:spPr bwMode="auto">
          <a:xfrm>
            <a:off x="9702198" y="2659637"/>
            <a:ext cx="1037945" cy="11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034BAE53-C9A8-4AA4-AF8A-EA8881642358}"/>
              </a:ext>
            </a:extLst>
          </p:cNvPr>
          <p:cNvSpPr/>
          <p:nvPr/>
        </p:nvSpPr>
        <p:spPr>
          <a:xfrm>
            <a:off x="236102" y="119152"/>
            <a:ext cx="10305260" cy="667656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Estrategia  |  Administrativo financiero  |  Control y seguimiento  |  Gestión logística </a:t>
            </a:r>
          </a:p>
          <a:p>
            <a:pPr algn="ctr"/>
            <a:r>
              <a:rPr lang="es-CO" b="1">
                <a:solidFill>
                  <a:schemeClr val="bg1"/>
                </a:solidFill>
              </a:rPr>
              <a:t>Gestión documental  |  Comunicación y divulgación </a:t>
            </a: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942115AB-456E-42DC-A7EA-6DD60F46C54A}"/>
              </a:ext>
            </a:extLst>
          </p:cNvPr>
          <p:cNvSpPr/>
          <p:nvPr/>
        </p:nvSpPr>
        <p:spPr>
          <a:xfrm>
            <a:off x="236102" y="6288702"/>
            <a:ext cx="10305260" cy="472898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Gestión del conocimiento  |  Evaluación del efecto</a:t>
            </a:r>
          </a:p>
        </p:txBody>
      </p:sp>
      <p:sp>
        <p:nvSpPr>
          <p:cNvPr id="50" name="Flecha: cheurón 49">
            <a:extLst>
              <a:ext uri="{FF2B5EF4-FFF2-40B4-BE49-F238E27FC236}">
                <a16:creationId xmlns:a16="http://schemas.microsoft.com/office/drawing/2014/main" id="{DF7EF7A0-3477-4C87-9BB1-9C1616E8E6F1}"/>
              </a:ext>
            </a:extLst>
          </p:cNvPr>
          <p:cNvSpPr/>
          <p:nvPr/>
        </p:nvSpPr>
        <p:spPr>
          <a:xfrm>
            <a:off x="10769543" y="2711961"/>
            <a:ext cx="1422457" cy="1301123"/>
          </a:xfrm>
          <a:prstGeom prst="chevron">
            <a:avLst>
              <a:gd name="adj" fmla="val 8896"/>
            </a:avLst>
          </a:prstGeom>
          <a:solidFill>
            <a:schemeClr val="bg1"/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rgbClr val="FF0066"/>
                </a:solidFill>
              </a:rPr>
              <a:t>Replicar y escalar de forma sostenible</a:t>
            </a:r>
          </a:p>
        </p:txBody>
      </p:sp>
      <p:sp>
        <p:nvSpPr>
          <p:cNvPr id="51" name="Flecha: cheurón 50">
            <a:extLst>
              <a:ext uri="{FF2B5EF4-FFF2-40B4-BE49-F238E27FC236}">
                <a16:creationId xmlns:a16="http://schemas.microsoft.com/office/drawing/2014/main" id="{6C1350E0-FC70-4A21-808B-EC8AB8D8CE08}"/>
              </a:ext>
            </a:extLst>
          </p:cNvPr>
          <p:cNvSpPr/>
          <p:nvPr/>
        </p:nvSpPr>
        <p:spPr>
          <a:xfrm>
            <a:off x="1784018" y="2721787"/>
            <a:ext cx="2287499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Identificación del talento emprendedor</a:t>
            </a:r>
          </a:p>
        </p:txBody>
      </p:sp>
      <p:pic>
        <p:nvPicPr>
          <p:cNvPr id="52" name="Picture 6" descr="Using the Oroox procedure model - Achieving success">
            <a:extLst>
              <a:ext uri="{FF2B5EF4-FFF2-40B4-BE49-F238E27FC236}">
                <a16:creationId xmlns:a16="http://schemas.microsoft.com/office/drawing/2014/main" id="{5A411F13-8EBE-4FAB-B767-A96DE66F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1" y="935475"/>
            <a:ext cx="513047" cy="5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02F4CFB-F391-4B7A-9AC2-E5B81DE00EC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283807"/>
            <a:ext cx="545524" cy="701387"/>
          </a:xfrm>
          <a:prstGeom prst="rect">
            <a:avLst/>
          </a:prstGeom>
        </p:spPr>
      </p:pic>
      <p:pic>
        <p:nvPicPr>
          <p:cNvPr id="54" name="Picture 6" descr="Using the Oroox procedure model - Achieving success">
            <a:extLst>
              <a:ext uri="{FF2B5EF4-FFF2-40B4-BE49-F238E27FC236}">
                <a16:creationId xmlns:a16="http://schemas.microsoft.com/office/drawing/2014/main" id="{53B197BC-2762-4549-8A50-20F68D4D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306152"/>
            <a:ext cx="263274" cy="2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202524A-D81F-4574-89CF-C1C818C9E71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867914"/>
            <a:ext cx="545524" cy="701386"/>
          </a:xfrm>
          <a:prstGeom prst="rect">
            <a:avLst/>
          </a:prstGeom>
        </p:spPr>
      </p:pic>
      <p:pic>
        <p:nvPicPr>
          <p:cNvPr id="56" name="Picture 6" descr="Using the Oroox procedure model - Achieving success">
            <a:extLst>
              <a:ext uri="{FF2B5EF4-FFF2-40B4-BE49-F238E27FC236}">
                <a16:creationId xmlns:a16="http://schemas.microsoft.com/office/drawing/2014/main" id="{17019487-0499-4A64-AEA1-B8841B77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884500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92AF1CD-8527-4DD6-BC1E-F3C3122A033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3438769"/>
            <a:ext cx="545524" cy="701386"/>
          </a:xfrm>
          <a:prstGeom prst="rect">
            <a:avLst/>
          </a:prstGeom>
        </p:spPr>
      </p:pic>
      <p:pic>
        <p:nvPicPr>
          <p:cNvPr id="58" name="Picture 6" descr="Using the Oroox procedure model - Achieving success">
            <a:extLst>
              <a:ext uri="{FF2B5EF4-FFF2-40B4-BE49-F238E27FC236}">
                <a16:creationId xmlns:a16="http://schemas.microsoft.com/office/drawing/2014/main" id="{AB2A7BCD-3749-4265-B9F0-E47E7C5C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3482276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62AE1883-8393-422D-AED9-1CC9119A5BEB}"/>
              </a:ext>
            </a:extLst>
          </p:cNvPr>
          <p:cNvCxnSpPr>
            <a:cxnSpLocks/>
          </p:cNvCxnSpPr>
          <p:nvPr/>
        </p:nvCxnSpPr>
        <p:spPr>
          <a:xfrm flipV="1">
            <a:off x="8548172" y="4035456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brir corchete 59">
            <a:extLst>
              <a:ext uri="{FF2B5EF4-FFF2-40B4-BE49-F238E27FC236}">
                <a16:creationId xmlns:a16="http://schemas.microsoft.com/office/drawing/2014/main" id="{1C60CEBE-BDF2-43DA-9C2C-0C2C980DE4C9}"/>
              </a:ext>
            </a:extLst>
          </p:cNvPr>
          <p:cNvSpPr/>
          <p:nvPr/>
        </p:nvSpPr>
        <p:spPr>
          <a:xfrm rot="16200000">
            <a:off x="1835192" y="3443721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FA44B8B0-A846-4AEA-B73B-B2AB0A47F2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30231" y="5401825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brir corchete 61">
            <a:extLst>
              <a:ext uri="{FF2B5EF4-FFF2-40B4-BE49-F238E27FC236}">
                <a16:creationId xmlns:a16="http://schemas.microsoft.com/office/drawing/2014/main" id="{3A204D55-7BC8-4B3D-B7D2-1BD124F52265}"/>
              </a:ext>
            </a:extLst>
          </p:cNvPr>
          <p:cNvSpPr/>
          <p:nvPr/>
        </p:nvSpPr>
        <p:spPr>
          <a:xfrm rot="16200000">
            <a:off x="7678923" y="2700581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D1E7D01F-B8D2-45FE-B625-E453CD971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2997" y="54112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brir corchete 63">
            <a:extLst>
              <a:ext uri="{FF2B5EF4-FFF2-40B4-BE49-F238E27FC236}">
                <a16:creationId xmlns:a16="http://schemas.microsoft.com/office/drawing/2014/main" id="{A81FAE90-E58E-4799-B254-9DF8DE5DA885}"/>
              </a:ext>
            </a:extLst>
          </p:cNvPr>
          <p:cNvSpPr/>
          <p:nvPr/>
        </p:nvSpPr>
        <p:spPr>
          <a:xfrm rot="5400000">
            <a:off x="1857736" y="2601998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Flecha: cheurón 64">
            <a:extLst>
              <a:ext uri="{FF2B5EF4-FFF2-40B4-BE49-F238E27FC236}">
                <a16:creationId xmlns:a16="http://schemas.microsoft.com/office/drawing/2014/main" id="{6CE6BBEE-4DBC-4713-B680-68784F7CCE40}"/>
              </a:ext>
            </a:extLst>
          </p:cNvPr>
          <p:cNvSpPr/>
          <p:nvPr/>
        </p:nvSpPr>
        <p:spPr>
          <a:xfrm>
            <a:off x="4881636" y="5608140"/>
            <a:ext cx="4722720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Gestión del relacionamiento</a:t>
            </a:r>
          </a:p>
        </p:txBody>
      </p:sp>
      <p:sp>
        <p:nvSpPr>
          <p:cNvPr id="66" name="Flecha: cheurón 65">
            <a:extLst>
              <a:ext uri="{FF2B5EF4-FFF2-40B4-BE49-F238E27FC236}">
                <a16:creationId xmlns:a16="http://schemas.microsoft.com/office/drawing/2014/main" id="{9525FFBE-76E6-48AB-AEE4-260984D91173}"/>
              </a:ext>
            </a:extLst>
          </p:cNvPr>
          <p:cNvSpPr/>
          <p:nvPr/>
        </p:nvSpPr>
        <p:spPr>
          <a:xfrm>
            <a:off x="264197" y="5608140"/>
            <a:ext cx="3532069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Movilización de comunidades</a:t>
            </a:r>
          </a:p>
        </p:txBody>
      </p:sp>
    </p:spTree>
    <p:extLst>
      <p:ext uri="{BB962C8B-B14F-4D97-AF65-F5344CB8AC3E}">
        <p14:creationId xmlns:p14="http://schemas.microsoft.com/office/powerpoint/2010/main" val="384244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A8D3B3-FB72-4A1A-AC10-4DB212A2B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5800EA-682F-46F2-8A9E-F086256E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A4419B8-F6C6-4149-B249-288DC281FD4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32944" y="4599795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596DC0FE-10DA-4BEB-8E98-89BA382D2A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95" y="1337950"/>
            <a:ext cx="1504950" cy="1081005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88732ED2-3368-45EB-A860-F505C4834A00}"/>
              </a:ext>
            </a:extLst>
          </p:cNvPr>
          <p:cNvSpPr txBox="1"/>
          <p:nvPr/>
        </p:nvSpPr>
        <p:spPr>
          <a:xfrm>
            <a:off x="794640" y="582476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 dirty="0"/>
              <a:t>Público objetivo</a:t>
            </a:r>
          </a:p>
        </p:txBody>
      </p:sp>
      <p:sp>
        <p:nvSpPr>
          <p:cNvPr id="2" name="Bocadillo: rectángulo con esquinas redondeadas 1">
            <a:extLst>
              <a:ext uri="{FF2B5EF4-FFF2-40B4-BE49-F238E27FC236}">
                <a16:creationId xmlns:a16="http://schemas.microsoft.com/office/drawing/2014/main" id="{C148E411-82BF-4CA8-A7F8-DF4AE3BA63F5}"/>
              </a:ext>
            </a:extLst>
          </p:cNvPr>
          <p:cNvSpPr/>
          <p:nvPr/>
        </p:nvSpPr>
        <p:spPr>
          <a:xfrm>
            <a:off x="3344303" y="823371"/>
            <a:ext cx="8812699" cy="1179824"/>
          </a:xfrm>
          <a:prstGeom prst="wedgeRoundRectCallout">
            <a:avLst>
              <a:gd name="adj1" fmla="val -61333"/>
              <a:gd name="adj2" fmla="val 10916"/>
              <a:gd name="adj3" fmla="val 16667"/>
            </a:avLst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B278457-0F10-42B3-965B-D306C0B80287}"/>
              </a:ext>
            </a:extLst>
          </p:cNvPr>
          <p:cNvSpPr txBox="1"/>
          <p:nvPr/>
        </p:nvSpPr>
        <p:spPr>
          <a:xfrm>
            <a:off x="3437071" y="941572"/>
            <a:ext cx="77424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¿Quién es mi publico?</a:t>
            </a:r>
            <a:endParaRPr lang="es-E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O" dirty="0"/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AD9E95E7-7503-47E5-B1BA-DB77C6FE2CAD}"/>
              </a:ext>
            </a:extLst>
          </p:cNvPr>
          <p:cNvSpPr/>
          <p:nvPr/>
        </p:nvSpPr>
        <p:spPr>
          <a:xfrm>
            <a:off x="566295" y="2523854"/>
            <a:ext cx="1976930" cy="1081005"/>
          </a:xfrm>
          <a:prstGeom prst="chevron">
            <a:avLst>
              <a:gd name="adj" fmla="val 8896"/>
            </a:avLst>
          </a:prstGeom>
          <a:solidFill>
            <a:schemeClr val="bg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 dirty="0">
                <a:solidFill>
                  <a:schemeClr val="tx1"/>
                </a:solidFill>
              </a:rPr>
              <a:t>1 proceso entrada</a:t>
            </a:r>
          </a:p>
        </p:txBody>
      </p:sp>
      <p:sp>
        <p:nvSpPr>
          <p:cNvPr id="16" name="Bocadillo: rectángulo con esquinas redondeadas 15">
            <a:extLst>
              <a:ext uri="{FF2B5EF4-FFF2-40B4-BE49-F238E27FC236}">
                <a16:creationId xmlns:a16="http://schemas.microsoft.com/office/drawing/2014/main" id="{E868DA0E-5BD2-4ACC-A492-9F41D8ECC1E8}"/>
              </a:ext>
            </a:extLst>
          </p:cNvPr>
          <p:cNvSpPr/>
          <p:nvPr/>
        </p:nvSpPr>
        <p:spPr>
          <a:xfrm>
            <a:off x="3046424" y="2403090"/>
            <a:ext cx="3268529" cy="1179824"/>
          </a:xfrm>
          <a:prstGeom prst="wedgeRoundRectCallout">
            <a:avLst>
              <a:gd name="adj1" fmla="val -61667"/>
              <a:gd name="adj2" fmla="val -1440"/>
              <a:gd name="adj3" fmla="val 16667"/>
            </a:avLst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17" name="Bocadillo: rectángulo con esquinas redondeadas 16">
            <a:extLst>
              <a:ext uri="{FF2B5EF4-FFF2-40B4-BE49-F238E27FC236}">
                <a16:creationId xmlns:a16="http://schemas.microsoft.com/office/drawing/2014/main" id="{0D2AF710-C748-4F8F-B4EC-417141F80458}"/>
              </a:ext>
            </a:extLst>
          </p:cNvPr>
          <p:cNvSpPr/>
          <p:nvPr/>
        </p:nvSpPr>
        <p:spPr>
          <a:xfrm>
            <a:off x="3042143" y="3861824"/>
            <a:ext cx="3268529" cy="1179824"/>
          </a:xfrm>
          <a:prstGeom prst="wedgeRoundRectCallout">
            <a:avLst>
              <a:gd name="adj1" fmla="val -63340"/>
              <a:gd name="adj2" fmla="val -20535"/>
              <a:gd name="adj3" fmla="val 16667"/>
            </a:avLst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A8B354CB-1324-4827-AF78-13C1A6820C28}"/>
              </a:ext>
            </a:extLst>
          </p:cNvPr>
          <p:cNvSpPr/>
          <p:nvPr/>
        </p:nvSpPr>
        <p:spPr>
          <a:xfrm>
            <a:off x="6655024" y="2429994"/>
            <a:ext cx="1659961" cy="1081005"/>
          </a:xfrm>
          <a:prstGeom prst="chevron">
            <a:avLst>
              <a:gd name="adj" fmla="val 8896"/>
            </a:avLst>
          </a:prstGeom>
          <a:solidFill>
            <a:schemeClr val="bg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 dirty="0">
                <a:solidFill>
                  <a:schemeClr val="tx1"/>
                </a:solidFill>
              </a:rPr>
              <a:t>Proceso de salida</a:t>
            </a:r>
          </a:p>
        </p:txBody>
      </p:sp>
      <p:sp>
        <p:nvSpPr>
          <p:cNvPr id="19" name="Bocadillo: rectángulo con esquinas redondeadas 18">
            <a:extLst>
              <a:ext uri="{FF2B5EF4-FFF2-40B4-BE49-F238E27FC236}">
                <a16:creationId xmlns:a16="http://schemas.microsoft.com/office/drawing/2014/main" id="{5022170B-A408-41E1-9822-1B690801E0C7}"/>
              </a:ext>
            </a:extLst>
          </p:cNvPr>
          <p:cNvSpPr/>
          <p:nvPr/>
        </p:nvSpPr>
        <p:spPr>
          <a:xfrm>
            <a:off x="8888473" y="2348689"/>
            <a:ext cx="3268529" cy="1179824"/>
          </a:xfrm>
          <a:prstGeom prst="wedgeRoundRectCallout">
            <a:avLst>
              <a:gd name="adj1" fmla="val -61333"/>
              <a:gd name="adj2" fmla="val 10916"/>
              <a:gd name="adj3" fmla="val 16667"/>
            </a:avLst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1" name="Bocadillo: rectángulo con esquinas redondeadas 20">
            <a:extLst>
              <a:ext uri="{FF2B5EF4-FFF2-40B4-BE49-F238E27FC236}">
                <a16:creationId xmlns:a16="http://schemas.microsoft.com/office/drawing/2014/main" id="{3ED250E3-42DA-4412-94A3-B59FEF9EDE35}"/>
              </a:ext>
            </a:extLst>
          </p:cNvPr>
          <p:cNvSpPr/>
          <p:nvPr/>
        </p:nvSpPr>
        <p:spPr>
          <a:xfrm>
            <a:off x="8923471" y="3945501"/>
            <a:ext cx="3233531" cy="1179824"/>
          </a:xfrm>
          <a:prstGeom prst="wedgeRoundRectCallout">
            <a:avLst>
              <a:gd name="adj1" fmla="val -64171"/>
              <a:gd name="adj2" fmla="val -26151"/>
              <a:gd name="adj3" fmla="val 16667"/>
            </a:avLst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2" name="Flecha: cheurón 21">
            <a:extLst>
              <a:ext uri="{FF2B5EF4-FFF2-40B4-BE49-F238E27FC236}">
                <a16:creationId xmlns:a16="http://schemas.microsoft.com/office/drawing/2014/main" id="{57941A5F-8D51-45D1-A8AD-A7B4406C85EE}"/>
              </a:ext>
            </a:extLst>
          </p:cNvPr>
          <p:cNvSpPr/>
          <p:nvPr/>
        </p:nvSpPr>
        <p:spPr>
          <a:xfrm>
            <a:off x="557733" y="3911234"/>
            <a:ext cx="1976930" cy="1081005"/>
          </a:xfrm>
          <a:prstGeom prst="chevron">
            <a:avLst>
              <a:gd name="adj" fmla="val 8896"/>
            </a:avLst>
          </a:prstGeom>
          <a:solidFill>
            <a:schemeClr val="bg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 dirty="0">
                <a:solidFill>
                  <a:schemeClr val="tx1"/>
                </a:solidFill>
              </a:rPr>
              <a:t>Servicios/productos centrales</a:t>
            </a:r>
          </a:p>
        </p:txBody>
      </p:sp>
      <p:sp>
        <p:nvSpPr>
          <p:cNvPr id="23" name="Flecha: cheurón 22">
            <a:extLst>
              <a:ext uri="{FF2B5EF4-FFF2-40B4-BE49-F238E27FC236}">
                <a16:creationId xmlns:a16="http://schemas.microsoft.com/office/drawing/2014/main" id="{3C66D9BF-5289-40C3-A792-90C8ECE53182}"/>
              </a:ext>
            </a:extLst>
          </p:cNvPr>
          <p:cNvSpPr/>
          <p:nvPr/>
        </p:nvSpPr>
        <p:spPr>
          <a:xfrm>
            <a:off x="6655023" y="3972169"/>
            <a:ext cx="1659961" cy="1081005"/>
          </a:xfrm>
          <a:prstGeom prst="chevron">
            <a:avLst>
              <a:gd name="adj" fmla="val 8896"/>
            </a:avLst>
          </a:prstGeom>
          <a:solidFill>
            <a:schemeClr val="bg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 dirty="0">
                <a:solidFill>
                  <a:schemeClr val="tx1"/>
                </a:solidFill>
              </a:rPr>
              <a:t>Resultados e impactos</a:t>
            </a:r>
          </a:p>
        </p:txBody>
      </p:sp>
    </p:spTree>
    <p:extLst>
      <p:ext uri="{BB962C8B-B14F-4D97-AF65-F5344CB8AC3E}">
        <p14:creationId xmlns:p14="http://schemas.microsoft.com/office/powerpoint/2010/main" val="151759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A900868-5AEF-4B2B-BE9B-21AF1CA18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6018286"/>
            <a:ext cx="6828385" cy="93247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6A9856-1A31-4AEE-B96A-1E22A157CF07}"/>
              </a:ext>
            </a:extLst>
          </p:cNvPr>
          <p:cNvSpPr/>
          <p:nvPr/>
        </p:nvSpPr>
        <p:spPr>
          <a:xfrm>
            <a:off x="622853" y="947040"/>
            <a:ext cx="48370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Century Gothic" panose="020B0502020202020204" pitchFamily="34" charset="0"/>
              </a:rPr>
              <a:t>1. ¿Cuáles son los elementos de mi cadena de valor más </a:t>
            </a:r>
            <a:r>
              <a:rPr lang="es-CO" sz="3600" dirty="0">
                <a:latin typeface="Century Gothic" panose="020B0502020202020204" pitchFamily="34" charset="0"/>
              </a:rPr>
              <a:t>y menos valiosos?</a:t>
            </a:r>
          </a:p>
        </p:txBody>
      </p:sp>
    </p:spTree>
    <p:extLst>
      <p:ext uri="{BB962C8B-B14F-4D97-AF65-F5344CB8AC3E}">
        <p14:creationId xmlns:p14="http://schemas.microsoft.com/office/powerpoint/2010/main" val="10721841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5899</TotalTime>
  <Words>272</Words>
  <Application>Microsoft Office PowerPoint</Application>
  <PresentationFormat>Panorámica</PresentationFormat>
  <Paragraphs>57</Paragraphs>
  <Slides>11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de estudio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¡Actitud de ventas!</dc:title>
  <dc:creator>Mariana Garcia</dc:creator>
  <cp:lastModifiedBy>Valentina Coley</cp:lastModifiedBy>
  <cp:revision>20</cp:revision>
  <dcterms:created xsi:type="dcterms:W3CDTF">2021-07-16T14:25:27Z</dcterms:created>
  <dcterms:modified xsi:type="dcterms:W3CDTF">2021-08-18T16:27:41Z</dcterms:modified>
</cp:coreProperties>
</file>