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6"/>
  </p:notesMasterIdLst>
  <p:sldIdLst>
    <p:sldId id="346" r:id="rId5"/>
    <p:sldId id="284" r:id="rId6"/>
    <p:sldId id="286" r:id="rId7"/>
    <p:sldId id="269" r:id="rId8"/>
    <p:sldId id="398" r:id="rId9"/>
    <p:sldId id="400" r:id="rId10"/>
    <p:sldId id="424" r:id="rId11"/>
    <p:sldId id="414" r:id="rId12"/>
    <p:sldId id="258" r:id="rId13"/>
    <p:sldId id="425" r:id="rId14"/>
    <p:sldId id="429" r:id="rId15"/>
    <p:sldId id="426" r:id="rId16"/>
    <p:sldId id="410" r:id="rId17"/>
    <p:sldId id="427" r:id="rId18"/>
    <p:sldId id="319" r:id="rId19"/>
    <p:sldId id="316" r:id="rId20"/>
    <p:sldId id="428" r:id="rId21"/>
    <p:sldId id="317" r:id="rId22"/>
    <p:sldId id="430" r:id="rId23"/>
    <p:sldId id="431" r:id="rId24"/>
    <p:sldId id="43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FC5FE1-0BB5-9A5C-736B-324C6B46BB14}" v="24" dt="2021-07-28T19:36:37.710"/>
    <p1510:client id="{D71FA6F2-6AE3-64A6-B35A-70096DBD4C1F}" v="2" dt="2020-06-04T23:11:23.898"/>
    <p1510:client id="{DBCDFE1C-7409-4B99-BFEE-E81F691F7BD8}" v="1026" dt="2020-06-04T22:09:05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tina Coley" userId="S::valentina.coley@cubosocial.org::6215a152-8e28-4d70-a23b-f36faab8332e" providerId="AD" clId="Web-{5AFC5FE1-0BB5-9A5C-736B-324C6B46BB14}"/>
    <pc:docChg chg="modSld sldOrd">
      <pc:chgData name="Valentina Coley" userId="S::valentina.coley@cubosocial.org::6215a152-8e28-4d70-a23b-f36faab8332e" providerId="AD" clId="Web-{5AFC5FE1-0BB5-9A5C-736B-324C6B46BB14}" dt="2021-07-28T19:36:37.710" v="21" actId="20577"/>
      <pc:docMkLst>
        <pc:docMk/>
      </pc:docMkLst>
      <pc:sldChg chg="modSp">
        <pc:chgData name="Valentina Coley" userId="S::valentina.coley@cubosocial.org::6215a152-8e28-4d70-a23b-f36faab8332e" providerId="AD" clId="Web-{5AFC5FE1-0BB5-9A5C-736B-324C6B46BB14}" dt="2021-07-28T19:36:37.710" v="21" actId="20577"/>
        <pc:sldMkLst>
          <pc:docMk/>
          <pc:sldMk cId="1341824759" sldId="319"/>
        </pc:sldMkLst>
        <pc:spChg chg="mod">
          <ac:chgData name="Valentina Coley" userId="S::valentina.coley@cubosocial.org::6215a152-8e28-4d70-a23b-f36faab8332e" providerId="AD" clId="Web-{5AFC5FE1-0BB5-9A5C-736B-324C6B46BB14}" dt="2021-07-28T19:36:37.710" v="21" actId="20577"/>
          <ac:spMkLst>
            <pc:docMk/>
            <pc:sldMk cId="1341824759" sldId="319"/>
            <ac:spMk id="2" creationId="{A1297304-07AB-4F38-A677-7458324ED4DF}"/>
          </ac:spMkLst>
        </pc:spChg>
      </pc:sldChg>
      <pc:sldChg chg="ord">
        <pc:chgData name="Valentina Coley" userId="S::valentina.coley@cubosocial.org::6215a152-8e28-4d70-a23b-f36faab8332e" providerId="AD" clId="Web-{5AFC5FE1-0BB5-9A5C-736B-324C6B46BB14}" dt="2021-07-28T19:35:33.850" v="13"/>
        <pc:sldMkLst>
          <pc:docMk/>
          <pc:sldMk cId="96368811" sldId="398"/>
        </pc:sldMkLst>
      </pc:sldChg>
      <pc:sldChg chg="ord">
        <pc:chgData name="Valentina Coley" userId="S::valentina.coley@cubosocial.org::6215a152-8e28-4d70-a23b-f36faab8332e" providerId="AD" clId="Web-{5AFC5FE1-0BB5-9A5C-736B-324C6B46BB14}" dt="2021-07-28T19:35:33.850" v="12"/>
        <pc:sldMkLst>
          <pc:docMk/>
          <pc:sldMk cId="804518345" sldId="400"/>
        </pc:sldMkLst>
      </pc:sldChg>
      <pc:sldChg chg="ord">
        <pc:chgData name="Valentina Coley" userId="S::valentina.coley@cubosocial.org::6215a152-8e28-4d70-a23b-f36faab8332e" providerId="AD" clId="Web-{5AFC5FE1-0BB5-9A5C-736B-324C6B46BB14}" dt="2021-07-28T19:35:33.850" v="10"/>
        <pc:sldMkLst>
          <pc:docMk/>
          <pc:sldMk cId="1333398680" sldId="414"/>
        </pc:sldMkLst>
      </pc:sldChg>
      <pc:sldChg chg="ord">
        <pc:chgData name="Valentina Coley" userId="S::valentina.coley@cubosocial.org::6215a152-8e28-4d70-a23b-f36faab8332e" providerId="AD" clId="Web-{5AFC5FE1-0BB5-9A5C-736B-324C6B46BB14}" dt="2021-07-28T19:35:33.850" v="11"/>
        <pc:sldMkLst>
          <pc:docMk/>
          <pc:sldMk cId="2281354879" sldId="424"/>
        </pc:sldMkLst>
      </pc:sldChg>
      <pc:sldChg chg="modSp">
        <pc:chgData name="Valentina Coley" userId="S::valentina.coley@cubosocial.org::6215a152-8e28-4d70-a23b-f36faab8332e" providerId="AD" clId="Web-{5AFC5FE1-0BB5-9A5C-736B-324C6B46BB14}" dt="2021-07-28T19:36:19.976" v="19" actId="14100"/>
        <pc:sldMkLst>
          <pc:docMk/>
          <pc:sldMk cId="2980215877" sldId="426"/>
        </pc:sldMkLst>
        <pc:spChg chg="mod">
          <ac:chgData name="Valentina Coley" userId="S::valentina.coley@cubosocial.org::6215a152-8e28-4d70-a23b-f36faab8332e" providerId="AD" clId="Web-{5AFC5FE1-0BB5-9A5C-736B-324C6B46BB14}" dt="2021-07-28T19:36:19.976" v="19" actId="14100"/>
          <ac:spMkLst>
            <pc:docMk/>
            <pc:sldMk cId="2980215877" sldId="426"/>
            <ac:spMk id="2" creationId="{A5BB7B19-7DB9-4FA7-9F53-DC6C3CB39F4C}"/>
          </ac:spMkLst>
        </pc:spChg>
        <pc:picChg chg="mod">
          <ac:chgData name="Valentina Coley" userId="S::valentina.coley@cubosocial.org::6215a152-8e28-4d70-a23b-f36faab8332e" providerId="AD" clId="Web-{5AFC5FE1-0BB5-9A5C-736B-324C6B46BB14}" dt="2021-07-28T19:36:15.351" v="17" actId="14100"/>
          <ac:picMkLst>
            <pc:docMk/>
            <pc:sldMk cId="2980215877" sldId="426"/>
            <ac:picMk id="1026" creationId="{8F2C6B2A-A8A2-4A62-91B0-7286E72C575D}"/>
          </ac:picMkLst>
        </pc:picChg>
      </pc:sldChg>
      <pc:sldChg chg="modSp ord">
        <pc:chgData name="Valentina Coley" userId="S::valentina.coley@cubosocial.org::6215a152-8e28-4d70-a23b-f36faab8332e" providerId="AD" clId="Web-{5AFC5FE1-0BB5-9A5C-736B-324C6B46BB14}" dt="2021-07-28T19:36:07.757" v="15" actId="1076"/>
        <pc:sldMkLst>
          <pc:docMk/>
          <pc:sldMk cId="2551829857" sldId="429"/>
        </pc:sldMkLst>
        <pc:spChg chg="mod">
          <ac:chgData name="Valentina Coley" userId="S::valentina.coley@cubosocial.org::6215a152-8e28-4d70-a23b-f36faab8332e" providerId="AD" clId="Web-{5AFC5FE1-0BB5-9A5C-736B-324C6B46BB14}" dt="2021-07-28T19:36:07.757" v="15" actId="1076"/>
          <ac:spMkLst>
            <pc:docMk/>
            <pc:sldMk cId="2551829857" sldId="429"/>
            <ac:spMk id="2" creationId="{A5BB7B19-7DB9-4FA7-9F53-DC6C3CB39F4C}"/>
          </ac:spMkLst>
        </pc:spChg>
        <pc:picChg chg="mod">
          <ac:chgData name="Valentina Coley" userId="S::valentina.coley@cubosocial.org::6215a152-8e28-4d70-a23b-f36faab8332e" providerId="AD" clId="Web-{5AFC5FE1-0BB5-9A5C-736B-324C6B46BB14}" dt="2021-07-28T19:34:15.629" v="4" actId="1076"/>
          <ac:picMkLst>
            <pc:docMk/>
            <pc:sldMk cId="2551829857" sldId="429"/>
            <ac:picMk id="1026" creationId="{8F2C6B2A-A8A2-4A62-91B0-7286E72C575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04E84-2340-4B20-9E6D-53E1D59F85DA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22810-6863-4AAD-B94C-07D8B6715536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1239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22810-6863-4AAD-B94C-07D8B6715536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911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3189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1729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0165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23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581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965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3246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309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031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656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519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CD06-77D7-4890-AF1B-865713AC030C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17316-1529-4A11-B5F0-EC915D69A8E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3627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1CD06-77D7-4890-AF1B-865713AC030C}" type="datetimeFigureOut">
              <a:rPr lang="es-CO" smtClean="0"/>
              <a:t>28/07/2021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17316-1529-4A11-B5F0-EC915D69A8E9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494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F090F-9395-43FD-BFC3-F13EE4B591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0DD482-BC3B-49B6-8D0C-98C63C414E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90F0A06-414C-42E7-B6AB-E3E84AA43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64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B715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1720830" y="0"/>
            <a:ext cx="154940" cy="6085840"/>
            <a:chOff x="11720830" y="0"/>
            <a:chExt cx="154940" cy="6085840"/>
          </a:xfrm>
        </p:grpSpPr>
        <p:sp>
          <p:nvSpPr>
            <p:cNvPr id="8" name="object 8"/>
            <p:cNvSpPr/>
            <p:nvPr/>
          </p:nvSpPr>
          <p:spPr>
            <a:xfrm>
              <a:off x="11720830" y="5932678"/>
              <a:ext cx="154431" cy="1529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792712" y="0"/>
              <a:ext cx="0" cy="5939155"/>
            </a:xfrm>
            <a:custGeom>
              <a:avLst/>
              <a:gdLst/>
              <a:ahLst/>
              <a:cxnLst/>
              <a:rect l="l" t="t" r="r" b="b"/>
              <a:pathLst>
                <a:path h="5939155">
                  <a:moveTo>
                    <a:pt x="0" y="0"/>
                  </a:moveTo>
                  <a:lnTo>
                    <a:pt x="0" y="5938621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">
            <a:extLst>
              <a:ext uri="{FF2B5EF4-FFF2-40B4-BE49-F238E27FC236}">
                <a16:creationId xmlns:a16="http://schemas.microsoft.com/office/drawing/2014/main" id="{A5414CD4-92E1-4FF6-88FE-FBEAA10F13C5}"/>
              </a:ext>
            </a:extLst>
          </p:cNvPr>
          <p:cNvSpPr txBox="1">
            <a:spLocks/>
          </p:cNvSpPr>
          <p:nvPr/>
        </p:nvSpPr>
        <p:spPr>
          <a:xfrm>
            <a:off x="824511" y="1737159"/>
            <a:ext cx="10542978" cy="223009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10"/>
              </a:spcBef>
            </a:pPr>
            <a:r>
              <a:rPr lang="es-ES" sz="3600" b="1" kern="0" spc="-155" dirty="0">
                <a:solidFill>
                  <a:schemeClr val="bg1"/>
                </a:solidFill>
                <a:latin typeface="Century Gothic" panose="020B0502020202020204" pitchFamily="34" charset="0"/>
              </a:rPr>
              <a:t>Se trata de "un área relativamente nueva" que está demostrando cuán importante es comprender lo que sucede en nuestro cerebro en "entornos de riesgo e incertidumbre". </a:t>
            </a:r>
            <a:endParaRPr lang="es-CO" sz="36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FD7C520-361F-4B3D-9D32-85CCD0354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13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41F9FB-50DC-4179-AF36-71E6FF9E8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4F314F8-4E60-455F-824D-AB019BF71E05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La zona del cerebro que es más importante para perder peso que tu fuerza de  voluntad">
            <a:extLst>
              <a:ext uri="{FF2B5EF4-FFF2-40B4-BE49-F238E27FC236}">
                <a16:creationId xmlns:a16="http://schemas.microsoft.com/office/drawing/2014/main" id="{8F2C6B2A-A8A2-4A62-91B0-7286E72C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89" y="-153744"/>
            <a:ext cx="7356393" cy="554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5BB7B19-7DB9-4FA7-9F53-DC6C3CB39F4C}"/>
              </a:ext>
            </a:extLst>
          </p:cNvPr>
          <p:cNvSpPr/>
          <p:nvPr/>
        </p:nvSpPr>
        <p:spPr>
          <a:xfrm>
            <a:off x="7436645" y="483209"/>
            <a:ext cx="454613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Por más que lo intentemos, nuestra naturaleza nos impide alejarnos del hecho de que cada elección que hacemos tiene un elemento emocional.</a:t>
            </a:r>
            <a:endParaRPr lang="es-ES" sz="3200" b="0" i="0" u="none" strike="noStrike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29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41F9FB-50DC-4179-AF36-71E6FF9E8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4F314F8-4E60-455F-824D-AB019BF71E05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La zona del cerebro que es más importante para perder peso que tu fuerza de  voluntad">
            <a:extLst>
              <a:ext uri="{FF2B5EF4-FFF2-40B4-BE49-F238E27FC236}">
                <a16:creationId xmlns:a16="http://schemas.microsoft.com/office/drawing/2014/main" id="{8F2C6B2A-A8A2-4A62-91B0-7286E72C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04" y="-112737"/>
            <a:ext cx="7758020" cy="585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5BB7B19-7DB9-4FA7-9F53-DC6C3CB39F4C}"/>
              </a:ext>
            </a:extLst>
          </p:cNvPr>
          <p:cNvSpPr/>
          <p:nvPr/>
        </p:nvSpPr>
        <p:spPr>
          <a:xfrm>
            <a:off x="7884531" y="1555619"/>
            <a:ext cx="414286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Control de impulsos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b="0" i="0" u="none" strike="noStrike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Aprendizaje de la experiencia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Temores y traumas</a:t>
            </a:r>
            <a:endParaRPr lang="es-ES" sz="3200" b="0" i="0" u="none" strike="noStrike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215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B715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1720830" y="0"/>
            <a:ext cx="154940" cy="6085840"/>
            <a:chOff x="11720830" y="0"/>
            <a:chExt cx="154940" cy="6085840"/>
          </a:xfrm>
        </p:grpSpPr>
        <p:sp>
          <p:nvSpPr>
            <p:cNvPr id="8" name="object 8"/>
            <p:cNvSpPr/>
            <p:nvPr/>
          </p:nvSpPr>
          <p:spPr>
            <a:xfrm>
              <a:off x="11720830" y="5932678"/>
              <a:ext cx="154431" cy="1529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792712" y="0"/>
              <a:ext cx="0" cy="5939155"/>
            </a:xfrm>
            <a:custGeom>
              <a:avLst/>
              <a:gdLst/>
              <a:ahLst/>
              <a:cxnLst/>
              <a:rect l="l" t="t" r="r" b="b"/>
              <a:pathLst>
                <a:path h="5939155">
                  <a:moveTo>
                    <a:pt x="0" y="0"/>
                  </a:moveTo>
                  <a:lnTo>
                    <a:pt x="0" y="5938621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">
            <a:extLst>
              <a:ext uri="{FF2B5EF4-FFF2-40B4-BE49-F238E27FC236}">
                <a16:creationId xmlns:a16="http://schemas.microsoft.com/office/drawing/2014/main" id="{A5414CD4-92E1-4FF6-88FE-FBEAA10F13C5}"/>
              </a:ext>
            </a:extLst>
          </p:cNvPr>
          <p:cNvSpPr txBox="1">
            <a:spLocks/>
          </p:cNvSpPr>
          <p:nvPr/>
        </p:nvSpPr>
        <p:spPr>
          <a:xfrm>
            <a:off x="824511" y="1737159"/>
            <a:ext cx="10542978" cy="348685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10"/>
              </a:spcBef>
            </a:pPr>
            <a:r>
              <a:rPr lang="es-ES" sz="3600" b="1" kern="0" spc="-155">
                <a:solidFill>
                  <a:schemeClr val="bg1"/>
                </a:solidFill>
                <a:latin typeface="Century Gothic" panose="020B0502020202020204" pitchFamily="34" charset="0"/>
              </a:rPr>
              <a:t>En LATAM cerca del </a:t>
            </a:r>
            <a:r>
              <a:rPr lang="es-ES" sz="4400" b="1" kern="0" spc="-155">
                <a:solidFill>
                  <a:schemeClr val="bg1"/>
                </a:solidFill>
                <a:latin typeface="Century Gothic" panose="020B0502020202020204" pitchFamily="34" charset="0"/>
              </a:rPr>
              <a:t>80%</a:t>
            </a:r>
            <a:r>
              <a:rPr lang="es-ES" sz="3600" b="1" kern="0" spc="-155">
                <a:solidFill>
                  <a:schemeClr val="bg1"/>
                </a:solidFill>
                <a:latin typeface="Century Gothic" panose="020B0502020202020204" pitchFamily="34" charset="0"/>
              </a:rPr>
              <a:t> de los hogares urbanos y un porcentaje aún mayor de los rurales, no acceden al sistema financiero para obtener créditos o generar ahorro.</a:t>
            </a:r>
          </a:p>
          <a:p>
            <a:pPr marL="12700" algn="ctr">
              <a:spcBef>
                <a:spcPts val="110"/>
              </a:spcBef>
            </a:pPr>
            <a:r>
              <a:rPr lang="es-ES" sz="2800" kern="0" spc="-155">
                <a:solidFill>
                  <a:schemeClr val="bg1"/>
                </a:solidFill>
                <a:latin typeface="Century Gothic" panose="020B0502020202020204" pitchFamily="34" charset="0"/>
              </a:rPr>
              <a:t>CAF –banco de desarrollo de América Latina.</a:t>
            </a:r>
          </a:p>
          <a:p>
            <a:pPr marL="12700" algn="ctr">
              <a:spcBef>
                <a:spcPts val="110"/>
              </a:spcBef>
            </a:pPr>
            <a:endParaRPr lang="es-CO" sz="3600" b="1" ker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E2B808D-1B67-4B2C-B20D-5AC192054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64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B715E"/>
          </a:solidFill>
        </p:spPr>
        <p:txBody>
          <a:bodyPr wrap="square" lIns="0" tIns="0" rIns="0" bIns="0" rtlCol="0"/>
          <a:lstStyle/>
          <a:p>
            <a:endParaRPr>
              <a:solidFill>
                <a:srgbClr val="2B715E"/>
              </a:solidFill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720830" y="0"/>
            <a:ext cx="154940" cy="6085840"/>
            <a:chOff x="11720830" y="0"/>
            <a:chExt cx="154940" cy="6085840"/>
          </a:xfrm>
        </p:grpSpPr>
        <p:sp>
          <p:nvSpPr>
            <p:cNvPr id="8" name="object 8"/>
            <p:cNvSpPr/>
            <p:nvPr/>
          </p:nvSpPr>
          <p:spPr>
            <a:xfrm>
              <a:off x="11720830" y="5932678"/>
              <a:ext cx="154431" cy="1529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792712" y="0"/>
              <a:ext cx="0" cy="5939155"/>
            </a:xfrm>
            <a:custGeom>
              <a:avLst/>
              <a:gdLst/>
              <a:ahLst/>
              <a:cxnLst/>
              <a:rect l="l" t="t" r="r" b="b"/>
              <a:pathLst>
                <a:path h="5939155">
                  <a:moveTo>
                    <a:pt x="0" y="0"/>
                  </a:moveTo>
                  <a:lnTo>
                    <a:pt x="0" y="5938621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">
            <a:extLst>
              <a:ext uri="{FF2B5EF4-FFF2-40B4-BE49-F238E27FC236}">
                <a16:creationId xmlns:a16="http://schemas.microsoft.com/office/drawing/2014/main" id="{A5414CD4-92E1-4FF6-88FE-FBEAA10F13C5}"/>
              </a:ext>
            </a:extLst>
          </p:cNvPr>
          <p:cNvSpPr txBox="1">
            <a:spLocks/>
          </p:cNvSpPr>
          <p:nvPr/>
        </p:nvSpPr>
        <p:spPr>
          <a:xfrm>
            <a:off x="1503745" y="2683283"/>
            <a:ext cx="8869631" cy="14914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spcBef>
                <a:spcPts val="110"/>
              </a:spcBef>
            </a:pPr>
            <a:r>
              <a:rPr lang="es-ES" sz="4800" b="1" kern="0" spc="-155" dirty="0">
                <a:solidFill>
                  <a:schemeClr val="bg1"/>
                </a:solidFill>
                <a:latin typeface="Century Gothic" panose="020B0502020202020204" pitchFamily="34" charset="0"/>
              </a:rPr>
              <a:t>HABITOS FINANCIEROS EN EL EMPRENDIMIENTO</a:t>
            </a:r>
            <a:endParaRPr lang="es-CO" sz="4800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9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AA8E30A-3AE7-4029-86C3-005F09604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1A447C4-8555-485B-BA66-5EB31309B6BE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1297304-07AB-4F38-A677-7458324ED4DF}"/>
              </a:ext>
            </a:extLst>
          </p:cNvPr>
          <p:cNvSpPr/>
          <p:nvPr/>
        </p:nvSpPr>
        <p:spPr>
          <a:xfrm>
            <a:off x="0" y="1584224"/>
            <a:ext cx="12194885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sz="4800" dirty="0">
                <a:solidFill>
                  <a:schemeClr val="bg1"/>
                </a:solidFill>
                <a:latin typeface="Century Gothic"/>
              </a:rPr>
              <a:t>Nuestra historia familiar y nuestra educación explican cómo nos relacionamos con el dinero</a:t>
            </a:r>
          </a:p>
          <a:p>
            <a:pPr algn="ctr"/>
            <a:endParaRPr lang="es-CO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s-CO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1824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8127A509-E9ED-4DD4-9D22-368513E7C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2E0F6F40-E29B-49C5-B066-47A1A3B95CD3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1DF10-3991-4CF0-8BF8-EC382A8D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16" y="4225361"/>
            <a:ext cx="11155680" cy="4320762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s-E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Desarrolla una mentalidad de ahorro</a:t>
            </a:r>
            <a:endParaRPr lang="es-CO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Mark Zuckerberg revela la razón por la que usa la misma polera todos los  días | Acción Preferente">
            <a:extLst>
              <a:ext uri="{FF2B5EF4-FFF2-40B4-BE49-F238E27FC236}">
                <a16:creationId xmlns:a16="http://schemas.microsoft.com/office/drawing/2014/main" id="{C8327E72-AD0F-49CB-951E-ED6FB5F0B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653" y="-110018"/>
            <a:ext cx="5747334" cy="431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4723627D-D52C-4B40-9B3C-5E9A6B60BFB0}"/>
              </a:ext>
            </a:extLst>
          </p:cNvPr>
          <p:cNvSpPr/>
          <p:nvPr/>
        </p:nvSpPr>
        <p:spPr>
          <a:xfrm>
            <a:off x="112542" y="1"/>
            <a:ext cx="1800664" cy="175846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  <a:endParaRPr lang="es-CO" sz="4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44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DC6BE17-4CC4-41A2-B360-565656F74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A48C5A5-49B3-4B6F-B684-A7FFED8A0422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8FC5664B-C2E4-47E3-8085-96D084319D53}"/>
              </a:ext>
            </a:extLst>
          </p:cNvPr>
          <p:cNvSpPr/>
          <p:nvPr/>
        </p:nvSpPr>
        <p:spPr>
          <a:xfrm>
            <a:off x="112542" y="1"/>
            <a:ext cx="1800664" cy="175846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es-CO" sz="4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202" name="Picture 10" descr="Los gastos hormiga de la generación Y y Z - Finanzas Color de Rosa">
            <a:extLst>
              <a:ext uri="{FF2B5EF4-FFF2-40B4-BE49-F238E27FC236}">
                <a16:creationId xmlns:a16="http://schemas.microsoft.com/office/drawing/2014/main" id="{45DF0CFA-7C04-479F-9937-67952C57F1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1"/>
          <a:stretch/>
        </p:blipFill>
        <p:spPr bwMode="auto">
          <a:xfrm>
            <a:off x="2726924" y="-104743"/>
            <a:ext cx="6443003" cy="420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1DF10-3991-4CF0-8BF8-EC382A8D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5736" y="4368091"/>
            <a:ext cx="12720583" cy="970671"/>
          </a:xfrm>
          <a:noFill/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s-E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Atención a  los gastos hormiga</a:t>
            </a:r>
            <a:endParaRPr lang="es-CO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765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Festival de frutas y verduras frescas en la Plaza de Mercado Las Ferias">
            <a:extLst>
              <a:ext uri="{FF2B5EF4-FFF2-40B4-BE49-F238E27FC236}">
                <a16:creationId xmlns:a16="http://schemas.microsoft.com/office/drawing/2014/main" id="{05296BF7-945D-4B7F-A0AE-48019ED17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16"/>
            <a:ext cx="12192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FA7FEC2-CD7A-4D1B-9D7B-9C1983AC7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1DF10-3991-4CF0-8BF8-EC382A8D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347" y="791658"/>
            <a:ext cx="7543260" cy="82612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s-ES" sz="5400" dirty="0">
                <a:latin typeface="Century Gothic" panose="020B0502020202020204" pitchFamily="34" charset="0"/>
              </a:rPr>
              <a:t>Consume local</a:t>
            </a:r>
            <a:endParaRPr lang="es-CO" sz="5400" dirty="0">
              <a:latin typeface="Century Gothic" panose="020B0502020202020204" pitchFamily="34" charset="0"/>
            </a:endParaRPr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8D4E5112-EFF7-431A-B425-49404BBBCFAA}"/>
              </a:ext>
            </a:extLst>
          </p:cNvPr>
          <p:cNvSpPr/>
          <p:nvPr/>
        </p:nvSpPr>
        <p:spPr>
          <a:xfrm>
            <a:off x="112542" y="1"/>
            <a:ext cx="1800664" cy="175846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endParaRPr lang="es-CO" sz="4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02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FA7FEC2-CD7A-4D1B-9D7B-9C1983AC7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9E4F41D-D2D6-419F-8BAE-1AEB83F0E4D2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1DF10-3991-4CF0-8BF8-EC382A8D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2" y="2222952"/>
            <a:ext cx="11043138" cy="192825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s-E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Elaborar un presupuesto </a:t>
            </a:r>
            <a:endParaRPr lang="es-CO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8D4E5112-EFF7-431A-B425-49404BBBCFAA}"/>
              </a:ext>
            </a:extLst>
          </p:cNvPr>
          <p:cNvSpPr/>
          <p:nvPr/>
        </p:nvSpPr>
        <p:spPr>
          <a:xfrm>
            <a:off x="112542" y="1"/>
            <a:ext cx="1800664" cy="175846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  <a:endParaRPr lang="es-CO" sz="4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48" name="Picture 4" descr="Dinero imagen PNG transparente - StickPNG">
            <a:extLst>
              <a:ext uri="{FF2B5EF4-FFF2-40B4-BE49-F238E27FC236}">
                <a16:creationId xmlns:a16="http://schemas.microsoft.com/office/drawing/2014/main" id="{AC2CFB46-6583-470C-BB5E-4F1002D15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858" y="1318598"/>
            <a:ext cx="4860881" cy="486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413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C42792D-9D20-42DC-BC4E-2EF3D516C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D527C5F-AD28-4A8A-A1B8-E00552B89F51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84DE18-FB47-4C30-AAC2-9CC830EF06A7}"/>
              </a:ext>
            </a:extLst>
          </p:cNvPr>
          <p:cNvSpPr txBox="1"/>
          <p:nvPr/>
        </p:nvSpPr>
        <p:spPr>
          <a:xfrm>
            <a:off x="2460927" y="364893"/>
            <a:ext cx="7707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Jornada de aprendizaje</a:t>
            </a:r>
            <a:endParaRPr lang="es-CO" sz="4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9106472-725D-449F-AA5C-5F5B0A3E5B46}"/>
              </a:ext>
            </a:extLst>
          </p:cNvPr>
          <p:cNvSpPr/>
          <p:nvPr/>
        </p:nvSpPr>
        <p:spPr>
          <a:xfrm>
            <a:off x="274320" y="1798209"/>
            <a:ext cx="10351008" cy="1107996"/>
          </a:xfrm>
          <a:custGeom>
            <a:avLst/>
            <a:gdLst>
              <a:gd name="connsiteX0" fmla="*/ 0 w 10351008"/>
              <a:gd name="connsiteY0" fmla="*/ 0 h 1107996"/>
              <a:gd name="connsiteX1" fmla="*/ 690067 w 10351008"/>
              <a:gd name="connsiteY1" fmla="*/ 0 h 1107996"/>
              <a:gd name="connsiteX2" fmla="*/ 1587155 w 10351008"/>
              <a:gd name="connsiteY2" fmla="*/ 0 h 1107996"/>
              <a:gd name="connsiteX3" fmla="*/ 2173712 w 10351008"/>
              <a:gd name="connsiteY3" fmla="*/ 0 h 1107996"/>
              <a:gd name="connsiteX4" fmla="*/ 2967289 w 10351008"/>
              <a:gd name="connsiteY4" fmla="*/ 0 h 1107996"/>
              <a:gd name="connsiteX5" fmla="*/ 3553846 w 10351008"/>
              <a:gd name="connsiteY5" fmla="*/ 0 h 1107996"/>
              <a:gd name="connsiteX6" fmla="*/ 3933383 w 10351008"/>
              <a:gd name="connsiteY6" fmla="*/ 0 h 1107996"/>
              <a:gd name="connsiteX7" fmla="*/ 4416430 w 10351008"/>
              <a:gd name="connsiteY7" fmla="*/ 0 h 1107996"/>
              <a:gd name="connsiteX8" fmla="*/ 4899477 w 10351008"/>
              <a:gd name="connsiteY8" fmla="*/ 0 h 1107996"/>
              <a:gd name="connsiteX9" fmla="*/ 5279014 w 10351008"/>
              <a:gd name="connsiteY9" fmla="*/ 0 h 1107996"/>
              <a:gd name="connsiteX10" fmla="*/ 5865571 w 10351008"/>
              <a:gd name="connsiteY10" fmla="*/ 0 h 1107996"/>
              <a:gd name="connsiteX11" fmla="*/ 6762659 w 10351008"/>
              <a:gd name="connsiteY11" fmla="*/ 0 h 1107996"/>
              <a:gd name="connsiteX12" fmla="*/ 7556236 w 10351008"/>
              <a:gd name="connsiteY12" fmla="*/ 0 h 1107996"/>
              <a:gd name="connsiteX13" fmla="*/ 7935773 w 10351008"/>
              <a:gd name="connsiteY13" fmla="*/ 0 h 1107996"/>
              <a:gd name="connsiteX14" fmla="*/ 8729350 w 10351008"/>
              <a:gd name="connsiteY14" fmla="*/ 0 h 1107996"/>
              <a:gd name="connsiteX15" fmla="*/ 9626437 w 10351008"/>
              <a:gd name="connsiteY15" fmla="*/ 0 h 1107996"/>
              <a:gd name="connsiteX16" fmla="*/ 10351008 w 10351008"/>
              <a:gd name="connsiteY16" fmla="*/ 0 h 1107996"/>
              <a:gd name="connsiteX17" fmla="*/ 10351008 w 10351008"/>
              <a:gd name="connsiteY17" fmla="*/ 520758 h 1107996"/>
              <a:gd name="connsiteX18" fmla="*/ 10351008 w 10351008"/>
              <a:gd name="connsiteY18" fmla="*/ 1107996 h 1107996"/>
              <a:gd name="connsiteX19" fmla="*/ 9971471 w 10351008"/>
              <a:gd name="connsiteY19" fmla="*/ 1107996 h 1107996"/>
              <a:gd name="connsiteX20" fmla="*/ 9074384 w 10351008"/>
              <a:gd name="connsiteY20" fmla="*/ 1107996 h 1107996"/>
              <a:gd name="connsiteX21" fmla="*/ 8694847 w 10351008"/>
              <a:gd name="connsiteY21" fmla="*/ 1107996 h 1107996"/>
              <a:gd name="connsiteX22" fmla="*/ 8315310 w 10351008"/>
              <a:gd name="connsiteY22" fmla="*/ 1107996 h 1107996"/>
              <a:gd name="connsiteX23" fmla="*/ 7521732 w 10351008"/>
              <a:gd name="connsiteY23" fmla="*/ 1107996 h 1107996"/>
              <a:gd name="connsiteX24" fmla="*/ 6935175 w 10351008"/>
              <a:gd name="connsiteY24" fmla="*/ 1107996 h 1107996"/>
              <a:gd name="connsiteX25" fmla="*/ 6555638 w 10351008"/>
              <a:gd name="connsiteY25" fmla="*/ 1107996 h 1107996"/>
              <a:gd name="connsiteX26" fmla="*/ 5969081 w 10351008"/>
              <a:gd name="connsiteY26" fmla="*/ 1107996 h 1107996"/>
              <a:gd name="connsiteX27" fmla="*/ 5175504 w 10351008"/>
              <a:gd name="connsiteY27" fmla="*/ 1107996 h 1107996"/>
              <a:gd name="connsiteX28" fmla="*/ 4381927 w 10351008"/>
              <a:gd name="connsiteY28" fmla="*/ 1107996 h 1107996"/>
              <a:gd name="connsiteX29" fmla="*/ 3898880 w 10351008"/>
              <a:gd name="connsiteY29" fmla="*/ 1107996 h 1107996"/>
              <a:gd name="connsiteX30" fmla="*/ 3415833 w 10351008"/>
              <a:gd name="connsiteY30" fmla="*/ 1107996 h 1107996"/>
              <a:gd name="connsiteX31" fmla="*/ 2725765 w 10351008"/>
              <a:gd name="connsiteY31" fmla="*/ 1107996 h 1107996"/>
              <a:gd name="connsiteX32" fmla="*/ 2346228 w 10351008"/>
              <a:gd name="connsiteY32" fmla="*/ 1107996 h 1107996"/>
              <a:gd name="connsiteX33" fmla="*/ 1759671 w 10351008"/>
              <a:gd name="connsiteY33" fmla="*/ 1107996 h 1107996"/>
              <a:gd name="connsiteX34" fmla="*/ 966094 w 10351008"/>
              <a:gd name="connsiteY34" fmla="*/ 1107996 h 1107996"/>
              <a:gd name="connsiteX35" fmla="*/ 0 w 10351008"/>
              <a:gd name="connsiteY35" fmla="*/ 1107996 h 1107996"/>
              <a:gd name="connsiteX36" fmla="*/ 0 w 10351008"/>
              <a:gd name="connsiteY36" fmla="*/ 553998 h 1107996"/>
              <a:gd name="connsiteX37" fmla="*/ 0 w 10351008"/>
              <a:gd name="connsiteY37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351008" h="1107996" fill="none" extrusionOk="0">
                <a:moveTo>
                  <a:pt x="0" y="0"/>
                </a:moveTo>
                <a:cubicBezTo>
                  <a:pt x="186275" y="17213"/>
                  <a:pt x="497605" y="-23231"/>
                  <a:pt x="690067" y="0"/>
                </a:cubicBezTo>
                <a:cubicBezTo>
                  <a:pt x="882529" y="23231"/>
                  <a:pt x="1308054" y="-7568"/>
                  <a:pt x="1587155" y="0"/>
                </a:cubicBezTo>
                <a:cubicBezTo>
                  <a:pt x="1866256" y="7568"/>
                  <a:pt x="1902858" y="4892"/>
                  <a:pt x="2173712" y="0"/>
                </a:cubicBezTo>
                <a:cubicBezTo>
                  <a:pt x="2444566" y="-4892"/>
                  <a:pt x="2580952" y="13674"/>
                  <a:pt x="2967289" y="0"/>
                </a:cubicBezTo>
                <a:cubicBezTo>
                  <a:pt x="3353626" y="-13674"/>
                  <a:pt x="3406310" y="-13287"/>
                  <a:pt x="3553846" y="0"/>
                </a:cubicBezTo>
                <a:cubicBezTo>
                  <a:pt x="3701382" y="13287"/>
                  <a:pt x="3797465" y="-4845"/>
                  <a:pt x="3933383" y="0"/>
                </a:cubicBezTo>
                <a:cubicBezTo>
                  <a:pt x="4069301" y="4845"/>
                  <a:pt x="4279690" y="-1552"/>
                  <a:pt x="4416430" y="0"/>
                </a:cubicBezTo>
                <a:cubicBezTo>
                  <a:pt x="4553170" y="1552"/>
                  <a:pt x="4777837" y="-14686"/>
                  <a:pt x="4899477" y="0"/>
                </a:cubicBezTo>
                <a:cubicBezTo>
                  <a:pt x="5021117" y="14686"/>
                  <a:pt x="5126839" y="-5871"/>
                  <a:pt x="5279014" y="0"/>
                </a:cubicBezTo>
                <a:cubicBezTo>
                  <a:pt x="5431189" y="5871"/>
                  <a:pt x="5617755" y="-16893"/>
                  <a:pt x="5865571" y="0"/>
                </a:cubicBezTo>
                <a:cubicBezTo>
                  <a:pt x="6113387" y="16893"/>
                  <a:pt x="6523421" y="39638"/>
                  <a:pt x="6762659" y="0"/>
                </a:cubicBezTo>
                <a:cubicBezTo>
                  <a:pt x="7001897" y="-39638"/>
                  <a:pt x="7394044" y="39290"/>
                  <a:pt x="7556236" y="0"/>
                </a:cubicBezTo>
                <a:cubicBezTo>
                  <a:pt x="7718428" y="-39290"/>
                  <a:pt x="7836286" y="5886"/>
                  <a:pt x="7935773" y="0"/>
                </a:cubicBezTo>
                <a:cubicBezTo>
                  <a:pt x="8035260" y="-5886"/>
                  <a:pt x="8423857" y="37752"/>
                  <a:pt x="8729350" y="0"/>
                </a:cubicBezTo>
                <a:cubicBezTo>
                  <a:pt x="9034843" y="-37752"/>
                  <a:pt x="9234621" y="-43452"/>
                  <a:pt x="9626437" y="0"/>
                </a:cubicBezTo>
                <a:cubicBezTo>
                  <a:pt x="10018253" y="43452"/>
                  <a:pt x="10054630" y="5434"/>
                  <a:pt x="10351008" y="0"/>
                </a:cubicBezTo>
                <a:cubicBezTo>
                  <a:pt x="10331977" y="112589"/>
                  <a:pt x="10358071" y="386232"/>
                  <a:pt x="10351008" y="520758"/>
                </a:cubicBezTo>
                <a:cubicBezTo>
                  <a:pt x="10343945" y="655284"/>
                  <a:pt x="10356354" y="949084"/>
                  <a:pt x="10351008" y="1107996"/>
                </a:cubicBezTo>
                <a:cubicBezTo>
                  <a:pt x="10218696" y="1099820"/>
                  <a:pt x="10157368" y="1105295"/>
                  <a:pt x="9971471" y="1107996"/>
                </a:cubicBezTo>
                <a:cubicBezTo>
                  <a:pt x="9785574" y="1110697"/>
                  <a:pt x="9409707" y="1094805"/>
                  <a:pt x="9074384" y="1107996"/>
                </a:cubicBezTo>
                <a:cubicBezTo>
                  <a:pt x="8739061" y="1121187"/>
                  <a:pt x="8876141" y="1109194"/>
                  <a:pt x="8694847" y="1107996"/>
                </a:cubicBezTo>
                <a:cubicBezTo>
                  <a:pt x="8513553" y="1106798"/>
                  <a:pt x="8475609" y="1089853"/>
                  <a:pt x="8315310" y="1107996"/>
                </a:cubicBezTo>
                <a:cubicBezTo>
                  <a:pt x="8155011" y="1126139"/>
                  <a:pt x="7754237" y="1130315"/>
                  <a:pt x="7521732" y="1107996"/>
                </a:cubicBezTo>
                <a:cubicBezTo>
                  <a:pt x="7289227" y="1085677"/>
                  <a:pt x="7181759" y="1131786"/>
                  <a:pt x="6935175" y="1107996"/>
                </a:cubicBezTo>
                <a:cubicBezTo>
                  <a:pt x="6688591" y="1084206"/>
                  <a:pt x="6642306" y="1125211"/>
                  <a:pt x="6555638" y="1107996"/>
                </a:cubicBezTo>
                <a:cubicBezTo>
                  <a:pt x="6468970" y="1090781"/>
                  <a:pt x="6163179" y="1118286"/>
                  <a:pt x="5969081" y="1107996"/>
                </a:cubicBezTo>
                <a:cubicBezTo>
                  <a:pt x="5774983" y="1097706"/>
                  <a:pt x="5342758" y="1076074"/>
                  <a:pt x="5175504" y="1107996"/>
                </a:cubicBezTo>
                <a:cubicBezTo>
                  <a:pt x="5008250" y="1139918"/>
                  <a:pt x="4659920" y="1127015"/>
                  <a:pt x="4381927" y="1107996"/>
                </a:cubicBezTo>
                <a:cubicBezTo>
                  <a:pt x="4103934" y="1088977"/>
                  <a:pt x="4107448" y="1109095"/>
                  <a:pt x="3898880" y="1107996"/>
                </a:cubicBezTo>
                <a:cubicBezTo>
                  <a:pt x="3690312" y="1106897"/>
                  <a:pt x="3521660" y="1094254"/>
                  <a:pt x="3415833" y="1107996"/>
                </a:cubicBezTo>
                <a:cubicBezTo>
                  <a:pt x="3310006" y="1121738"/>
                  <a:pt x="3005421" y="1127878"/>
                  <a:pt x="2725765" y="1107996"/>
                </a:cubicBezTo>
                <a:cubicBezTo>
                  <a:pt x="2446109" y="1088114"/>
                  <a:pt x="2473079" y="1120512"/>
                  <a:pt x="2346228" y="1107996"/>
                </a:cubicBezTo>
                <a:cubicBezTo>
                  <a:pt x="2219377" y="1095480"/>
                  <a:pt x="2030971" y="1136631"/>
                  <a:pt x="1759671" y="1107996"/>
                </a:cubicBezTo>
                <a:cubicBezTo>
                  <a:pt x="1488371" y="1079361"/>
                  <a:pt x="1290026" y="1102449"/>
                  <a:pt x="966094" y="1107996"/>
                </a:cubicBezTo>
                <a:cubicBezTo>
                  <a:pt x="642162" y="1113543"/>
                  <a:pt x="222174" y="1083255"/>
                  <a:pt x="0" y="1107996"/>
                </a:cubicBezTo>
                <a:cubicBezTo>
                  <a:pt x="-18659" y="939807"/>
                  <a:pt x="-5785" y="806822"/>
                  <a:pt x="0" y="553998"/>
                </a:cubicBezTo>
                <a:cubicBezTo>
                  <a:pt x="5785" y="301174"/>
                  <a:pt x="765" y="230695"/>
                  <a:pt x="0" y="0"/>
                </a:cubicBezTo>
                <a:close/>
              </a:path>
              <a:path w="10351008" h="1107996" stroke="0" extrusionOk="0">
                <a:moveTo>
                  <a:pt x="0" y="0"/>
                </a:moveTo>
                <a:cubicBezTo>
                  <a:pt x="226683" y="21209"/>
                  <a:pt x="443575" y="14792"/>
                  <a:pt x="586557" y="0"/>
                </a:cubicBezTo>
                <a:cubicBezTo>
                  <a:pt x="729539" y="-14792"/>
                  <a:pt x="940178" y="1791"/>
                  <a:pt x="1173114" y="0"/>
                </a:cubicBezTo>
                <a:cubicBezTo>
                  <a:pt x="1406050" y="-1791"/>
                  <a:pt x="1772764" y="41187"/>
                  <a:pt x="2070202" y="0"/>
                </a:cubicBezTo>
                <a:cubicBezTo>
                  <a:pt x="2367640" y="-41187"/>
                  <a:pt x="2322358" y="2420"/>
                  <a:pt x="2449739" y="0"/>
                </a:cubicBezTo>
                <a:cubicBezTo>
                  <a:pt x="2577120" y="-2420"/>
                  <a:pt x="2743014" y="-15843"/>
                  <a:pt x="2932786" y="0"/>
                </a:cubicBezTo>
                <a:cubicBezTo>
                  <a:pt x="3122558" y="15843"/>
                  <a:pt x="3191875" y="17017"/>
                  <a:pt x="3312323" y="0"/>
                </a:cubicBezTo>
                <a:cubicBezTo>
                  <a:pt x="3432771" y="-17017"/>
                  <a:pt x="3933260" y="14856"/>
                  <a:pt x="4105900" y="0"/>
                </a:cubicBezTo>
                <a:cubicBezTo>
                  <a:pt x="4278540" y="-14856"/>
                  <a:pt x="4678559" y="-29590"/>
                  <a:pt x="5002987" y="0"/>
                </a:cubicBezTo>
                <a:cubicBezTo>
                  <a:pt x="5327415" y="29590"/>
                  <a:pt x="5350229" y="15189"/>
                  <a:pt x="5693054" y="0"/>
                </a:cubicBezTo>
                <a:cubicBezTo>
                  <a:pt x="6035879" y="-15189"/>
                  <a:pt x="5936580" y="-6678"/>
                  <a:pt x="6176101" y="0"/>
                </a:cubicBezTo>
                <a:cubicBezTo>
                  <a:pt x="6415622" y="6678"/>
                  <a:pt x="6518786" y="5826"/>
                  <a:pt x="6659148" y="0"/>
                </a:cubicBezTo>
                <a:cubicBezTo>
                  <a:pt x="6799510" y="-5826"/>
                  <a:pt x="6849150" y="18485"/>
                  <a:pt x="7038685" y="0"/>
                </a:cubicBezTo>
                <a:cubicBezTo>
                  <a:pt x="7228220" y="-18485"/>
                  <a:pt x="7700954" y="11530"/>
                  <a:pt x="7935773" y="0"/>
                </a:cubicBezTo>
                <a:cubicBezTo>
                  <a:pt x="8170592" y="-11530"/>
                  <a:pt x="8317692" y="12820"/>
                  <a:pt x="8625840" y="0"/>
                </a:cubicBezTo>
                <a:cubicBezTo>
                  <a:pt x="8933988" y="-12820"/>
                  <a:pt x="9060997" y="-32799"/>
                  <a:pt x="9315907" y="0"/>
                </a:cubicBezTo>
                <a:cubicBezTo>
                  <a:pt x="9570817" y="32799"/>
                  <a:pt x="9931988" y="-13375"/>
                  <a:pt x="10351008" y="0"/>
                </a:cubicBezTo>
                <a:cubicBezTo>
                  <a:pt x="10324941" y="227540"/>
                  <a:pt x="10338036" y="351493"/>
                  <a:pt x="10351008" y="565078"/>
                </a:cubicBezTo>
                <a:cubicBezTo>
                  <a:pt x="10363980" y="778663"/>
                  <a:pt x="10352536" y="896678"/>
                  <a:pt x="10351008" y="1107996"/>
                </a:cubicBezTo>
                <a:cubicBezTo>
                  <a:pt x="10139400" y="1144384"/>
                  <a:pt x="9820829" y="1113644"/>
                  <a:pt x="9453921" y="1107996"/>
                </a:cubicBezTo>
                <a:cubicBezTo>
                  <a:pt x="9087013" y="1102348"/>
                  <a:pt x="9041125" y="1128581"/>
                  <a:pt x="8867364" y="1107996"/>
                </a:cubicBezTo>
                <a:cubicBezTo>
                  <a:pt x="8693603" y="1087411"/>
                  <a:pt x="8407292" y="1125888"/>
                  <a:pt x="8073786" y="1107996"/>
                </a:cubicBezTo>
                <a:cubicBezTo>
                  <a:pt x="7740280" y="1090104"/>
                  <a:pt x="7875978" y="1094394"/>
                  <a:pt x="7694249" y="1107996"/>
                </a:cubicBezTo>
                <a:cubicBezTo>
                  <a:pt x="7512520" y="1121598"/>
                  <a:pt x="7327867" y="1128041"/>
                  <a:pt x="7107692" y="1107996"/>
                </a:cubicBezTo>
                <a:cubicBezTo>
                  <a:pt x="6887517" y="1087951"/>
                  <a:pt x="6808071" y="1131212"/>
                  <a:pt x="6624645" y="1107996"/>
                </a:cubicBezTo>
                <a:cubicBezTo>
                  <a:pt x="6441219" y="1084780"/>
                  <a:pt x="6232587" y="1130219"/>
                  <a:pt x="5934578" y="1107996"/>
                </a:cubicBezTo>
                <a:cubicBezTo>
                  <a:pt x="5636569" y="1085773"/>
                  <a:pt x="5559782" y="1128781"/>
                  <a:pt x="5244511" y="1107996"/>
                </a:cubicBezTo>
                <a:cubicBezTo>
                  <a:pt x="4929240" y="1087211"/>
                  <a:pt x="4746983" y="1110392"/>
                  <a:pt x="4450933" y="1107996"/>
                </a:cubicBezTo>
                <a:cubicBezTo>
                  <a:pt x="4154883" y="1105600"/>
                  <a:pt x="3967157" y="1125915"/>
                  <a:pt x="3760866" y="1107996"/>
                </a:cubicBezTo>
                <a:cubicBezTo>
                  <a:pt x="3554575" y="1090077"/>
                  <a:pt x="3371516" y="1099290"/>
                  <a:pt x="3070799" y="1107996"/>
                </a:cubicBezTo>
                <a:cubicBezTo>
                  <a:pt x="2770082" y="1116702"/>
                  <a:pt x="2811264" y="1114085"/>
                  <a:pt x="2691262" y="1107996"/>
                </a:cubicBezTo>
                <a:cubicBezTo>
                  <a:pt x="2571260" y="1101907"/>
                  <a:pt x="2280903" y="1107686"/>
                  <a:pt x="2001195" y="1107996"/>
                </a:cubicBezTo>
                <a:cubicBezTo>
                  <a:pt x="1721487" y="1108306"/>
                  <a:pt x="1498874" y="1103037"/>
                  <a:pt x="1207618" y="1107996"/>
                </a:cubicBezTo>
                <a:cubicBezTo>
                  <a:pt x="916362" y="1112955"/>
                  <a:pt x="466753" y="1066012"/>
                  <a:pt x="0" y="1107996"/>
                </a:cubicBezTo>
                <a:cubicBezTo>
                  <a:pt x="12223" y="850482"/>
                  <a:pt x="113" y="806067"/>
                  <a:pt x="0" y="553998"/>
                </a:cubicBezTo>
                <a:cubicBezTo>
                  <a:pt x="-113" y="301929"/>
                  <a:pt x="-15227" y="141429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98701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1. Que son las </a:t>
            </a:r>
            <a:r>
              <a:rPr lang="es-ES" sz="3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neurofinanzas</a:t>
            </a:r>
            <a:r>
              <a:rPr lang="es-E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?</a:t>
            </a:r>
            <a:endParaRPr lang="es-CO" sz="3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42BF742-E3C2-4C41-B74A-71B6BB84A7D5}"/>
              </a:ext>
            </a:extLst>
          </p:cNvPr>
          <p:cNvSpPr/>
          <p:nvPr/>
        </p:nvSpPr>
        <p:spPr>
          <a:xfrm>
            <a:off x="238538" y="3632395"/>
            <a:ext cx="10386790" cy="759336"/>
          </a:xfrm>
          <a:custGeom>
            <a:avLst/>
            <a:gdLst>
              <a:gd name="connsiteX0" fmla="*/ 0 w 10386790"/>
              <a:gd name="connsiteY0" fmla="*/ 0 h 759336"/>
              <a:gd name="connsiteX1" fmla="*/ 692453 w 10386790"/>
              <a:gd name="connsiteY1" fmla="*/ 0 h 759336"/>
              <a:gd name="connsiteX2" fmla="*/ 1592641 w 10386790"/>
              <a:gd name="connsiteY2" fmla="*/ 0 h 759336"/>
              <a:gd name="connsiteX3" fmla="*/ 2181226 w 10386790"/>
              <a:gd name="connsiteY3" fmla="*/ 0 h 759336"/>
              <a:gd name="connsiteX4" fmla="*/ 2977546 w 10386790"/>
              <a:gd name="connsiteY4" fmla="*/ 0 h 759336"/>
              <a:gd name="connsiteX5" fmla="*/ 3566131 w 10386790"/>
              <a:gd name="connsiteY5" fmla="*/ 0 h 759336"/>
              <a:gd name="connsiteX6" fmla="*/ 3946980 w 10386790"/>
              <a:gd name="connsiteY6" fmla="*/ 0 h 759336"/>
              <a:gd name="connsiteX7" fmla="*/ 4431697 w 10386790"/>
              <a:gd name="connsiteY7" fmla="*/ 0 h 759336"/>
              <a:gd name="connsiteX8" fmla="*/ 4916414 w 10386790"/>
              <a:gd name="connsiteY8" fmla="*/ 0 h 759336"/>
              <a:gd name="connsiteX9" fmla="*/ 5297263 w 10386790"/>
              <a:gd name="connsiteY9" fmla="*/ 0 h 759336"/>
              <a:gd name="connsiteX10" fmla="*/ 5885848 w 10386790"/>
              <a:gd name="connsiteY10" fmla="*/ 0 h 759336"/>
              <a:gd name="connsiteX11" fmla="*/ 6786036 w 10386790"/>
              <a:gd name="connsiteY11" fmla="*/ 0 h 759336"/>
              <a:gd name="connsiteX12" fmla="*/ 7582357 w 10386790"/>
              <a:gd name="connsiteY12" fmla="*/ 0 h 759336"/>
              <a:gd name="connsiteX13" fmla="*/ 7963206 w 10386790"/>
              <a:gd name="connsiteY13" fmla="*/ 0 h 759336"/>
              <a:gd name="connsiteX14" fmla="*/ 8759526 w 10386790"/>
              <a:gd name="connsiteY14" fmla="*/ 0 h 759336"/>
              <a:gd name="connsiteX15" fmla="*/ 9659715 w 10386790"/>
              <a:gd name="connsiteY15" fmla="*/ 0 h 759336"/>
              <a:gd name="connsiteX16" fmla="*/ 10386790 w 10386790"/>
              <a:gd name="connsiteY16" fmla="*/ 0 h 759336"/>
              <a:gd name="connsiteX17" fmla="*/ 10386790 w 10386790"/>
              <a:gd name="connsiteY17" fmla="*/ 356888 h 759336"/>
              <a:gd name="connsiteX18" fmla="*/ 10386790 w 10386790"/>
              <a:gd name="connsiteY18" fmla="*/ 759336 h 759336"/>
              <a:gd name="connsiteX19" fmla="*/ 10005941 w 10386790"/>
              <a:gd name="connsiteY19" fmla="*/ 759336 h 759336"/>
              <a:gd name="connsiteX20" fmla="*/ 9105753 w 10386790"/>
              <a:gd name="connsiteY20" fmla="*/ 759336 h 759336"/>
              <a:gd name="connsiteX21" fmla="*/ 8724904 w 10386790"/>
              <a:gd name="connsiteY21" fmla="*/ 759336 h 759336"/>
              <a:gd name="connsiteX22" fmla="*/ 8344055 w 10386790"/>
              <a:gd name="connsiteY22" fmla="*/ 759336 h 759336"/>
              <a:gd name="connsiteX23" fmla="*/ 7547734 w 10386790"/>
              <a:gd name="connsiteY23" fmla="*/ 759336 h 759336"/>
              <a:gd name="connsiteX24" fmla="*/ 6959149 w 10386790"/>
              <a:gd name="connsiteY24" fmla="*/ 759336 h 759336"/>
              <a:gd name="connsiteX25" fmla="*/ 6578300 w 10386790"/>
              <a:gd name="connsiteY25" fmla="*/ 759336 h 759336"/>
              <a:gd name="connsiteX26" fmla="*/ 5989716 w 10386790"/>
              <a:gd name="connsiteY26" fmla="*/ 759336 h 759336"/>
              <a:gd name="connsiteX27" fmla="*/ 5193395 w 10386790"/>
              <a:gd name="connsiteY27" fmla="*/ 759336 h 759336"/>
              <a:gd name="connsiteX28" fmla="*/ 4397074 w 10386790"/>
              <a:gd name="connsiteY28" fmla="*/ 759336 h 759336"/>
              <a:gd name="connsiteX29" fmla="*/ 3912358 w 10386790"/>
              <a:gd name="connsiteY29" fmla="*/ 759336 h 759336"/>
              <a:gd name="connsiteX30" fmla="*/ 3427641 w 10386790"/>
              <a:gd name="connsiteY30" fmla="*/ 759336 h 759336"/>
              <a:gd name="connsiteX31" fmla="*/ 2735188 w 10386790"/>
              <a:gd name="connsiteY31" fmla="*/ 759336 h 759336"/>
              <a:gd name="connsiteX32" fmla="*/ 2354339 w 10386790"/>
              <a:gd name="connsiteY32" fmla="*/ 759336 h 759336"/>
              <a:gd name="connsiteX33" fmla="*/ 1765754 w 10386790"/>
              <a:gd name="connsiteY33" fmla="*/ 759336 h 759336"/>
              <a:gd name="connsiteX34" fmla="*/ 969434 w 10386790"/>
              <a:gd name="connsiteY34" fmla="*/ 759336 h 759336"/>
              <a:gd name="connsiteX35" fmla="*/ 0 w 10386790"/>
              <a:gd name="connsiteY35" fmla="*/ 759336 h 759336"/>
              <a:gd name="connsiteX36" fmla="*/ 0 w 10386790"/>
              <a:gd name="connsiteY36" fmla="*/ 379668 h 759336"/>
              <a:gd name="connsiteX37" fmla="*/ 0 w 10386790"/>
              <a:gd name="connsiteY37" fmla="*/ 0 h 75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386790" h="759336" fill="none" extrusionOk="0">
                <a:moveTo>
                  <a:pt x="0" y="0"/>
                </a:moveTo>
                <a:cubicBezTo>
                  <a:pt x="208771" y="20899"/>
                  <a:pt x="510427" y="34568"/>
                  <a:pt x="692453" y="0"/>
                </a:cubicBezTo>
                <a:cubicBezTo>
                  <a:pt x="874479" y="-34568"/>
                  <a:pt x="1211827" y="-39306"/>
                  <a:pt x="1592641" y="0"/>
                </a:cubicBezTo>
                <a:cubicBezTo>
                  <a:pt x="1973455" y="39306"/>
                  <a:pt x="2061837" y="21700"/>
                  <a:pt x="2181226" y="0"/>
                </a:cubicBezTo>
                <a:cubicBezTo>
                  <a:pt x="2300616" y="-21700"/>
                  <a:pt x="2602565" y="16821"/>
                  <a:pt x="2977546" y="0"/>
                </a:cubicBezTo>
                <a:cubicBezTo>
                  <a:pt x="3352527" y="-16821"/>
                  <a:pt x="3299273" y="-10609"/>
                  <a:pt x="3566131" y="0"/>
                </a:cubicBezTo>
                <a:cubicBezTo>
                  <a:pt x="3832990" y="10609"/>
                  <a:pt x="3786986" y="-3742"/>
                  <a:pt x="3946980" y="0"/>
                </a:cubicBezTo>
                <a:cubicBezTo>
                  <a:pt x="4106974" y="3742"/>
                  <a:pt x="4231405" y="5708"/>
                  <a:pt x="4431697" y="0"/>
                </a:cubicBezTo>
                <a:cubicBezTo>
                  <a:pt x="4631989" y="-5708"/>
                  <a:pt x="4715987" y="8637"/>
                  <a:pt x="4916414" y="0"/>
                </a:cubicBezTo>
                <a:cubicBezTo>
                  <a:pt x="5116841" y="-8637"/>
                  <a:pt x="5141097" y="-12714"/>
                  <a:pt x="5297263" y="0"/>
                </a:cubicBezTo>
                <a:cubicBezTo>
                  <a:pt x="5453429" y="12714"/>
                  <a:pt x="5741483" y="-22630"/>
                  <a:pt x="5885848" y="0"/>
                </a:cubicBezTo>
                <a:cubicBezTo>
                  <a:pt x="6030214" y="22630"/>
                  <a:pt x="6509044" y="-20916"/>
                  <a:pt x="6786036" y="0"/>
                </a:cubicBezTo>
                <a:cubicBezTo>
                  <a:pt x="7063028" y="20916"/>
                  <a:pt x="7224202" y="-17202"/>
                  <a:pt x="7582357" y="0"/>
                </a:cubicBezTo>
                <a:cubicBezTo>
                  <a:pt x="7940512" y="17202"/>
                  <a:pt x="7846006" y="-674"/>
                  <a:pt x="7963206" y="0"/>
                </a:cubicBezTo>
                <a:cubicBezTo>
                  <a:pt x="8080406" y="674"/>
                  <a:pt x="8456684" y="-10202"/>
                  <a:pt x="8759526" y="0"/>
                </a:cubicBezTo>
                <a:cubicBezTo>
                  <a:pt x="9062368" y="10202"/>
                  <a:pt x="9291462" y="43925"/>
                  <a:pt x="9659715" y="0"/>
                </a:cubicBezTo>
                <a:cubicBezTo>
                  <a:pt x="10027968" y="-43925"/>
                  <a:pt x="10091639" y="15922"/>
                  <a:pt x="10386790" y="0"/>
                </a:cubicBezTo>
                <a:cubicBezTo>
                  <a:pt x="10401743" y="123115"/>
                  <a:pt x="10399406" y="243384"/>
                  <a:pt x="10386790" y="356888"/>
                </a:cubicBezTo>
                <a:cubicBezTo>
                  <a:pt x="10374174" y="470392"/>
                  <a:pt x="10391937" y="602998"/>
                  <a:pt x="10386790" y="759336"/>
                </a:cubicBezTo>
                <a:cubicBezTo>
                  <a:pt x="10258699" y="745658"/>
                  <a:pt x="10130443" y="774006"/>
                  <a:pt x="10005941" y="759336"/>
                </a:cubicBezTo>
                <a:cubicBezTo>
                  <a:pt x="9881439" y="744666"/>
                  <a:pt x="9414492" y="783647"/>
                  <a:pt x="9105753" y="759336"/>
                </a:cubicBezTo>
                <a:cubicBezTo>
                  <a:pt x="8797014" y="735025"/>
                  <a:pt x="8809411" y="762408"/>
                  <a:pt x="8724904" y="759336"/>
                </a:cubicBezTo>
                <a:cubicBezTo>
                  <a:pt x="8640397" y="756264"/>
                  <a:pt x="8492425" y="753657"/>
                  <a:pt x="8344055" y="759336"/>
                </a:cubicBezTo>
                <a:cubicBezTo>
                  <a:pt x="8195685" y="765015"/>
                  <a:pt x="7778629" y="730764"/>
                  <a:pt x="7547734" y="759336"/>
                </a:cubicBezTo>
                <a:cubicBezTo>
                  <a:pt x="7316839" y="787908"/>
                  <a:pt x="7165703" y="769019"/>
                  <a:pt x="6959149" y="759336"/>
                </a:cubicBezTo>
                <a:cubicBezTo>
                  <a:pt x="6752595" y="749653"/>
                  <a:pt x="6670858" y="754095"/>
                  <a:pt x="6578300" y="759336"/>
                </a:cubicBezTo>
                <a:cubicBezTo>
                  <a:pt x="6485742" y="764577"/>
                  <a:pt x="6257065" y="751580"/>
                  <a:pt x="5989716" y="759336"/>
                </a:cubicBezTo>
                <a:cubicBezTo>
                  <a:pt x="5722367" y="767092"/>
                  <a:pt x="5440477" y="737573"/>
                  <a:pt x="5193395" y="759336"/>
                </a:cubicBezTo>
                <a:cubicBezTo>
                  <a:pt x="4946313" y="781099"/>
                  <a:pt x="4759204" y="754019"/>
                  <a:pt x="4397074" y="759336"/>
                </a:cubicBezTo>
                <a:cubicBezTo>
                  <a:pt x="4034944" y="764653"/>
                  <a:pt x="4138834" y="768918"/>
                  <a:pt x="3912358" y="759336"/>
                </a:cubicBezTo>
                <a:cubicBezTo>
                  <a:pt x="3685882" y="749754"/>
                  <a:pt x="3543625" y="779581"/>
                  <a:pt x="3427641" y="759336"/>
                </a:cubicBezTo>
                <a:cubicBezTo>
                  <a:pt x="3311657" y="739091"/>
                  <a:pt x="2977137" y="772426"/>
                  <a:pt x="2735188" y="759336"/>
                </a:cubicBezTo>
                <a:cubicBezTo>
                  <a:pt x="2493239" y="746246"/>
                  <a:pt x="2514749" y="762586"/>
                  <a:pt x="2354339" y="759336"/>
                </a:cubicBezTo>
                <a:cubicBezTo>
                  <a:pt x="2193929" y="756086"/>
                  <a:pt x="2010780" y="780343"/>
                  <a:pt x="1765754" y="759336"/>
                </a:cubicBezTo>
                <a:cubicBezTo>
                  <a:pt x="1520728" y="738329"/>
                  <a:pt x="1194783" y="757592"/>
                  <a:pt x="969434" y="759336"/>
                </a:cubicBezTo>
                <a:cubicBezTo>
                  <a:pt x="744085" y="761080"/>
                  <a:pt x="285711" y="771597"/>
                  <a:pt x="0" y="759336"/>
                </a:cubicBezTo>
                <a:cubicBezTo>
                  <a:pt x="2831" y="671383"/>
                  <a:pt x="10553" y="459374"/>
                  <a:pt x="0" y="379668"/>
                </a:cubicBezTo>
                <a:cubicBezTo>
                  <a:pt x="-10553" y="299962"/>
                  <a:pt x="-9664" y="161480"/>
                  <a:pt x="0" y="0"/>
                </a:cubicBezTo>
                <a:close/>
              </a:path>
              <a:path w="10386790" h="759336" stroke="0" extrusionOk="0">
                <a:moveTo>
                  <a:pt x="0" y="0"/>
                </a:moveTo>
                <a:cubicBezTo>
                  <a:pt x="246471" y="1159"/>
                  <a:pt x="328247" y="9826"/>
                  <a:pt x="588585" y="0"/>
                </a:cubicBezTo>
                <a:cubicBezTo>
                  <a:pt x="848924" y="-9826"/>
                  <a:pt x="980711" y="-9568"/>
                  <a:pt x="1177170" y="0"/>
                </a:cubicBezTo>
                <a:cubicBezTo>
                  <a:pt x="1373629" y="9568"/>
                  <a:pt x="1715126" y="36643"/>
                  <a:pt x="2077358" y="0"/>
                </a:cubicBezTo>
                <a:cubicBezTo>
                  <a:pt x="2439590" y="-36643"/>
                  <a:pt x="2280885" y="-6104"/>
                  <a:pt x="2458207" y="0"/>
                </a:cubicBezTo>
                <a:cubicBezTo>
                  <a:pt x="2635529" y="6104"/>
                  <a:pt x="2701545" y="-14427"/>
                  <a:pt x="2942924" y="0"/>
                </a:cubicBezTo>
                <a:cubicBezTo>
                  <a:pt x="3184303" y="14427"/>
                  <a:pt x="3140480" y="555"/>
                  <a:pt x="3323773" y="0"/>
                </a:cubicBezTo>
                <a:cubicBezTo>
                  <a:pt x="3507066" y="-555"/>
                  <a:pt x="3723533" y="-5749"/>
                  <a:pt x="4120093" y="0"/>
                </a:cubicBezTo>
                <a:cubicBezTo>
                  <a:pt x="4516653" y="5749"/>
                  <a:pt x="4792483" y="24540"/>
                  <a:pt x="5020282" y="0"/>
                </a:cubicBezTo>
                <a:cubicBezTo>
                  <a:pt x="5248081" y="-24540"/>
                  <a:pt x="5483363" y="-30511"/>
                  <a:pt x="5712735" y="0"/>
                </a:cubicBezTo>
                <a:cubicBezTo>
                  <a:pt x="5942107" y="30511"/>
                  <a:pt x="5993809" y="19435"/>
                  <a:pt x="6197451" y="0"/>
                </a:cubicBezTo>
                <a:cubicBezTo>
                  <a:pt x="6401093" y="-19435"/>
                  <a:pt x="6478390" y="-3781"/>
                  <a:pt x="6682168" y="0"/>
                </a:cubicBezTo>
                <a:cubicBezTo>
                  <a:pt x="6885946" y="3781"/>
                  <a:pt x="6891543" y="-11441"/>
                  <a:pt x="7063017" y="0"/>
                </a:cubicBezTo>
                <a:cubicBezTo>
                  <a:pt x="7234491" y="11441"/>
                  <a:pt x="7651940" y="40210"/>
                  <a:pt x="7963206" y="0"/>
                </a:cubicBezTo>
                <a:cubicBezTo>
                  <a:pt x="8274472" y="-40210"/>
                  <a:pt x="8402694" y="14441"/>
                  <a:pt x="8655658" y="0"/>
                </a:cubicBezTo>
                <a:cubicBezTo>
                  <a:pt x="8908622" y="-14441"/>
                  <a:pt x="9029375" y="-9547"/>
                  <a:pt x="9348111" y="0"/>
                </a:cubicBezTo>
                <a:cubicBezTo>
                  <a:pt x="9666847" y="9547"/>
                  <a:pt x="9967659" y="-35194"/>
                  <a:pt x="10386790" y="0"/>
                </a:cubicBezTo>
                <a:cubicBezTo>
                  <a:pt x="10382886" y="88919"/>
                  <a:pt x="10402776" y="213760"/>
                  <a:pt x="10386790" y="387261"/>
                </a:cubicBezTo>
                <a:cubicBezTo>
                  <a:pt x="10370804" y="560762"/>
                  <a:pt x="10387825" y="612145"/>
                  <a:pt x="10386790" y="759336"/>
                </a:cubicBezTo>
                <a:cubicBezTo>
                  <a:pt x="10014054" y="727023"/>
                  <a:pt x="9678175" y="788125"/>
                  <a:pt x="9486602" y="759336"/>
                </a:cubicBezTo>
                <a:cubicBezTo>
                  <a:pt x="9295029" y="730547"/>
                  <a:pt x="9033761" y="765217"/>
                  <a:pt x="8898017" y="759336"/>
                </a:cubicBezTo>
                <a:cubicBezTo>
                  <a:pt x="8762274" y="753455"/>
                  <a:pt x="8273357" y="784398"/>
                  <a:pt x="8101696" y="759336"/>
                </a:cubicBezTo>
                <a:cubicBezTo>
                  <a:pt x="7930035" y="734274"/>
                  <a:pt x="7873802" y="769838"/>
                  <a:pt x="7720847" y="759336"/>
                </a:cubicBezTo>
                <a:cubicBezTo>
                  <a:pt x="7567892" y="748834"/>
                  <a:pt x="7266401" y="765610"/>
                  <a:pt x="7132262" y="759336"/>
                </a:cubicBezTo>
                <a:cubicBezTo>
                  <a:pt x="6998124" y="753062"/>
                  <a:pt x="6780723" y="783509"/>
                  <a:pt x="6647546" y="759336"/>
                </a:cubicBezTo>
                <a:cubicBezTo>
                  <a:pt x="6514369" y="735163"/>
                  <a:pt x="6263387" y="791421"/>
                  <a:pt x="5955093" y="759336"/>
                </a:cubicBezTo>
                <a:cubicBezTo>
                  <a:pt x="5646799" y="727251"/>
                  <a:pt x="5579638" y="780118"/>
                  <a:pt x="5262640" y="759336"/>
                </a:cubicBezTo>
                <a:cubicBezTo>
                  <a:pt x="4945642" y="738554"/>
                  <a:pt x="4820500" y="725880"/>
                  <a:pt x="4466320" y="759336"/>
                </a:cubicBezTo>
                <a:cubicBezTo>
                  <a:pt x="4112140" y="792792"/>
                  <a:pt x="4064609" y="753086"/>
                  <a:pt x="3773867" y="759336"/>
                </a:cubicBezTo>
                <a:cubicBezTo>
                  <a:pt x="3483125" y="765586"/>
                  <a:pt x="3388619" y="744733"/>
                  <a:pt x="3081414" y="759336"/>
                </a:cubicBezTo>
                <a:cubicBezTo>
                  <a:pt x="2774209" y="773939"/>
                  <a:pt x="2885321" y="766213"/>
                  <a:pt x="2700565" y="759336"/>
                </a:cubicBezTo>
                <a:cubicBezTo>
                  <a:pt x="2515809" y="752459"/>
                  <a:pt x="2298872" y="735951"/>
                  <a:pt x="2008113" y="759336"/>
                </a:cubicBezTo>
                <a:cubicBezTo>
                  <a:pt x="1717354" y="782721"/>
                  <a:pt x="1379440" y="754189"/>
                  <a:pt x="1211792" y="759336"/>
                </a:cubicBezTo>
                <a:cubicBezTo>
                  <a:pt x="1044144" y="764483"/>
                  <a:pt x="264434" y="789674"/>
                  <a:pt x="0" y="759336"/>
                </a:cubicBezTo>
                <a:cubicBezTo>
                  <a:pt x="-4016" y="674180"/>
                  <a:pt x="7654" y="545010"/>
                  <a:pt x="0" y="379668"/>
                </a:cubicBezTo>
                <a:cubicBezTo>
                  <a:pt x="-7654" y="214326"/>
                  <a:pt x="11912" y="16438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98701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2.</a:t>
            </a:r>
            <a:r>
              <a:rPr lang="es-ES" sz="3600" dirty="0">
                <a:solidFill>
                  <a:schemeClr val="tx1"/>
                </a:solidFill>
                <a:latin typeface="Century Gothic" panose="020B0502020202020204" pitchFamily="34" charset="0"/>
              </a:rPr>
              <a:t>Hábitos financieros en el emprendimiento</a:t>
            </a:r>
            <a:endParaRPr lang="es-CO" sz="3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FA7FEC2-CD7A-4D1B-9D7B-9C1983AC7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9E4F41D-D2D6-419F-8BAE-1AEB83F0E4D2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122" name="Picture 2" descr="Frases de amistad: ideas bonitas, originales y divertidas para los mejores  amigos">
            <a:extLst>
              <a:ext uri="{FF2B5EF4-FFF2-40B4-BE49-F238E27FC236}">
                <a16:creationId xmlns:a16="http://schemas.microsoft.com/office/drawing/2014/main" id="{720CCF35-E55B-48E7-9FD9-E883446846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3"/>
          <a:stretch/>
        </p:blipFill>
        <p:spPr bwMode="auto">
          <a:xfrm>
            <a:off x="0" y="-110017"/>
            <a:ext cx="12192000" cy="584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contenido 3">
            <a:extLst>
              <a:ext uri="{FF2B5EF4-FFF2-40B4-BE49-F238E27FC236}">
                <a16:creationId xmlns:a16="http://schemas.microsoft.com/office/drawing/2014/main" id="{13D33B67-9F55-4437-B710-27CD9210A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2031804"/>
            <a:ext cx="5247249" cy="192825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s-E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Busca un modelo a seguir</a:t>
            </a:r>
            <a:endParaRPr lang="es-CO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AAFFB1CD-69A6-4A89-ADF4-9628B39ED679}"/>
              </a:ext>
            </a:extLst>
          </p:cNvPr>
          <p:cNvSpPr/>
          <p:nvPr/>
        </p:nvSpPr>
        <p:spPr>
          <a:xfrm>
            <a:off x="112542" y="1"/>
            <a:ext cx="1800664" cy="175846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endParaRPr lang="es-CO" sz="4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917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FA7FEC2-CD7A-4D1B-9D7B-9C1983AC7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F9E4F41D-D2D6-419F-8BAE-1AEB83F0E4D2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91DF10-3991-4CF0-8BF8-EC382A8DE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2144346"/>
            <a:ext cx="5978768" cy="1928250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s-ES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Define diferentes ingresos y fondos</a:t>
            </a:r>
            <a:endParaRPr lang="es-CO" sz="5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8D4E5112-EFF7-431A-B425-49404BBBCFAA}"/>
              </a:ext>
            </a:extLst>
          </p:cNvPr>
          <p:cNvSpPr/>
          <p:nvPr/>
        </p:nvSpPr>
        <p:spPr>
          <a:xfrm>
            <a:off x="112542" y="1"/>
            <a:ext cx="1800664" cy="1758461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  <a:endParaRPr lang="es-CO" sz="4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8" name="Picture 2" descr="Qué son los ingresos no financieros - 4 pasos">
            <a:extLst>
              <a:ext uri="{FF2B5EF4-FFF2-40B4-BE49-F238E27FC236}">
                <a16:creationId xmlns:a16="http://schemas.microsoft.com/office/drawing/2014/main" id="{56CDE059-DD2A-4D77-B468-52F4F37D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110017"/>
            <a:ext cx="5791198" cy="579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90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B5B12CD-CB1D-4701-8A31-8C2429D7D2BA}"/>
              </a:ext>
            </a:extLst>
          </p:cNvPr>
          <p:cNvSpPr/>
          <p:nvPr/>
        </p:nvSpPr>
        <p:spPr>
          <a:xfrm>
            <a:off x="238539" y="2067951"/>
            <a:ext cx="11714921" cy="1893415"/>
          </a:xfrm>
          <a:custGeom>
            <a:avLst/>
            <a:gdLst>
              <a:gd name="connsiteX0" fmla="*/ 0 w 11714921"/>
              <a:gd name="connsiteY0" fmla="*/ 0 h 1893415"/>
              <a:gd name="connsiteX1" fmla="*/ 337665 w 11714921"/>
              <a:gd name="connsiteY1" fmla="*/ 0 h 1893415"/>
              <a:gd name="connsiteX2" fmla="*/ 792480 w 11714921"/>
              <a:gd name="connsiteY2" fmla="*/ 0 h 1893415"/>
              <a:gd name="connsiteX3" fmla="*/ 1130145 w 11714921"/>
              <a:gd name="connsiteY3" fmla="*/ 0 h 1893415"/>
              <a:gd name="connsiteX4" fmla="*/ 1702109 w 11714921"/>
              <a:gd name="connsiteY4" fmla="*/ 0 h 1893415"/>
              <a:gd name="connsiteX5" fmla="*/ 2625521 w 11714921"/>
              <a:gd name="connsiteY5" fmla="*/ 0 h 1893415"/>
              <a:gd name="connsiteX6" fmla="*/ 3431783 w 11714921"/>
              <a:gd name="connsiteY6" fmla="*/ 0 h 1893415"/>
              <a:gd name="connsiteX7" fmla="*/ 3769448 w 11714921"/>
              <a:gd name="connsiteY7" fmla="*/ 0 h 1893415"/>
              <a:gd name="connsiteX8" fmla="*/ 4575710 w 11714921"/>
              <a:gd name="connsiteY8" fmla="*/ 0 h 1893415"/>
              <a:gd name="connsiteX9" fmla="*/ 5499122 w 11714921"/>
              <a:gd name="connsiteY9" fmla="*/ 0 h 1893415"/>
              <a:gd name="connsiteX10" fmla="*/ 6188235 w 11714921"/>
              <a:gd name="connsiteY10" fmla="*/ 0 h 1893415"/>
              <a:gd name="connsiteX11" fmla="*/ 6525900 w 11714921"/>
              <a:gd name="connsiteY11" fmla="*/ 0 h 1893415"/>
              <a:gd name="connsiteX12" fmla="*/ 7097864 w 11714921"/>
              <a:gd name="connsiteY12" fmla="*/ 0 h 1893415"/>
              <a:gd name="connsiteX13" fmla="*/ 7786977 w 11714921"/>
              <a:gd name="connsiteY13" fmla="*/ 0 h 1893415"/>
              <a:gd name="connsiteX14" fmla="*/ 8124642 w 11714921"/>
              <a:gd name="connsiteY14" fmla="*/ 0 h 1893415"/>
              <a:gd name="connsiteX15" fmla="*/ 8696606 w 11714921"/>
              <a:gd name="connsiteY15" fmla="*/ 0 h 1893415"/>
              <a:gd name="connsiteX16" fmla="*/ 9151421 w 11714921"/>
              <a:gd name="connsiteY16" fmla="*/ 0 h 1893415"/>
              <a:gd name="connsiteX17" fmla="*/ 9840534 w 11714921"/>
              <a:gd name="connsiteY17" fmla="*/ 0 h 1893415"/>
              <a:gd name="connsiteX18" fmla="*/ 10412497 w 11714921"/>
              <a:gd name="connsiteY18" fmla="*/ 0 h 1893415"/>
              <a:gd name="connsiteX19" fmla="*/ 11714921 w 11714921"/>
              <a:gd name="connsiteY19" fmla="*/ 0 h 1893415"/>
              <a:gd name="connsiteX20" fmla="*/ 11714921 w 11714921"/>
              <a:gd name="connsiteY20" fmla="*/ 631138 h 1893415"/>
              <a:gd name="connsiteX21" fmla="*/ 11714921 w 11714921"/>
              <a:gd name="connsiteY21" fmla="*/ 1224408 h 1893415"/>
              <a:gd name="connsiteX22" fmla="*/ 11714921 w 11714921"/>
              <a:gd name="connsiteY22" fmla="*/ 1893415 h 1893415"/>
              <a:gd name="connsiteX23" fmla="*/ 11142957 w 11714921"/>
              <a:gd name="connsiteY23" fmla="*/ 1893415 h 1893415"/>
              <a:gd name="connsiteX24" fmla="*/ 10688143 w 11714921"/>
              <a:gd name="connsiteY24" fmla="*/ 1893415 h 1893415"/>
              <a:gd name="connsiteX25" fmla="*/ 9999030 w 11714921"/>
              <a:gd name="connsiteY25" fmla="*/ 1893415 h 1893415"/>
              <a:gd name="connsiteX26" fmla="*/ 9661364 w 11714921"/>
              <a:gd name="connsiteY26" fmla="*/ 1893415 h 1893415"/>
              <a:gd name="connsiteX27" fmla="*/ 9089400 w 11714921"/>
              <a:gd name="connsiteY27" fmla="*/ 1893415 h 1893415"/>
              <a:gd name="connsiteX28" fmla="*/ 8283138 w 11714921"/>
              <a:gd name="connsiteY28" fmla="*/ 1893415 h 1893415"/>
              <a:gd name="connsiteX29" fmla="*/ 7594025 w 11714921"/>
              <a:gd name="connsiteY29" fmla="*/ 1893415 h 1893415"/>
              <a:gd name="connsiteX30" fmla="*/ 6904912 w 11714921"/>
              <a:gd name="connsiteY30" fmla="*/ 1893415 h 1893415"/>
              <a:gd name="connsiteX31" fmla="*/ 6215799 w 11714921"/>
              <a:gd name="connsiteY31" fmla="*/ 1893415 h 1893415"/>
              <a:gd name="connsiteX32" fmla="*/ 5643835 w 11714921"/>
              <a:gd name="connsiteY32" fmla="*/ 1893415 h 1893415"/>
              <a:gd name="connsiteX33" fmla="*/ 4837573 w 11714921"/>
              <a:gd name="connsiteY33" fmla="*/ 1893415 h 1893415"/>
              <a:gd name="connsiteX34" fmla="*/ 3914162 w 11714921"/>
              <a:gd name="connsiteY34" fmla="*/ 1893415 h 1893415"/>
              <a:gd name="connsiteX35" fmla="*/ 3459347 w 11714921"/>
              <a:gd name="connsiteY35" fmla="*/ 1893415 h 1893415"/>
              <a:gd name="connsiteX36" fmla="*/ 2887383 w 11714921"/>
              <a:gd name="connsiteY36" fmla="*/ 1893415 h 1893415"/>
              <a:gd name="connsiteX37" fmla="*/ 1963972 w 11714921"/>
              <a:gd name="connsiteY37" fmla="*/ 1893415 h 1893415"/>
              <a:gd name="connsiteX38" fmla="*/ 1040561 w 11714921"/>
              <a:gd name="connsiteY38" fmla="*/ 1893415 h 1893415"/>
              <a:gd name="connsiteX39" fmla="*/ 0 w 11714921"/>
              <a:gd name="connsiteY39" fmla="*/ 1893415 h 1893415"/>
              <a:gd name="connsiteX40" fmla="*/ 0 w 11714921"/>
              <a:gd name="connsiteY40" fmla="*/ 1300145 h 1893415"/>
              <a:gd name="connsiteX41" fmla="*/ 0 w 11714921"/>
              <a:gd name="connsiteY41" fmla="*/ 706875 h 1893415"/>
              <a:gd name="connsiteX42" fmla="*/ 0 w 11714921"/>
              <a:gd name="connsiteY42" fmla="*/ 0 h 189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714921" h="1893415" fill="none" extrusionOk="0">
                <a:moveTo>
                  <a:pt x="0" y="0"/>
                </a:moveTo>
                <a:cubicBezTo>
                  <a:pt x="140697" y="-9642"/>
                  <a:pt x="233849" y="16503"/>
                  <a:pt x="337665" y="0"/>
                </a:cubicBezTo>
                <a:cubicBezTo>
                  <a:pt x="441481" y="-16503"/>
                  <a:pt x="579013" y="6572"/>
                  <a:pt x="792480" y="0"/>
                </a:cubicBezTo>
                <a:cubicBezTo>
                  <a:pt x="1005947" y="-6572"/>
                  <a:pt x="995088" y="-4841"/>
                  <a:pt x="1130145" y="0"/>
                </a:cubicBezTo>
                <a:cubicBezTo>
                  <a:pt x="1265203" y="4841"/>
                  <a:pt x="1487315" y="5408"/>
                  <a:pt x="1702109" y="0"/>
                </a:cubicBezTo>
                <a:cubicBezTo>
                  <a:pt x="1916903" y="-5408"/>
                  <a:pt x="2387310" y="19153"/>
                  <a:pt x="2625521" y="0"/>
                </a:cubicBezTo>
                <a:cubicBezTo>
                  <a:pt x="2863732" y="-19153"/>
                  <a:pt x="3162513" y="2747"/>
                  <a:pt x="3431783" y="0"/>
                </a:cubicBezTo>
                <a:cubicBezTo>
                  <a:pt x="3701053" y="-2747"/>
                  <a:pt x="3616978" y="2379"/>
                  <a:pt x="3769448" y="0"/>
                </a:cubicBezTo>
                <a:cubicBezTo>
                  <a:pt x="3921918" y="-2379"/>
                  <a:pt x="4315952" y="-13832"/>
                  <a:pt x="4575710" y="0"/>
                </a:cubicBezTo>
                <a:cubicBezTo>
                  <a:pt x="4835468" y="13832"/>
                  <a:pt x="5206112" y="-7255"/>
                  <a:pt x="5499122" y="0"/>
                </a:cubicBezTo>
                <a:cubicBezTo>
                  <a:pt x="5792132" y="7255"/>
                  <a:pt x="5970723" y="14551"/>
                  <a:pt x="6188235" y="0"/>
                </a:cubicBezTo>
                <a:cubicBezTo>
                  <a:pt x="6405747" y="-14551"/>
                  <a:pt x="6362868" y="-12874"/>
                  <a:pt x="6525900" y="0"/>
                </a:cubicBezTo>
                <a:cubicBezTo>
                  <a:pt x="6688932" y="12874"/>
                  <a:pt x="6871210" y="6675"/>
                  <a:pt x="7097864" y="0"/>
                </a:cubicBezTo>
                <a:cubicBezTo>
                  <a:pt x="7324518" y="-6675"/>
                  <a:pt x="7459241" y="-10783"/>
                  <a:pt x="7786977" y="0"/>
                </a:cubicBezTo>
                <a:cubicBezTo>
                  <a:pt x="8114713" y="10783"/>
                  <a:pt x="7993182" y="-8062"/>
                  <a:pt x="8124642" y="0"/>
                </a:cubicBezTo>
                <a:cubicBezTo>
                  <a:pt x="8256102" y="8062"/>
                  <a:pt x="8435176" y="-15680"/>
                  <a:pt x="8696606" y="0"/>
                </a:cubicBezTo>
                <a:cubicBezTo>
                  <a:pt x="8958036" y="15680"/>
                  <a:pt x="9034847" y="15724"/>
                  <a:pt x="9151421" y="0"/>
                </a:cubicBezTo>
                <a:cubicBezTo>
                  <a:pt x="9267995" y="-15724"/>
                  <a:pt x="9613688" y="2920"/>
                  <a:pt x="9840534" y="0"/>
                </a:cubicBezTo>
                <a:cubicBezTo>
                  <a:pt x="10067380" y="-2920"/>
                  <a:pt x="10184350" y="4710"/>
                  <a:pt x="10412497" y="0"/>
                </a:cubicBezTo>
                <a:cubicBezTo>
                  <a:pt x="10640644" y="-4710"/>
                  <a:pt x="11166540" y="-4774"/>
                  <a:pt x="11714921" y="0"/>
                </a:cubicBezTo>
                <a:cubicBezTo>
                  <a:pt x="11737232" y="183507"/>
                  <a:pt x="11731417" y="503429"/>
                  <a:pt x="11714921" y="631138"/>
                </a:cubicBezTo>
                <a:cubicBezTo>
                  <a:pt x="11698425" y="758847"/>
                  <a:pt x="11730002" y="1103979"/>
                  <a:pt x="11714921" y="1224408"/>
                </a:cubicBezTo>
                <a:cubicBezTo>
                  <a:pt x="11699841" y="1344837"/>
                  <a:pt x="11726154" y="1656690"/>
                  <a:pt x="11714921" y="1893415"/>
                </a:cubicBezTo>
                <a:cubicBezTo>
                  <a:pt x="11523429" y="1890756"/>
                  <a:pt x="11305296" y="1913851"/>
                  <a:pt x="11142957" y="1893415"/>
                </a:cubicBezTo>
                <a:cubicBezTo>
                  <a:pt x="10980618" y="1872979"/>
                  <a:pt x="10828515" y="1894014"/>
                  <a:pt x="10688143" y="1893415"/>
                </a:cubicBezTo>
                <a:cubicBezTo>
                  <a:pt x="10547771" y="1892816"/>
                  <a:pt x="10331716" y="1870847"/>
                  <a:pt x="9999030" y="1893415"/>
                </a:cubicBezTo>
                <a:cubicBezTo>
                  <a:pt x="9666344" y="1915983"/>
                  <a:pt x="9772122" y="1877217"/>
                  <a:pt x="9661364" y="1893415"/>
                </a:cubicBezTo>
                <a:cubicBezTo>
                  <a:pt x="9550606" y="1909613"/>
                  <a:pt x="9246842" y="1888394"/>
                  <a:pt x="9089400" y="1893415"/>
                </a:cubicBezTo>
                <a:cubicBezTo>
                  <a:pt x="8931958" y="1898436"/>
                  <a:pt x="8542869" y="1902945"/>
                  <a:pt x="8283138" y="1893415"/>
                </a:cubicBezTo>
                <a:cubicBezTo>
                  <a:pt x="8023407" y="1883885"/>
                  <a:pt x="7930302" y="1888164"/>
                  <a:pt x="7594025" y="1893415"/>
                </a:cubicBezTo>
                <a:cubicBezTo>
                  <a:pt x="7257748" y="1898666"/>
                  <a:pt x="7102145" y="1919344"/>
                  <a:pt x="6904912" y="1893415"/>
                </a:cubicBezTo>
                <a:cubicBezTo>
                  <a:pt x="6707679" y="1867486"/>
                  <a:pt x="6554481" y="1926717"/>
                  <a:pt x="6215799" y="1893415"/>
                </a:cubicBezTo>
                <a:cubicBezTo>
                  <a:pt x="5877117" y="1860113"/>
                  <a:pt x="5782237" y="1899356"/>
                  <a:pt x="5643835" y="1893415"/>
                </a:cubicBezTo>
                <a:cubicBezTo>
                  <a:pt x="5505433" y="1887474"/>
                  <a:pt x="5037888" y="1875479"/>
                  <a:pt x="4837573" y="1893415"/>
                </a:cubicBezTo>
                <a:cubicBezTo>
                  <a:pt x="4637258" y="1911351"/>
                  <a:pt x="4187550" y="1858922"/>
                  <a:pt x="3914162" y="1893415"/>
                </a:cubicBezTo>
                <a:cubicBezTo>
                  <a:pt x="3640774" y="1927908"/>
                  <a:pt x="3567634" y="1881311"/>
                  <a:pt x="3459347" y="1893415"/>
                </a:cubicBezTo>
                <a:cubicBezTo>
                  <a:pt x="3351061" y="1905519"/>
                  <a:pt x="3173292" y="1907703"/>
                  <a:pt x="2887383" y="1893415"/>
                </a:cubicBezTo>
                <a:cubicBezTo>
                  <a:pt x="2601474" y="1879127"/>
                  <a:pt x="2164754" y="1886424"/>
                  <a:pt x="1963972" y="1893415"/>
                </a:cubicBezTo>
                <a:cubicBezTo>
                  <a:pt x="1763190" y="1900406"/>
                  <a:pt x="1497813" y="1910878"/>
                  <a:pt x="1040561" y="1893415"/>
                </a:cubicBezTo>
                <a:cubicBezTo>
                  <a:pt x="583309" y="1875952"/>
                  <a:pt x="331272" y="1945373"/>
                  <a:pt x="0" y="1893415"/>
                </a:cubicBezTo>
                <a:cubicBezTo>
                  <a:pt x="-14124" y="1663007"/>
                  <a:pt x="6865" y="1548054"/>
                  <a:pt x="0" y="1300145"/>
                </a:cubicBezTo>
                <a:cubicBezTo>
                  <a:pt x="-6865" y="1052236"/>
                  <a:pt x="18769" y="841525"/>
                  <a:pt x="0" y="706875"/>
                </a:cubicBezTo>
                <a:cubicBezTo>
                  <a:pt x="-18769" y="572225"/>
                  <a:pt x="14359" y="261921"/>
                  <a:pt x="0" y="0"/>
                </a:cubicBezTo>
                <a:close/>
              </a:path>
              <a:path w="11714921" h="1893415" stroke="0" extrusionOk="0">
                <a:moveTo>
                  <a:pt x="0" y="0"/>
                </a:moveTo>
                <a:cubicBezTo>
                  <a:pt x="179531" y="18934"/>
                  <a:pt x="436362" y="-14275"/>
                  <a:pt x="571964" y="0"/>
                </a:cubicBezTo>
                <a:cubicBezTo>
                  <a:pt x="707566" y="14275"/>
                  <a:pt x="927123" y="25032"/>
                  <a:pt x="1143928" y="0"/>
                </a:cubicBezTo>
                <a:cubicBezTo>
                  <a:pt x="1360733" y="-25032"/>
                  <a:pt x="1881626" y="18188"/>
                  <a:pt x="2067339" y="0"/>
                </a:cubicBezTo>
                <a:cubicBezTo>
                  <a:pt x="2253052" y="-18188"/>
                  <a:pt x="2308375" y="-937"/>
                  <a:pt x="2405004" y="0"/>
                </a:cubicBezTo>
                <a:cubicBezTo>
                  <a:pt x="2501634" y="937"/>
                  <a:pt x="2666809" y="15370"/>
                  <a:pt x="2859819" y="0"/>
                </a:cubicBezTo>
                <a:cubicBezTo>
                  <a:pt x="3052829" y="-15370"/>
                  <a:pt x="3056695" y="-1093"/>
                  <a:pt x="3197484" y="0"/>
                </a:cubicBezTo>
                <a:cubicBezTo>
                  <a:pt x="3338274" y="1093"/>
                  <a:pt x="3801934" y="-14339"/>
                  <a:pt x="4003747" y="0"/>
                </a:cubicBezTo>
                <a:cubicBezTo>
                  <a:pt x="4205560" y="14339"/>
                  <a:pt x="4490907" y="18417"/>
                  <a:pt x="4927158" y="0"/>
                </a:cubicBezTo>
                <a:cubicBezTo>
                  <a:pt x="5363409" y="-18417"/>
                  <a:pt x="5438479" y="-1664"/>
                  <a:pt x="5616271" y="0"/>
                </a:cubicBezTo>
                <a:cubicBezTo>
                  <a:pt x="5794063" y="1664"/>
                  <a:pt x="5879602" y="-10478"/>
                  <a:pt x="6071086" y="0"/>
                </a:cubicBezTo>
                <a:cubicBezTo>
                  <a:pt x="6262570" y="10478"/>
                  <a:pt x="6353878" y="10950"/>
                  <a:pt x="6525900" y="0"/>
                </a:cubicBezTo>
                <a:cubicBezTo>
                  <a:pt x="6697922" y="-10950"/>
                  <a:pt x="6774409" y="6920"/>
                  <a:pt x="6863565" y="0"/>
                </a:cubicBezTo>
                <a:cubicBezTo>
                  <a:pt x="6952721" y="-6920"/>
                  <a:pt x="7372860" y="20724"/>
                  <a:pt x="7786977" y="0"/>
                </a:cubicBezTo>
                <a:cubicBezTo>
                  <a:pt x="8201094" y="-20724"/>
                  <a:pt x="8281530" y="12012"/>
                  <a:pt x="8476090" y="0"/>
                </a:cubicBezTo>
                <a:cubicBezTo>
                  <a:pt x="8670650" y="-12012"/>
                  <a:pt x="8918986" y="17546"/>
                  <a:pt x="9165203" y="0"/>
                </a:cubicBezTo>
                <a:cubicBezTo>
                  <a:pt x="9411420" y="-17546"/>
                  <a:pt x="9432917" y="16783"/>
                  <a:pt x="9620017" y="0"/>
                </a:cubicBezTo>
                <a:cubicBezTo>
                  <a:pt x="9807117" y="-16783"/>
                  <a:pt x="10217469" y="-11820"/>
                  <a:pt x="10426280" y="0"/>
                </a:cubicBezTo>
                <a:cubicBezTo>
                  <a:pt x="10635091" y="11820"/>
                  <a:pt x="11389870" y="24472"/>
                  <a:pt x="11714921" y="0"/>
                </a:cubicBezTo>
                <a:cubicBezTo>
                  <a:pt x="11711530" y="125544"/>
                  <a:pt x="11686811" y="407605"/>
                  <a:pt x="11714921" y="574336"/>
                </a:cubicBezTo>
                <a:cubicBezTo>
                  <a:pt x="11743031" y="741067"/>
                  <a:pt x="11686379" y="958966"/>
                  <a:pt x="11714921" y="1167606"/>
                </a:cubicBezTo>
                <a:cubicBezTo>
                  <a:pt x="11743464" y="1376246"/>
                  <a:pt x="11698791" y="1672165"/>
                  <a:pt x="11714921" y="1893415"/>
                </a:cubicBezTo>
                <a:cubicBezTo>
                  <a:pt x="11474159" y="1911293"/>
                  <a:pt x="11304942" y="1907501"/>
                  <a:pt x="11025808" y="1893415"/>
                </a:cubicBezTo>
                <a:cubicBezTo>
                  <a:pt x="10746674" y="1879329"/>
                  <a:pt x="10622712" y="1896279"/>
                  <a:pt x="10453844" y="1893415"/>
                </a:cubicBezTo>
                <a:cubicBezTo>
                  <a:pt x="10284976" y="1890551"/>
                  <a:pt x="10205132" y="1891910"/>
                  <a:pt x="9999030" y="1893415"/>
                </a:cubicBezTo>
                <a:cubicBezTo>
                  <a:pt x="9792928" y="1894920"/>
                  <a:pt x="9518924" y="1868149"/>
                  <a:pt x="9309917" y="1893415"/>
                </a:cubicBezTo>
                <a:cubicBezTo>
                  <a:pt x="9100910" y="1918681"/>
                  <a:pt x="8957700" y="1884075"/>
                  <a:pt x="8620804" y="1893415"/>
                </a:cubicBezTo>
                <a:cubicBezTo>
                  <a:pt x="8283908" y="1902755"/>
                  <a:pt x="8137633" y="1920261"/>
                  <a:pt x="7814541" y="1893415"/>
                </a:cubicBezTo>
                <a:cubicBezTo>
                  <a:pt x="7491449" y="1866569"/>
                  <a:pt x="7360884" y="1881231"/>
                  <a:pt x="7125428" y="1893415"/>
                </a:cubicBezTo>
                <a:cubicBezTo>
                  <a:pt x="6889972" y="1905599"/>
                  <a:pt x="6592465" y="1903893"/>
                  <a:pt x="6436315" y="1893415"/>
                </a:cubicBezTo>
                <a:cubicBezTo>
                  <a:pt x="6280165" y="1882937"/>
                  <a:pt x="6205687" y="1884649"/>
                  <a:pt x="6098650" y="1893415"/>
                </a:cubicBezTo>
                <a:cubicBezTo>
                  <a:pt x="5991613" y="1902181"/>
                  <a:pt x="5581695" y="1875624"/>
                  <a:pt x="5409537" y="1893415"/>
                </a:cubicBezTo>
                <a:cubicBezTo>
                  <a:pt x="5237379" y="1911206"/>
                  <a:pt x="4870550" y="1899624"/>
                  <a:pt x="4603275" y="1893415"/>
                </a:cubicBezTo>
                <a:cubicBezTo>
                  <a:pt x="4336000" y="1887206"/>
                  <a:pt x="3982166" y="1937378"/>
                  <a:pt x="3679863" y="1893415"/>
                </a:cubicBezTo>
                <a:cubicBezTo>
                  <a:pt x="3377560" y="1849452"/>
                  <a:pt x="3206374" y="1866605"/>
                  <a:pt x="2990750" y="1893415"/>
                </a:cubicBezTo>
                <a:cubicBezTo>
                  <a:pt x="2775126" y="1920225"/>
                  <a:pt x="2536139" y="1907095"/>
                  <a:pt x="2418787" y="1893415"/>
                </a:cubicBezTo>
                <a:cubicBezTo>
                  <a:pt x="2301435" y="1879735"/>
                  <a:pt x="2071707" y="1898160"/>
                  <a:pt x="1846823" y="1893415"/>
                </a:cubicBezTo>
                <a:cubicBezTo>
                  <a:pt x="1621939" y="1888670"/>
                  <a:pt x="1299882" y="1907939"/>
                  <a:pt x="1157710" y="1893415"/>
                </a:cubicBezTo>
                <a:cubicBezTo>
                  <a:pt x="1015538" y="1878891"/>
                  <a:pt x="306092" y="1927961"/>
                  <a:pt x="0" y="1893415"/>
                </a:cubicBezTo>
                <a:cubicBezTo>
                  <a:pt x="16718" y="1742300"/>
                  <a:pt x="-7807" y="1495508"/>
                  <a:pt x="0" y="1243343"/>
                </a:cubicBezTo>
                <a:cubicBezTo>
                  <a:pt x="7807" y="991178"/>
                  <a:pt x="-16716" y="869904"/>
                  <a:pt x="0" y="574336"/>
                </a:cubicBezTo>
                <a:cubicBezTo>
                  <a:pt x="16716" y="278768"/>
                  <a:pt x="15958" y="255356"/>
                  <a:pt x="0" y="0"/>
                </a:cubicBezTo>
                <a:close/>
              </a:path>
            </a:pathLst>
          </a:custGeom>
          <a:solidFill>
            <a:srgbClr val="2B715E"/>
          </a:solidFill>
          <a:ln>
            <a:extLst>
              <a:ext uri="{C807C97D-BFC1-408E-A445-0C87EB9F89A2}">
                <ask:lineSketchStyleProps xmlns:ask="http://schemas.microsoft.com/office/drawing/2018/sketchyshapes" sd="12987015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4000" dirty="0">
              <a:latin typeface="Century Gothic" panose="020B0502020202020204" pitchFamily="34" charset="0"/>
            </a:endParaRPr>
          </a:p>
          <a:p>
            <a:pPr algn="ctr"/>
            <a:r>
              <a:rPr lang="es-ES" sz="4000" dirty="0">
                <a:latin typeface="Century Gothic" panose="020B0502020202020204" pitchFamily="34" charset="0"/>
              </a:rPr>
              <a:t>Una mirada al</a:t>
            </a:r>
          </a:p>
          <a:p>
            <a:pPr algn="ctr"/>
            <a:r>
              <a:rPr lang="es-ES" sz="4000" dirty="0">
                <a:latin typeface="Century Gothic" panose="020B0502020202020204" pitchFamily="34" charset="0"/>
              </a:rPr>
              <a:t>Significado del Dinero</a:t>
            </a:r>
          </a:p>
          <a:p>
            <a:pPr algn="ctr"/>
            <a:endParaRPr lang="es-CO" sz="4000" dirty="0"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4F197A-93B4-4CF7-866C-D132E1B11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56" y="5648156"/>
            <a:ext cx="885948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2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3D788B76-A1C5-4A2D-9ADB-37940295F0C4}"/>
              </a:ext>
            </a:extLst>
          </p:cNvPr>
          <p:cNvSpPr/>
          <p:nvPr/>
        </p:nvSpPr>
        <p:spPr>
          <a:xfrm>
            <a:off x="1611823" y="-1"/>
            <a:ext cx="8756543" cy="6858001"/>
          </a:xfrm>
          <a:custGeom>
            <a:avLst/>
            <a:gdLst>
              <a:gd name="connsiteX0" fmla="*/ 0 w 8756543"/>
              <a:gd name="connsiteY0" fmla="*/ 0 h 6858001"/>
              <a:gd name="connsiteX1" fmla="*/ 496204 w 8756543"/>
              <a:gd name="connsiteY1" fmla="*/ 0 h 6858001"/>
              <a:gd name="connsiteX2" fmla="*/ 992408 w 8756543"/>
              <a:gd name="connsiteY2" fmla="*/ 0 h 6858001"/>
              <a:gd name="connsiteX3" fmla="*/ 1488612 w 8756543"/>
              <a:gd name="connsiteY3" fmla="*/ 0 h 6858001"/>
              <a:gd name="connsiteX4" fmla="*/ 2247513 w 8756543"/>
              <a:gd name="connsiteY4" fmla="*/ 0 h 6858001"/>
              <a:gd name="connsiteX5" fmla="*/ 2656151 w 8756543"/>
              <a:gd name="connsiteY5" fmla="*/ 0 h 6858001"/>
              <a:gd name="connsiteX6" fmla="*/ 3327486 w 8756543"/>
              <a:gd name="connsiteY6" fmla="*/ 0 h 6858001"/>
              <a:gd name="connsiteX7" fmla="*/ 3736125 w 8756543"/>
              <a:gd name="connsiteY7" fmla="*/ 0 h 6858001"/>
              <a:gd name="connsiteX8" fmla="*/ 4232329 w 8756543"/>
              <a:gd name="connsiteY8" fmla="*/ 0 h 6858001"/>
              <a:gd name="connsiteX9" fmla="*/ 4903664 w 8756543"/>
              <a:gd name="connsiteY9" fmla="*/ 0 h 6858001"/>
              <a:gd name="connsiteX10" fmla="*/ 5312303 w 8756543"/>
              <a:gd name="connsiteY10" fmla="*/ 0 h 6858001"/>
              <a:gd name="connsiteX11" fmla="*/ 5633376 w 8756543"/>
              <a:gd name="connsiteY11" fmla="*/ 0 h 6858001"/>
              <a:gd name="connsiteX12" fmla="*/ 5954449 w 8756543"/>
              <a:gd name="connsiteY12" fmla="*/ 0 h 6858001"/>
              <a:gd name="connsiteX13" fmla="*/ 6538219 w 8756543"/>
              <a:gd name="connsiteY13" fmla="*/ 0 h 6858001"/>
              <a:gd name="connsiteX14" fmla="*/ 7034423 w 8756543"/>
              <a:gd name="connsiteY14" fmla="*/ 0 h 6858001"/>
              <a:gd name="connsiteX15" fmla="*/ 7705758 w 8756543"/>
              <a:gd name="connsiteY15" fmla="*/ 0 h 6858001"/>
              <a:gd name="connsiteX16" fmla="*/ 8756543 w 8756543"/>
              <a:gd name="connsiteY16" fmla="*/ 0 h 6858001"/>
              <a:gd name="connsiteX17" fmla="*/ 8756543 w 8756543"/>
              <a:gd name="connsiteY17" fmla="*/ 434340 h 6858001"/>
              <a:gd name="connsiteX18" fmla="*/ 8756543 w 8756543"/>
              <a:gd name="connsiteY18" fmla="*/ 937260 h 6858001"/>
              <a:gd name="connsiteX19" fmla="*/ 8756543 w 8756543"/>
              <a:gd name="connsiteY19" fmla="*/ 1440180 h 6858001"/>
              <a:gd name="connsiteX20" fmla="*/ 8756543 w 8756543"/>
              <a:gd name="connsiteY20" fmla="*/ 1943100 h 6858001"/>
              <a:gd name="connsiteX21" fmla="*/ 8756543 w 8756543"/>
              <a:gd name="connsiteY21" fmla="*/ 2583180 h 6858001"/>
              <a:gd name="connsiteX22" fmla="*/ 8756543 w 8756543"/>
              <a:gd name="connsiteY22" fmla="*/ 3017520 h 6858001"/>
              <a:gd name="connsiteX23" fmla="*/ 8756543 w 8756543"/>
              <a:gd name="connsiteY23" fmla="*/ 3726181 h 6858001"/>
              <a:gd name="connsiteX24" fmla="*/ 8756543 w 8756543"/>
              <a:gd name="connsiteY24" fmla="*/ 4229101 h 6858001"/>
              <a:gd name="connsiteX25" fmla="*/ 8756543 w 8756543"/>
              <a:gd name="connsiteY25" fmla="*/ 4800601 h 6858001"/>
              <a:gd name="connsiteX26" fmla="*/ 8756543 w 8756543"/>
              <a:gd name="connsiteY26" fmla="*/ 5509261 h 6858001"/>
              <a:gd name="connsiteX27" fmla="*/ 8756543 w 8756543"/>
              <a:gd name="connsiteY27" fmla="*/ 6012181 h 6858001"/>
              <a:gd name="connsiteX28" fmla="*/ 8756543 w 8756543"/>
              <a:gd name="connsiteY28" fmla="*/ 6858001 h 6858001"/>
              <a:gd name="connsiteX29" fmla="*/ 7997643 w 8756543"/>
              <a:gd name="connsiteY29" fmla="*/ 6858001 h 6858001"/>
              <a:gd name="connsiteX30" fmla="*/ 7501439 w 8756543"/>
              <a:gd name="connsiteY30" fmla="*/ 6858001 h 6858001"/>
              <a:gd name="connsiteX31" fmla="*/ 6917669 w 8756543"/>
              <a:gd name="connsiteY31" fmla="*/ 6858001 h 6858001"/>
              <a:gd name="connsiteX32" fmla="*/ 6158769 w 8756543"/>
              <a:gd name="connsiteY32" fmla="*/ 6858001 h 6858001"/>
              <a:gd name="connsiteX33" fmla="*/ 5487434 w 8756543"/>
              <a:gd name="connsiteY33" fmla="*/ 6858001 h 6858001"/>
              <a:gd name="connsiteX34" fmla="*/ 5078795 w 8756543"/>
              <a:gd name="connsiteY34" fmla="*/ 6858001 h 6858001"/>
              <a:gd name="connsiteX35" fmla="*/ 4670156 w 8756543"/>
              <a:gd name="connsiteY35" fmla="*/ 6858001 h 6858001"/>
              <a:gd name="connsiteX36" fmla="*/ 4173952 w 8756543"/>
              <a:gd name="connsiteY36" fmla="*/ 6858001 h 6858001"/>
              <a:gd name="connsiteX37" fmla="*/ 3677748 w 8756543"/>
              <a:gd name="connsiteY37" fmla="*/ 6858001 h 6858001"/>
              <a:gd name="connsiteX38" fmla="*/ 3006413 w 8756543"/>
              <a:gd name="connsiteY38" fmla="*/ 6858001 h 6858001"/>
              <a:gd name="connsiteX39" fmla="*/ 2685340 w 8756543"/>
              <a:gd name="connsiteY39" fmla="*/ 6858001 h 6858001"/>
              <a:gd name="connsiteX40" fmla="*/ 2276701 w 8756543"/>
              <a:gd name="connsiteY40" fmla="*/ 6858001 h 6858001"/>
              <a:gd name="connsiteX41" fmla="*/ 1692932 w 8756543"/>
              <a:gd name="connsiteY41" fmla="*/ 6858001 h 6858001"/>
              <a:gd name="connsiteX42" fmla="*/ 1109162 w 8756543"/>
              <a:gd name="connsiteY42" fmla="*/ 6858001 h 6858001"/>
              <a:gd name="connsiteX43" fmla="*/ 788089 w 8756543"/>
              <a:gd name="connsiteY43" fmla="*/ 6858001 h 6858001"/>
              <a:gd name="connsiteX44" fmla="*/ 0 w 8756543"/>
              <a:gd name="connsiteY44" fmla="*/ 6858001 h 6858001"/>
              <a:gd name="connsiteX45" fmla="*/ 0 w 8756543"/>
              <a:gd name="connsiteY45" fmla="*/ 6355081 h 6858001"/>
              <a:gd name="connsiteX46" fmla="*/ 0 w 8756543"/>
              <a:gd name="connsiteY46" fmla="*/ 5920741 h 6858001"/>
              <a:gd name="connsiteX47" fmla="*/ 0 w 8756543"/>
              <a:gd name="connsiteY47" fmla="*/ 5280661 h 6858001"/>
              <a:gd name="connsiteX48" fmla="*/ 0 w 8756543"/>
              <a:gd name="connsiteY48" fmla="*/ 4914901 h 6858001"/>
              <a:gd name="connsiteX49" fmla="*/ 0 w 8756543"/>
              <a:gd name="connsiteY49" fmla="*/ 4549141 h 6858001"/>
              <a:gd name="connsiteX50" fmla="*/ 0 w 8756543"/>
              <a:gd name="connsiteY50" fmla="*/ 4183381 h 6858001"/>
              <a:gd name="connsiteX51" fmla="*/ 0 w 8756543"/>
              <a:gd name="connsiteY51" fmla="*/ 3749041 h 6858001"/>
              <a:gd name="connsiteX52" fmla="*/ 0 w 8756543"/>
              <a:gd name="connsiteY52" fmla="*/ 3177540 h 6858001"/>
              <a:gd name="connsiteX53" fmla="*/ 0 w 8756543"/>
              <a:gd name="connsiteY53" fmla="*/ 2606040 h 6858001"/>
              <a:gd name="connsiteX54" fmla="*/ 0 w 8756543"/>
              <a:gd name="connsiteY54" fmla="*/ 2171700 h 6858001"/>
              <a:gd name="connsiteX55" fmla="*/ 0 w 8756543"/>
              <a:gd name="connsiteY55" fmla="*/ 1531620 h 6858001"/>
              <a:gd name="connsiteX56" fmla="*/ 0 w 8756543"/>
              <a:gd name="connsiteY56" fmla="*/ 1028700 h 6858001"/>
              <a:gd name="connsiteX57" fmla="*/ 0 w 8756543"/>
              <a:gd name="connsiteY57" fmla="*/ 594360 h 6858001"/>
              <a:gd name="connsiteX58" fmla="*/ 0 w 8756543"/>
              <a:gd name="connsiteY58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8756543" h="6858001" fill="none" extrusionOk="0">
                <a:moveTo>
                  <a:pt x="0" y="0"/>
                </a:moveTo>
                <a:cubicBezTo>
                  <a:pt x="150065" y="-16812"/>
                  <a:pt x="362734" y="56827"/>
                  <a:pt x="496204" y="0"/>
                </a:cubicBezTo>
                <a:cubicBezTo>
                  <a:pt x="629674" y="-56827"/>
                  <a:pt x="809280" y="52531"/>
                  <a:pt x="992408" y="0"/>
                </a:cubicBezTo>
                <a:cubicBezTo>
                  <a:pt x="1175536" y="-52531"/>
                  <a:pt x="1313461" y="1226"/>
                  <a:pt x="1488612" y="0"/>
                </a:cubicBezTo>
                <a:cubicBezTo>
                  <a:pt x="1663763" y="-1226"/>
                  <a:pt x="1935836" y="65816"/>
                  <a:pt x="2247513" y="0"/>
                </a:cubicBezTo>
                <a:cubicBezTo>
                  <a:pt x="2559190" y="-65816"/>
                  <a:pt x="2539513" y="12456"/>
                  <a:pt x="2656151" y="0"/>
                </a:cubicBezTo>
                <a:cubicBezTo>
                  <a:pt x="2772789" y="-12456"/>
                  <a:pt x="3107736" y="35533"/>
                  <a:pt x="3327486" y="0"/>
                </a:cubicBezTo>
                <a:cubicBezTo>
                  <a:pt x="3547236" y="-35533"/>
                  <a:pt x="3608449" y="8749"/>
                  <a:pt x="3736125" y="0"/>
                </a:cubicBezTo>
                <a:cubicBezTo>
                  <a:pt x="3863801" y="-8749"/>
                  <a:pt x="4095385" y="14144"/>
                  <a:pt x="4232329" y="0"/>
                </a:cubicBezTo>
                <a:cubicBezTo>
                  <a:pt x="4369273" y="-14144"/>
                  <a:pt x="4653720" y="71548"/>
                  <a:pt x="4903664" y="0"/>
                </a:cubicBezTo>
                <a:cubicBezTo>
                  <a:pt x="5153608" y="-71548"/>
                  <a:pt x="5122967" y="33795"/>
                  <a:pt x="5312303" y="0"/>
                </a:cubicBezTo>
                <a:cubicBezTo>
                  <a:pt x="5501639" y="-33795"/>
                  <a:pt x="5482917" y="17916"/>
                  <a:pt x="5633376" y="0"/>
                </a:cubicBezTo>
                <a:cubicBezTo>
                  <a:pt x="5783835" y="-17916"/>
                  <a:pt x="5873204" y="18601"/>
                  <a:pt x="5954449" y="0"/>
                </a:cubicBezTo>
                <a:cubicBezTo>
                  <a:pt x="6035694" y="-18601"/>
                  <a:pt x="6297574" y="50895"/>
                  <a:pt x="6538219" y="0"/>
                </a:cubicBezTo>
                <a:cubicBezTo>
                  <a:pt x="6778864" y="-50895"/>
                  <a:pt x="6898012" y="14188"/>
                  <a:pt x="7034423" y="0"/>
                </a:cubicBezTo>
                <a:cubicBezTo>
                  <a:pt x="7170834" y="-14188"/>
                  <a:pt x="7391134" y="60891"/>
                  <a:pt x="7705758" y="0"/>
                </a:cubicBezTo>
                <a:cubicBezTo>
                  <a:pt x="8020382" y="-60891"/>
                  <a:pt x="8484243" y="17869"/>
                  <a:pt x="8756543" y="0"/>
                </a:cubicBezTo>
                <a:cubicBezTo>
                  <a:pt x="8779490" y="97727"/>
                  <a:pt x="8731480" y="299844"/>
                  <a:pt x="8756543" y="434340"/>
                </a:cubicBezTo>
                <a:cubicBezTo>
                  <a:pt x="8781606" y="568836"/>
                  <a:pt x="8725737" y="777878"/>
                  <a:pt x="8756543" y="937260"/>
                </a:cubicBezTo>
                <a:cubicBezTo>
                  <a:pt x="8787349" y="1096642"/>
                  <a:pt x="8699363" y="1295963"/>
                  <a:pt x="8756543" y="1440180"/>
                </a:cubicBezTo>
                <a:cubicBezTo>
                  <a:pt x="8813723" y="1584397"/>
                  <a:pt x="8734104" y="1840099"/>
                  <a:pt x="8756543" y="1943100"/>
                </a:cubicBezTo>
                <a:cubicBezTo>
                  <a:pt x="8778982" y="2046101"/>
                  <a:pt x="8698572" y="2343660"/>
                  <a:pt x="8756543" y="2583180"/>
                </a:cubicBezTo>
                <a:cubicBezTo>
                  <a:pt x="8814514" y="2822700"/>
                  <a:pt x="8753787" y="2860059"/>
                  <a:pt x="8756543" y="3017520"/>
                </a:cubicBezTo>
                <a:cubicBezTo>
                  <a:pt x="8759299" y="3174981"/>
                  <a:pt x="8691162" y="3521307"/>
                  <a:pt x="8756543" y="3726181"/>
                </a:cubicBezTo>
                <a:cubicBezTo>
                  <a:pt x="8821924" y="3931055"/>
                  <a:pt x="8740600" y="4088552"/>
                  <a:pt x="8756543" y="4229101"/>
                </a:cubicBezTo>
                <a:cubicBezTo>
                  <a:pt x="8772486" y="4369650"/>
                  <a:pt x="8751326" y="4676132"/>
                  <a:pt x="8756543" y="4800601"/>
                </a:cubicBezTo>
                <a:cubicBezTo>
                  <a:pt x="8761760" y="4925070"/>
                  <a:pt x="8697440" y="5185644"/>
                  <a:pt x="8756543" y="5509261"/>
                </a:cubicBezTo>
                <a:cubicBezTo>
                  <a:pt x="8815646" y="5832878"/>
                  <a:pt x="8736815" y="5776615"/>
                  <a:pt x="8756543" y="6012181"/>
                </a:cubicBezTo>
                <a:cubicBezTo>
                  <a:pt x="8776271" y="6247747"/>
                  <a:pt x="8661076" y="6667329"/>
                  <a:pt x="8756543" y="6858001"/>
                </a:cubicBezTo>
                <a:cubicBezTo>
                  <a:pt x="8393063" y="6890195"/>
                  <a:pt x="8289262" y="6845344"/>
                  <a:pt x="7997643" y="6858001"/>
                </a:cubicBezTo>
                <a:cubicBezTo>
                  <a:pt x="7706024" y="6870658"/>
                  <a:pt x="7650162" y="6851766"/>
                  <a:pt x="7501439" y="6858001"/>
                </a:cubicBezTo>
                <a:cubicBezTo>
                  <a:pt x="7352716" y="6864236"/>
                  <a:pt x="7075118" y="6808699"/>
                  <a:pt x="6917669" y="6858001"/>
                </a:cubicBezTo>
                <a:cubicBezTo>
                  <a:pt x="6760220" y="6907303"/>
                  <a:pt x="6529091" y="6849735"/>
                  <a:pt x="6158769" y="6858001"/>
                </a:cubicBezTo>
                <a:cubicBezTo>
                  <a:pt x="5788447" y="6866267"/>
                  <a:pt x="5809762" y="6780549"/>
                  <a:pt x="5487434" y="6858001"/>
                </a:cubicBezTo>
                <a:cubicBezTo>
                  <a:pt x="5165106" y="6935453"/>
                  <a:pt x="5205306" y="6854114"/>
                  <a:pt x="5078795" y="6858001"/>
                </a:cubicBezTo>
                <a:cubicBezTo>
                  <a:pt x="4952284" y="6861888"/>
                  <a:pt x="4778684" y="6821018"/>
                  <a:pt x="4670156" y="6858001"/>
                </a:cubicBezTo>
                <a:cubicBezTo>
                  <a:pt x="4561628" y="6894984"/>
                  <a:pt x="4279943" y="6822765"/>
                  <a:pt x="4173952" y="6858001"/>
                </a:cubicBezTo>
                <a:cubicBezTo>
                  <a:pt x="4067961" y="6893237"/>
                  <a:pt x="3803624" y="6830873"/>
                  <a:pt x="3677748" y="6858001"/>
                </a:cubicBezTo>
                <a:cubicBezTo>
                  <a:pt x="3551872" y="6885129"/>
                  <a:pt x="3302452" y="6819030"/>
                  <a:pt x="3006413" y="6858001"/>
                </a:cubicBezTo>
                <a:cubicBezTo>
                  <a:pt x="2710374" y="6896972"/>
                  <a:pt x="2804878" y="6836696"/>
                  <a:pt x="2685340" y="6858001"/>
                </a:cubicBezTo>
                <a:cubicBezTo>
                  <a:pt x="2565802" y="6879306"/>
                  <a:pt x="2383527" y="6830626"/>
                  <a:pt x="2276701" y="6858001"/>
                </a:cubicBezTo>
                <a:cubicBezTo>
                  <a:pt x="2169875" y="6885376"/>
                  <a:pt x="1944555" y="6855161"/>
                  <a:pt x="1692932" y="6858001"/>
                </a:cubicBezTo>
                <a:cubicBezTo>
                  <a:pt x="1441309" y="6860841"/>
                  <a:pt x="1308811" y="6805003"/>
                  <a:pt x="1109162" y="6858001"/>
                </a:cubicBezTo>
                <a:cubicBezTo>
                  <a:pt x="909513" y="6910999"/>
                  <a:pt x="860216" y="6853776"/>
                  <a:pt x="788089" y="6858001"/>
                </a:cubicBezTo>
                <a:cubicBezTo>
                  <a:pt x="715962" y="6862226"/>
                  <a:pt x="393638" y="6837901"/>
                  <a:pt x="0" y="6858001"/>
                </a:cubicBezTo>
                <a:cubicBezTo>
                  <a:pt x="-59130" y="6735689"/>
                  <a:pt x="28282" y="6559030"/>
                  <a:pt x="0" y="6355081"/>
                </a:cubicBezTo>
                <a:cubicBezTo>
                  <a:pt x="-28282" y="6151132"/>
                  <a:pt x="37579" y="6054757"/>
                  <a:pt x="0" y="5920741"/>
                </a:cubicBezTo>
                <a:cubicBezTo>
                  <a:pt x="-37579" y="5786725"/>
                  <a:pt x="17089" y="5494946"/>
                  <a:pt x="0" y="5280661"/>
                </a:cubicBezTo>
                <a:cubicBezTo>
                  <a:pt x="-17089" y="5066376"/>
                  <a:pt x="26657" y="5017878"/>
                  <a:pt x="0" y="4914901"/>
                </a:cubicBezTo>
                <a:cubicBezTo>
                  <a:pt x="-26657" y="4811924"/>
                  <a:pt x="12664" y="4671652"/>
                  <a:pt x="0" y="4549141"/>
                </a:cubicBezTo>
                <a:cubicBezTo>
                  <a:pt x="-12664" y="4426630"/>
                  <a:pt x="6646" y="4303972"/>
                  <a:pt x="0" y="4183381"/>
                </a:cubicBezTo>
                <a:cubicBezTo>
                  <a:pt x="-6646" y="4062790"/>
                  <a:pt x="3702" y="3962360"/>
                  <a:pt x="0" y="3749041"/>
                </a:cubicBezTo>
                <a:cubicBezTo>
                  <a:pt x="-3702" y="3535722"/>
                  <a:pt x="62090" y="3339256"/>
                  <a:pt x="0" y="3177540"/>
                </a:cubicBezTo>
                <a:cubicBezTo>
                  <a:pt x="-62090" y="3015824"/>
                  <a:pt x="32995" y="2834926"/>
                  <a:pt x="0" y="2606040"/>
                </a:cubicBezTo>
                <a:cubicBezTo>
                  <a:pt x="-32995" y="2377154"/>
                  <a:pt x="28033" y="2370373"/>
                  <a:pt x="0" y="2171700"/>
                </a:cubicBezTo>
                <a:cubicBezTo>
                  <a:pt x="-28033" y="1973027"/>
                  <a:pt x="64252" y="1674500"/>
                  <a:pt x="0" y="1531620"/>
                </a:cubicBezTo>
                <a:cubicBezTo>
                  <a:pt x="-64252" y="1388740"/>
                  <a:pt x="42616" y="1226867"/>
                  <a:pt x="0" y="1028700"/>
                </a:cubicBezTo>
                <a:cubicBezTo>
                  <a:pt x="-42616" y="830533"/>
                  <a:pt x="15861" y="684494"/>
                  <a:pt x="0" y="594360"/>
                </a:cubicBezTo>
                <a:cubicBezTo>
                  <a:pt x="-15861" y="504226"/>
                  <a:pt x="3305" y="225839"/>
                  <a:pt x="0" y="0"/>
                </a:cubicBezTo>
                <a:close/>
              </a:path>
              <a:path w="8756543" h="6858001" stroke="0" extrusionOk="0">
                <a:moveTo>
                  <a:pt x="0" y="0"/>
                </a:moveTo>
                <a:cubicBezTo>
                  <a:pt x="213629" y="-44306"/>
                  <a:pt x="357117" y="7566"/>
                  <a:pt x="496204" y="0"/>
                </a:cubicBezTo>
                <a:cubicBezTo>
                  <a:pt x="635291" y="-7566"/>
                  <a:pt x="953454" y="43764"/>
                  <a:pt x="1079974" y="0"/>
                </a:cubicBezTo>
                <a:cubicBezTo>
                  <a:pt x="1206494" y="-43764"/>
                  <a:pt x="1386030" y="44300"/>
                  <a:pt x="1488612" y="0"/>
                </a:cubicBezTo>
                <a:cubicBezTo>
                  <a:pt x="1591194" y="-44300"/>
                  <a:pt x="1856506" y="52203"/>
                  <a:pt x="1984816" y="0"/>
                </a:cubicBezTo>
                <a:cubicBezTo>
                  <a:pt x="2113126" y="-52203"/>
                  <a:pt x="2446613" y="76326"/>
                  <a:pt x="2656151" y="0"/>
                </a:cubicBezTo>
                <a:cubicBezTo>
                  <a:pt x="2865690" y="-76326"/>
                  <a:pt x="2986220" y="52974"/>
                  <a:pt x="3152355" y="0"/>
                </a:cubicBezTo>
                <a:cubicBezTo>
                  <a:pt x="3318490" y="-52974"/>
                  <a:pt x="3681313" y="48937"/>
                  <a:pt x="3911256" y="0"/>
                </a:cubicBezTo>
                <a:cubicBezTo>
                  <a:pt x="4141199" y="-48937"/>
                  <a:pt x="4134875" y="7568"/>
                  <a:pt x="4319895" y="0"/>
                </a:cubicBezTo>
                <a:cubicBezTo>
                  <a:pt x="4504915" y="-7568"/>
                  <a:pt x="4722975" y="19978"/>
                  <a:pt x="4991230" y="0"/>
                </a:cubicBezTo>
                <a:cubicBezTo>
                  <a:pt x="5259485" y="-19978"/>
                  <a:pt x="5427618" y="43321"/>
                  <a:pt x="5574999" y="0"/>
                </a:cubicBezTo>
                <a:cubicBezTo>
                  <a:pt x="5722380" y="-43321"/>
                  <a:pt x="6039635" y="19832"/>
                  <a:pt x="6246334" y="0"/>
                </a:cubicBezTo>
                <a:cubicBezTo>
                  <a:pt x="6453033" y="-19832"/>
                  <a:pt x="6783581" y="65800"/>
                  <a:pt x="7005234" y="0"/>
                </a:cubicBezTo>
                <a:cubicBezTo>
                  <a:pt x="7226887" y="-65800"/>
                  <a:pt x="7170140" y="13661"/>
                  <a:pt x="7326308" y="0"/>
                </a:cubicBezTo>
                <a:cubicBezTo>
                  <a:pt x="7482476" y="-13661"/>
                  <a:pt x="7624170" y="23619"/>
                  <a:pt x="7822512" y="0"/>
                </a:cubicBezTo>
                <a:cubicBezTo>
                  <a:pt x="8020854" y="-23619"/>
                  <a:pt x="8053145" y="31479"/>
                  <a:pt x="8143585" y="0"/>
                </a:cubicBezTo>
                <a:cubicBezTo>
                  <a:pt x="8234025" y="-31479"/>
                  <a:pt x="8610143" y="4015"/>
                  <a:pt x="8756543" y="0"/>
                </a:cubicBezTo>
                <a:cubicBezTo>
                  <a:pt x="8776015" y="81784"/>
                  <a:pt x="8741290" y="273180"/>
                  <a:pt x="8756543" y="365760"/>
                </a:cubicBezTo>
                <a:cubicBezTo>
                  <a:pt x="8771796" y="458340"/>
                  <a:pt x="8724617" y="708620"/>
                  <a:pt x="8756543" y="1005840"/>
                </a:cubicBezTo>
                <a:cubicBezTo>
                  <a:pt x="8788469" y="1303060"/>
                  <a:pt x="8698876" y="1378101"/>
                  <a:pt x="8756543" y="1645920"/>
                </a:cubicBezTo>
                <a:cubicBezTo>
                  <a:pt x="8814210" y="1913739"/>
                  <a:pt x="8716793" y="2104955"/>
                  <a:pt x="8756543" y="2286000"/>
                </a:cubicBezTo>
                <a:cubicBezTo>
                  <a:pt x="8796293" y="2467045"/>
                  <a:pt x="8705799" y="2525273"/>
                  <a:pt x="8756543" y="2720340"/>
                </a:cubicBezTo>
                <a:cubicBezTo>
                  <a:pt x="8807287" y="2915407"/>
                  <a:pt x="8751180" y="2916383"/>
                  <a:pt x="8756543" y="3086100"/>
                </a:cubicBezTo>
                <a:cubicBezTo>
                  <a:pt x="8761906" y="3255817"/>
                  <a:pt x="8697296" y="3502961"/>
                  <a:pt x="8756543" y="3794761"/>
                </a:cubicBezTo>
                <a:cubicBezTo>
                  <a:pt x="8815790" y="4086561"/>
                  <a:pt x="8731859" y="4348910"/>
                  <a:pt x="8756543" y="4503421"/>
                </a:cubicBezTo>
                <a:cubicBezTo>
                  <a:pt x="8781227" y="4657932"/>
                  <a:pt x="8673337" y="5004734"/>
                  <a:pt x="8756543" y="5212081"/>
                </a:cubicBezTo>
                <a:cubicBezTo>
                  <a:pt x="8839749" y="5419428"/>
                  <a:pt x="8744701" y="5410026"/>
                  <a:pt x="8756543" y="5577841"/>
                </a:cubicBezTo>
                <a:cubicBezTo>
                  <a:pt x="8768385" y="5745656"/>
                  <a:pt x="8699151" y="5856233"/>
                  <a:pt x="8756543" y="6080761"/>
                </a:cubicBezTo>
                <a:cubicBezTo>
                  <a:pt x="8813935" y="6305289"/>
                  <a:pt x="8713133" y="6654091"/>
                  <a:pt x="8756543" y="6858001"/>
                </a:cubicBezTo>
                <a:cubicBezTo>
                  <a:pt x="8583258" y="6864418"/>
                  <a:pt x="8482374" y="6850818"/>
                  <a:pt x="8260339" y="6858001"/>
                </a:cubicBezTo>
                <a:cubicBezTo>
                  <a:pt x="8038304" y="6865184"/>
                  <a:pt x="8023477" y="6820141"/>
                  <a:pt x="7939266" y="6858001"/>
                </a:cubicBezTo>
                <a:cubicBezTo>
                  <a:pt x="7855055" y="6895861"/>
                  <a:pt x="7595826" y="6836774"/>
                  <a:pt x="7443062" y="6858001"/>
                </a:cubicBezTo>
                <a:cubicBezTo>
                  <a:pt x="7290298" y="6879228"/>
                  <a:pt x="7056366" y="6786622"/>
                  <a:pt x="6684161" y="6858001"/>
                </a:cubicBezTo>
                <a:cubicBezTo>
                  <a:pt x="6311956" y="6929380"/>
                  <a:pt x="6371385" y="6821983"/>
                  <a:pt x="6275522" y="6858001"/>
                </a:cubicBezTo>
                <a:cubicBezTo>
                  <a:pt x="6179659" y="6894019"/>
                  <a:pt x="5953849" y="6846762"/>
                  <a:pt x="5866884" y="6858001"/>
                </a:cubicBezTo>
                <a:cubicBezTo>
                  <a:pt x="5779919" y="6869240"/>
                  <a:pt x="5509952" y="6808416"/>
                  <a:pt x="5195549" y="6858001"/>
                </a:cubicBezTo>
                <a:cubicBezTo>
                  <a:pt x="4881147" y="6907586"/>
                  <a:pt x="4976163" y="6849900"/>
                  <a:pt x="4874476" y="6858001"/>
                </a:cubicBezTo>
                <a:cubicBezTo>
                  <a:pt x="4772789" y="6866102"/>
                  <a:pt x="4490014" y="6780288"/>
                  <a:pt x="4203141" y="6858001"/>
                </a:cubicBezTo>
                <a:cubicBezTo>
                  <a:pt x="3916268" y="6935714"/>
                  <a:pt x="3711984" y="6849958"/>
                  <a:pt x="3531806" y="6858001"/>
                </a:cubicBezTo>
                <a:cubicBezTo>
                  <a:pt x="3351629" y="6866044"/>
                  <a:pt x="3237248" y="6830014"/>
                  <a:pt x="3123167" y="6858001"/>
                </a:cubicBezTo>
                <a:cubicBezTo>
                  <a:pt x="3009086" y="6885988"/>
                  <a:pt x="2651174" y="6851162"/>
                  <a:pt x="2451832" y="6858001"/>
                </a:cubicBezTo>
                <a:cubicBezTo>
                  <a:pt x="2252491" y="6864840"/>
                  <a:pt x="2112149" y="6813987"/>
                  <a:pt x="1955628" y="6858001"/>
                </a:cubicBezTo>
                <a:cubicBezTo>
                  <a:pt x="1799107" y="6902015"/>
                  <a:pt x="1609041" y="6824531"/>
                  <a:pt x="1284293" y="6858001"/>
                </a:cubicBezTo>
                <a:cubicBezTo>
                  <a:pt x="959545" y="6891471"/>
                  <a:pt x="882806" y="6806952"/>
                  <a:pt x="612958" y="6858001"/>
                </a:cubicBezTo>
                <a:cubicBezTo>
                  <a:pt x="343111" y="6909050"/>
                  <a:pt x="184076" y="6825447"/>
                  <a:pt x="0" y="6858001"/>
                </a:cubicBezTo>
                <a:cubicBezTo>
                  <a:pt x="-35104" y="6539747"/>
                  <a:pt x="59734" y="6386706"/>
                  <a:pt x="0" y="6149341"/>
                </a:cubicBezTo>
                <a:cubicBezTo>
                  <a:pt x="-59734" y="5911976"/>
                  <a:pt x="47908" y="5802582"/>
                  <a:pt x="0" y="5577841"/>
                </a:cubicBezTo>
                <a:cubicBezTo>
                  <a:pt x="-47908" y="5353100"/>
                  <a:pt x="43272" y="5295994"/>
                  <a:pt x="0" y="5074921"/>
                </a:cubicBezTo>
                <a:cubicBezTo>
                  <a:pt x="-43272" y="4853848"/>
                  <a:pt x="16060" y="4591354"/>
                  <a:pt x="0" y="4434841"/>
                </a:cubicBezTo>
                <a:cubicBezTo>
                  <a:pt x="-16060" y="4278328"/>
                  <a:pt x="1236" y="4091869"/>
                  <a:pt x="0" y="3863341"/>
                </a:cubicBezTo>
                <a:cubicBezTo>
                  <a:pt x="-1236" y="3634813"/>
                  <a:pt x="10523" y="3501417"/>
                  <a:pt x="0" y="3360420"/>
                </a:cubicBezTo>
                <a:cubicBezTo>
                  <a:pt x="-10523" y="3219423"/>
                  <a:pt x="12147" y="2987630"/>
                  <a:pt x="0" y="2788920"/>
                </a:cubicBezTo>
                <a:cubicBezTo>
                  <a:pt x="-12147" y="2590210"/>
                  <a:pt x="35965" y="2513642"/>
                  <a:pt x="0" y="2354580"/>
                </a:cubicBezTo>
                <a:cubicBezTo>
                  <a:pt x="-35965" y="2195518"/>
                  <a:pt x="61986" y="1987259"/>
                  <a:pt x="0" y="1783080"/>
                </a:cubicBezTo>
                <a:cubicBezTo>
                  <a:pt x="-61986" y="1578901"/>
                  <a:pt x="3050" y="1426067"/>
                  <a:pt x="0" y="1280160"/>
                </a:cubicBezTo>
                <a:cubicBezTo>
                  <a:pt x="-3050" y="1134253"/>
                  <a:pt x="17027" y="949605"/>
                  <a:pt x="0" y="708660"/>
                </a:cubicBezTo>
                <a:cubicBezTo>
                  <a:pt x="-17027" y="467715"/>
                  <a:pt x="51310" y="293230"/>
                  <a:pt x="0" y="0"/>
                </a:cubicBezTo>
                <a:close/>
              </a:path>
            </a:pathLst>
          </a:custGeom>
          <a:solidFill>
            <a:srgbClr val="2B715E"/>
          </a:solidFill>
          <a:ln>
            <a:extLst>
              <a:ext uri="{C807C97D-BFC1-408E-A445-0C87EB9F89A2}">
                <ask:lineSketchStyleProps xmlns:ask="http://schemas.microsoft.com/office/drawing/2018/sketchyshapes" sd="345966479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4000" dirty="0"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02AB13C-E7D9-4752-981A-D51A31E80205}"/>
              </a:ext>
            </a:extLst>
          </p:cNvPr>
          <p:cNvSpPr txBox="1"/>
          <p:nvPr/>
        </p:nvSpPr>
        <p:spPr>
          <a:xfrm>
            <a:off x="2011680" y="2996419"/>
            <a:ext cx="7005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El dinero es….</a:t>
            </a:r>
            <a:endParaRPr lang="es-CO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0972705-23AA-4436-B951-A472EBC39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23" y="5676292"/>
            <a:ext cx="885948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1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D9914416-BD60-4DCE-A091-1283EB071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C6D576E5-838E-4E41-AF38-47FAD12E636E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C27E304A-88E8-4892-93BD-B9D77ED4637E}"/>
              </a:ext>
            </a:extLst>
          </p:cNvPr>
          <p:cNvSpPr txBox="1">
            <a:spLocks/>
          </p:cNvSpPr>
          <p:nvPr/>
        </p:nvSpPr>
        <p:spPr>
          <a:xfrm>
            <a:off x="604911" y="304800"/>
            <a:ext cx="9910689" cy="75277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s-ES" sz="4800" b="1" kern="0" spc="-155" dirty="0">
                <a:solidFill>
                  <a:srgbClr val="2B715E"/>
                </a:solidFill>
                <a:latin typeface="Century Gothic" panose="020B0502020202020204" pitchFamily="34" charset="0"/>
              </a:rPr>
              <a:t>Inclusión financiera en </a:t>
            </a:r>
            <a:r>
              <a:rPr lang="es-ES" sz="4800" b="1" kern="0" spc="-155" dirty="0" err="1">
                <a:solidFill>
                  <a:srgbClr val="2B715E"/>
                </a:solidFill>
                <a:latin typeface="Century Gothic" panose="020B0502020202020204" pitchFamily="34" charset="0"/>
              </a:rPr>
              <a:t>Latam</a:t>
            </a:r>
            <a:endParaRPr lang="es-CO" sz="4800" b="1" kern="0" dirty="0">
              <a:solidFill>
                <a:srgbClr val="2B715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B516D7-54A4-4285-A63B-401341B197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28878" r="28125" b="21097"/>
          <a:stretch/>
        </p:blipFill>
        <p:spPr>
          <a:xfrm>
            <a:off x="419100" y="1971969"/>
            <a:ext cx="6057900" cy="354033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B3A93BF-EA84-4FA9-9371-791417199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087697"/>
            <a:ext cx="728090" cy="7527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E9EF7BB-A5B5-4CAE-864D-7B82A60D3F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494209"/>
            <a:ext cx="728090" cy="75277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1E56739-9971-4067-867E-0CDF0152498B}"/>
              </a:ext>
            </a:extLst>
          </p:cNvPr>
          <p:cNvSpPr txBox="1"/>
          <p:nvPr/>
        </p:nvSpPr>
        <p:spPr>
          <a:xfrm>
            <a:off x="7739884" y="1875265"/>
            <a:ext cx="40330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b="0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La probabilidad de acceder a productos y servicios del sistema financiero está determinada por burocracia y características de las personas.</a:t>
            </a:r>
            <a:endParaRPr lang="es-CO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8200CF2-79A5-4B67-9FA4-DBCCF8C93DBA}"/>
              </a:ext>
            </a:extLst>
          </p:cNvPr>
          <p:cNvSpPr txBox="1"/>
          <p:nvPr/>
        </p:nvSpPr>
        <p:spPr>
          <a:xfrm>
            <a:off x="7723163" y="3376246"/>
            <a:ext cx="4049737" cy="947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b="0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Solo el 30% de su población utiliza una cuenta bancaria, el 10% tiene tarjeta de crédito y el 12% hace uso de servicios de crédito (</a:t>
            </a:r>
            <a:r>
              <a:rPr lang="es-ES" sz="1400" b="0" i="0" u="none" strike="noStrike" baseline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Demirgüç-Kunt</a:t>
            </a:r>
            <a:r>
              <a:rPr lang="es-ES" sz="1400" b="0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 y </a:t>
            </a:r>
            <a:r>
              <a:rPr lang="es-ES" sz="1400" b="0" i="0" u="none" strike="noStrike" baseline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Klapper</a:t>
            </a:r>
            <a:r>
              <a:rPr lang="es-ES" sz="1400" b="0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, 2013). </a:t>
            </a:r>
            <a:endParaRPr lang="es-CO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888726C-0D10-4E91-BC28-C2FEADDE2B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759528"/>
            <a:ext cx="728090" cy="752771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D590775-C67A-4810-B37F-58DAF28E74FA}"/>
              </a:ext>
            </a:extLst>
          </p:cNvPr>
          <p:cNvSpPr txBox="1"/>
          <p:nvPr/>
        </p:nvSpPr>
        <p:spPr>
          <a:xfrm>
            <a:off x="7781559" y="4724400"/>
            <a:ext cx="39979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b="0" i="0" u="none" strike="noStrike" baseline="0" dirty="0">
                <a:solidFill>
                  <a:schemeClr val="bg1"/>
                </a:solidFill>
                <a:latin typeface="Century Gothic" panose="020B0502020202020204" pitchFamily="34" charset="0"/>
              </a:rPr>
              <a:t>Género, nivel educativo y ruralidad son dimensiones fundamentales para entender la exclusión financiera. </a:t>
            </a:r>
            <a:endParaRPr lang="es-CO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E8F523CF-ECEF-4077-B27F-03BEE36B8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605A043F-D942-4956-A3E9-CBCA610E0656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C27E304A-88E8-4892-93BD-B9D77ED4637E}"/>
              </a:ext>
            </a:extLst>
          </p:cNvPr>
          <p:cNvSpPr txBox="1">
            <a:spLocks/>
          </p:cNvSpPr>
          <p:nvPr/>
        </p:nvSpPr>
        <p:spPr>
          <a:xfrm>
            <a:off x="609600" y="304800"/>
            <a:ext cx="11353800" cy="149143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s-ES" sz="4800" b="1" kern="0" spc="-155" dirty="0">
                <a:solidFill>
                  <a:schemeClr val="bg1"/>
                </a:solidFill>
                <a:latin typeface="Century Gothic" panose="020B0502020202020204" pitchFamily="34" charset="0"/>
              </a:rPr>
              <a:t>IA, Gobiernos y empresas condenan a la gente a la pobreza con algoritmos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1A6D367-68DD-4678-A075-5ABB5E23E9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56" y="2439385"/>
            <a:ext cx="728090" cy="75277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9A67A7C-A53A-44BE-AB89-536561674A5C}"/>
              </a:ext>
            </a:extLst>
          </p:cNvPr>
          <p:cNvSpPr txBox="1"/>
          <p:nvPr/>
        </p:nvSpPr>
        <p:spPr>
          <a:xfrm>
            <a:off x="1842281" y="2269941"/>
            <a:ext cx="93807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  <a:latin typeface="Century Gothic" panose="020B0502020202020204" pitchFamily="34" charset="0"/>
              </a:rPr>
              <a:t>Cada vez es mas frecuente el usos  de sistemas para tomar decisiones estratégicas públicas y privadas sobre la vida de las personas; como su acceso a vivienda, a un crédito o/y a servicios médicos públicos. Pero, al no auditarse, diseñarse, ni usarse correctamente,  estos sistemas atrapan a sus víctimas en un círculo vicioso de miseria</a:t>
            </a:r>
          </a:p>
        </p:txBody>
      </p:sp>
      <p:sp>
        <p:nvSpPr>
          <p:cNvPr id="13" name="AutoShape 9" descr="facebook sharing button">
            <a:extLst>
              <a:ext uri="{FF2B5EF4-FFF2-40B4-BE49-F238E27FC236}">
                <a16:creationId xmlns:a16="http://schemas.microsoft.com/office/drawing/2014/main" id="{5AB62C4F-FE6A-44CC-A5EB-84AA56AA82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38113" y="-754063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4" name="AutoShape 10" descr="twitter sharing button">
            <a:extLst>
              <a:ext uri="{FF2B5EF4-FFF2-40B4-BE49-F238E27FC236}">
                <a16:creationId xmlns:a16="http://schemas.microsoft.com/office/drawing/2014/main" id="{95E12DBB-5546-426F-992E-080DDA2358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38113" y="-465138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5" name="AutoShape 11" descr="linkedin sharing button">
            <a:extLst>
              <a:ext uri="{FF2B5EF4-FFF2-40B4-BE49-F238E27FC236}">
                <a16:creationId xmlns:a16="http://schemas.microsoft.com/office/drawing/2014/main" id="{718C7B94-3857-4741-BE9E-0D67B65456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38113" y="-1746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chemeClr val="bg1"/>
              </a:solidFill>
            </a:endParaRPr>
          </a:p>
        </p:txBody>
      </p:sp>
      <p:sp>
        <p:nvSpPr>
          <p:cNvPr id="16" name="AutoShape 12" descr="whatsapp sharing button">
            <a:extLst>
              <a:ext uri="{FF2B5EF4-FFF2-40B4-BE49-F238E27FC236}">
                <a16:creationId xmlns:a16="http://schemas.microsoft.com/office/drawing/2014/main" id="{D6716464-C5BA-46BC-92CF-9BCB91E6D0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38113" y="114300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chemeClr val="bg1"/>
              </a:solidFill>
            </a:endParaRPr>
          </a:p>
        </p:txBody>
      </p:sp>
      <p:sp>
        <p:nvSpPr>
          <p:cNvPr id="17" name="AutoShape 13" descr="meneame sharing button">
            <a:extLst>
              <a:ext uri="{FF2B5EF4-FFF2-40B4-BE49-F238E27FC236}">
                <a16:creationId xmlns:a16="http://schemas.microsoft.com/office/drawing/2014/main" id="{E2495BF8-6633-47B3-9AEB-F57DF91E1F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38113" y="4032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chemeClr val="bg1"/>
              </a:solidFill>
            </a:endParaRPr>
          </a:p>
        </p:txBody>
      </p:sp>
      <p:sp>
        <p:nvSpPr>
          <p:cNvPr id="18" name="AutoShape 14" descr="sharethis sharing button">
            <a:extLst>
              <a:ext uri="{FF2B5EF4-FFF2-40B4-BE49-F238E27FC236}">
                <a16:creationId xmlns:a16="http://schemas.microsoft.com/office/drawing/2014/main" id="{E513B104-009B-40F7-90DA-86DC662A90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138113" y="693738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>
              <a:solidFill>
                <a:schemeClr val="bg1"/>
              </a:solidFill>
            </a:endParaRPr>
          </a:p>
        </p:txBody>
      </p:sp>
      <p:pic>
        <p:nvPicPr>
          <p:cNvPr id="23" name="Gráfico 22">
            <a:extLst>
              <a:ext uri="{FF2B5EF4-FFF2-40B4-BE49-F238E27FC236}">
                <a16:creationId xmlns:a16="http://schemas.microsoft.com/office/drawing/2014/main" id="{75706FA8-243F-4876-B70A-2E7B89E51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688" y="4581356"/>
            <a:ext cx="1714500" cy="95250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FFCD9100-46B1-461F-B7D4-46F2AE305CEB}"/>
              </a:ext>
            </a:extLst>
          </p:cNvPr>
          <p:cNvSpPr txBox="1"/>
          <p:nvPr/>
        </p:nvSpPr>
        <p:spPr>
          <a:xfrm>
            <a:off x="1877876" y="4050945"/>
            <a:ext cx="9373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Los algoritmos de calificación crediticia </a:t>
            </a:r>
            <a:r>
              <a:rPr lang="es-ES" b="1" i="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interfieren en el bienestar económico de las personas y en su acceso a servicios básicos.</a:t>
            </a:r>
            <a:endParaRPr lang="es-CO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1DA2DB-159C-4E98-894A-5BFEA069DA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59" y="4107491"/>
            <a:ext cx="728090" cy="75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518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03C143-3D3A-4FED-8A60-29E166B4D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2D56233-6B89-41B7-8C21-49456A84C54F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8" name="Picture 4" descr="Quien es Muhammad Yunus? - Comunal">
            <a:extLst>
              <a:ext uri="{FF2B5EF4-FFF2-40B4-BE49-F238E27FC236}">
                <a16:creationId xmlns:a16="http://schemas.microsoft.com/office/drawing/2014/main" id="{238D335D-8251-40AC-91E1-D6D8BCC30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87"/>
          <a:stretch/>
        </p:blipFill>
        <p:spPr bwMode="auto">
          <a:xfrm>
            <a:off x="30937" y="-110018"/>
            <a:ext cx="7143586" cy="584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581F3DE-DAA5-4E7B-B3B9-3008DD3BAFEC}"/>
              </a:ext>
            </a:extLst>
          </p:cNvPr>
          <p:cNvSpPr/>
          <p:nvPr/>
        </p:nvSpPr>
        <p:spPr>
          <a:xfrm>
            <a:off x="7467600" y="1118384"/>
            <a:ext cx="44313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“La pobreza no la crea la gente pobre. Ésta es producto del sistema que hemos creado, por ende hay que cambiar los modelos y conceptos rígidos de nuestra sociedad.”</a:t>
            </a:r>
            <a:endParaRPr lang="es-CO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54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7B50787-D411-4CD4-814C-FED218EB0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CC3C942-CB81-4054-9FEE-BB9E40BD2450}"/>
              </a:ext>
            </a:extLst>
          </p:cNvPr>
          <p:cNvSpPr/>
          <p:nvPr/>
        </p:nvSpPr>
        <p:spPr>
          <a:xfrm>
            <a:off x="-2886" y="-110017"/>
            <a:ext cx="12194885" cy="5849633"/>
          </a:xfrm>
          <a:prstGeom prst="rect">
            <a:avLst/>
          </a:prstGeom>
          <a:solidFill>
            <a:srgbClr val="2B7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92D0F05C-0F9A-49F9-A3F0-9DF59CC3754B}"/>
              </a:ext>
            </a:extLst>
          </p:cNvPr>
          <p:cNvSpPr txBox="1">
            <a:spLocks/>
          </p:cNvSpPr>
          <p:nvPr/>
        </p:nvSpPr>
        <p:spPr>
          <a:xfrm>
            <a:off x="801858" y="1575582"/>
            <a:ext cx="10551942" cy="429975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AHORRO: </a:t>
            </a:r>
            <a:r>
              <a:rPr lang="es-E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Se entiende por ahorro la parte del ingreso que no se destina al gasto y que se reserva para necesidades futuras. La clave del ahorro es la capacidad de juntar dinero de manera regular durante un período de tiempo.</a:t>
            </a:r>
          </a:p>
          <a:p>
            <a:pPr algn="just"/>
            <a:r>
              <a:rPr lang="es-E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es-ES" sz="24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DEUDA: </a:t>
            </a:r>
            <a:r>
              <a:rPr lang="es-ES" sz="24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Son obligaciones que contrae con un tercero, ya sea una persona natural o una persona jurídica. En el sistema financiero, las fuentes de deuda más frecuentes suelen ser las tarjetas de crédito y los préstamos. </a:t>
            </a:r>
            <a:endParaRPr lang="es-CO" sz="2400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DE80F41-318F-4838-8ACC-6927CE3CA40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52400" y="6248400"/>
            <a:ext cx="5943600" cy="319087"/>
          </a:xfrm>
        </p:spPr>
        <p:txBody>
          <a:bodyPr/>
          <a:lstStyle/>
          <a:p>
            <a:r>
              <a:rPr lang="es-ES" sz="1400">
                <a:solidFill>
                  <a:schemeClr val="bg1"/>
                </a:solidFill>
              </a:rPr>
              <a:t>https://www.scotiabankcolpatria.com/educacion-financiera/</a:t>
            </a:r>
            <a:endParaRPr lang="es-CO" sz="1400">
              <a:solidFill>
                <a:schemeClr val="bg1"/>
              </a:solidFill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CBEBB5A7-650D-45BF-91ED-EF083E30E0C8}"/>
              </a:ext>
            </a:extLst>
          </p:cNvPr>
          <p:cNvSpPr txBox="1">
            <a:spLocks/>
          </p:cNvSpPr>
          <p:nvPr/>
        </p:nvSpPr>
        <p:spPr>
          <a:xfrm>
            <a:off x="602974" y="393259"/>
            <a:ext cx="11589026" cy="7527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s-ES" sz="4800" b="1" kern="0" spc="-155">
                <a:solidFill>
                  <a:schemeClr val="bg1"/>
                </a:solidFill>
                <a:latin typeface="Century Gothic" panose="020B0502020202020204" pitchFamily="34" charset="0"/>
              </a:rPr>
              <a:t>¿Qué se entiende por ahorro y deuda?</a:t>
            </a:r>
          </a:p>
        </p:txBody>
      </p:sp>
    </p:spTree>
    <p:extLst>
      <p:ext uri="{BB962C8B-B14F-4D97-AF65-F5344CB8AC3E}">
        <p14:creationId xmlns:p14="http://schemas.microsoft.com/office/powerpoint/2010/main" val="1333398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ublicación de Facebook 940x788 px (3)">
            <a:hlinkClick r:id="" action="ppaction://media"/>
            <a:extLst>
              <a:ext uri="{FF2B5EF4-FFF2-40B4-BE49-F238E27FC236}">
                <a16:creationId xmlns:a16="http://schemas.microsoft.com/office/drawing/2014/main" id="{B7255F08-0F02-4234-BDC0-47C30C210C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0540" t="22599" r="22214" b="18989"/>
          <a:stretch/>
        </p:blipFill>
        <p:spPr>
          <a:xfrm>
            <a:off x="3622985" y="1798383"/>
            <a:ext cx="4845766" cy="414521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BD85AB4-2401-4B98-B2F0-2AA59083CDCD}"/>
              </a:ext>
            </a:extLst>
          </p:cNvPr>
          <p:cNvSpPr/>
          <p:nvPr/>
        </p:nvSpPr>
        <p:spPr>
          <a:xfrm>
            <a:off x="1239520" y="-20320"/>
            <a:ext cx="9672320" cy="1950720"/>
          </a:xfrm>
          <a:custGeom>
            <a:avLst/>
            <a:gdLst>
              <a:gd name="connsiteX0" fmla="*/ 0 w 9672320"/>
              <a:gd name="connsiteY0" fmla="*/ 0 h 1950720"/>
              <a:gd name="connsiteX1" fmla="*/ 375514 w 9672320"/>
              <a:gd name="connsiteY1" fmla="*/ 0 h 1950720"/>
              <a:gd name="connsiteX2" fmla="*/ 944474 w 9672320"/>
              <a:gd name="connsiteY2" fmla="*/ 0 h 1950720"/>
              <a:gd name="connsiteX3" fmla="*/ 1223264 w 9672320"/>
              <a:gd name="connsiteY3" fmla="*/ 0 h 1950720"/>
              <a:gd name="connsiteX4" fmla="*/ 1502054 w 9672320"/>
              <a:gd name="connsiteY4" fmla="*/ 0 h 1950720"/>
              <a:gd name="connsiteX5" fmla="*/ 1780845 w 9672320"/>
              <a:gd name="connsiteY5" fmla="*/ 0 h 1950720"/>
              <a:gd name="connsiteX6" fmla="*/ 2059635 w 9672320"/>
              <a:gd name="connsiteY6" fmla="*/ 0 h 1950720"/>
              <a:gd name="connsiteX7" fmla="*/ 2628595 w 9672320"/>
              <a:gd name="connsiteY7" fmla="*/ 0 h 1950720"/>
              <a:gd name="connsiteX8" fmla="*/ 3391002 w 9672320"/>
              <a:gd name="connsiteY8" fmla="*/ 0 h 1950720"/>
              <a:gd name="connsiteX9" fmla="*/ 3669792 w 9672320"/>
              <a:gd name="connsiteY9" fmla="*/ 0 h 1950720"/>
              <a:gd name="connsiteX10" fmla="*/ 4142029 w 9672320"/>
              <a:gd name="connsiteY10" fmla="*/ 0 h 1950720"/>
              <a:gd name="connsiteX11" fmla="*/ 4904435 w 9672320"/>
              <a:gd name="connsiteY11" fmla="*/ 0 h 1950720"/>
              <a:gd name="connsiteX12" fmla="*/ 5183226 w 9672320"/>
              <a:gd name="connsiteY12" fmla="*/ 0 h 1950720"/>
              <a:gd name="connsiteX13" fmla="*/ 5462016 w 9672320"/>
              <a:gd name="connsiteY13" fmla="*/ 0 h 1950720"/>
              <a:gd name="connsiteX14" fmla="*/ 6030976 w 9672320"/>
              <a:gd name="connsiteY14" fmla="*/ 0 h 1950720"/>
              <a:gd name="connsiteX15" fmla="*/ 6599936 w 9672320"/>
              <a:gd name="connsiteY15" fmla="*/ 0 h 1950720"/>
              <a:gd name="connsiteX16" fmla="*/ 6878726 w 9672320"/>
              <a:gd name="connsiteY16" fmla="*/ 0 h 1950720"/>
              <a:gd name="connsiteX17" fmla="*/ 7544410 w 9672320"/>
              <a:gd name="connsiteY17" fmla="*/ 0 h 1950720"/>
              <a:gd name="connsiteX18" fmla="*/ 7919923 w 9672320"/>
              <a:gd name="connsiteY18" fmla="*/ 0 h 1950720"/>
              <a:gd name="connsiteX19" fmla="*/ 8392160 w 9672320"/>
              <a:gd name="connsiteY19" fmla="*/ 0 h 1950720"/>
              <a:gd name="connsiteX20" fmla="*/ 9057843 w 9672320"/>
              <a:gd name="connsiteY20" fmla="*/ 0 h 1950720"/>
              <a:gd name="connsiteX21" fmla="*/ 9672320 w 9672320"/>
              <a:gd name="connsiteY21" fmla="*/ 0 h 1950720"/>
              <a:gd name="connsiteX22" fmla="*/ 9672320 w 9672320"/>
              <a:gd name="connsiteY22" fmla="*/ 526694 h 1950720"/>
              <a:gd name="connsiteX23" fmla="*/ 9672320 w 9672320"/>
              <a:gd name="connsiteY23" fmla="*/ 994867 h 1950720"/>
              <a:gd name="connsiteX24" fmla="*/ 9672320 w 9672320"/>
              <a:gd name="connsiteY24" fmla="*/ 1502054 h 1950720"/>
              <a:gd name="connsiteX25" fmla="*/ 9672320 w 9672320"/>
              <a:gd name="connsiteY25" fmla="*/ 1950720 h 1950720"/>
              <a:gd name="connsiteX26" fmla="*/ 8909914 w 9672320"/>
              <a:gd name="connsiteY26" fmla="*/ 1950720 h 1950720"/>
              <a:gd name="connsiteX27" fmla="*/ 8534400 w 9672320"/>
              <a:gd name="connsiteY27" fmla="*/ 1950720 h 1950720"/>
              <a:gd name="connsiteX28" fmla="*/ 8158886 w 9672320"/>
              <a:gd name="connsiteY28" fmla="*/ 1950720 h 1950720"/>
              <a:gd name="connsiteX29" fmla="*/ 7686650 w 9672320"/>
              <a:gd name="connsiteY29" fmla="*/ 1950720 h 1950720"/>
              <a:gd name="connsiteX30" fmla="*/ 7020966 w 9672320"/>
              <a:gd name="connsiteY30" fmla="*/ 1950720 h 1950720"/>
              <a:gd name="connsiteX31" fmla="*/ 6742176 w 9672320"/>
              <a:gd name="connsiteY31" fmla="*/ 1950720 h 1950720"/>
              <a:gd name="connsiteX32" fmla="*/ 6173216 w 9672320"/>
              <a:gd name="connsiteY32" fmla="*/ 1950720 h 1950720"/>
              <a:gd name="connsiteX33" fmla="*/ 5797702 w 9672320"/>
              <a:gd name="connsiteY33" fmla="*/ 1950720 h 1950720"/>
              <a:gd name="connsiteX34" fmla="*/ 5132019 w 9672320"/>
              <a:gd name="connsiteY34" fmla="*/ 1950720 h 1950720"/>
              <a:gd name="connsiteX35" fmla="*/ 4466336 w 9672320"/>
              <a:gd name="connsiteY35" fmla="*/ 1950720 h 1950720"/>
              <a:gd name="connsiteX36" fmla="*/ 3703930 w 9672320"/>
              <a:gd name="connsiteY36" fmla="*/ 1950720 h 1950720"/>
              <a:gd name="connsiteX37" fmla="*/ 3134970 w 9672320"/>
              <a:gd name="connsiteY37" fmla="*/ 1950720 h 1950720"/>
              <a:gd name="connsiteX38" fmla="*/ 2372563 w 9672320"/>
              <a:gd name="connsiteY38" fmla="*/ 1950720 h 1950720"/>
              <a:gd name="connsiteX39" fmla="*/ 1900326 w 9672320"/>
              <a:gd name="connsiteY39" fmla="*/ 1950720 h 1950720"/>
              <a:gd name="connsiteX40" fmla="*/ 1524813 w 9672320"/>
              <a:gd name="connsiteY40" fmla="*/ 1950720 h 1950720"/>
              <a:gd name="connsiteX41" fmla="*/ 955853 w 9672320"/>
              <a:gd name="connsiteY41" fmla="*/ 1950720 h 1950720"/>
              <a:gd name="connsiteX42" fmla="*/ 0 w 9672320"/>
              <a:gd name="connsiteY42" fmla="*/ 1950720 h 1950720"/>
              <a:gd name="connsiteX43" fmla="*/ 0 w 9672320"/>
              <a:gd name="connsiteY43" fmla="*/ 1502054 h 1950720"/>
              <a:gd name="connsiteX44" fmla="*/ 0 w 9672320"/>
              <a:gd name="connsiteY44" fmla="*/ 1014374 h 1950720"/>
              <a:gd name="connsiteX45" fmla="*/ 0 w 9672320"/>
              <a:gd name="connsiteY45" fmla="*/ 507187 h 1950720"/>
              <a:gd name="connsiteX46" fmla="*/ 0 w 9672320"/>
              <a:gd name="connsiteY46" fmla="*/ 0 h 195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672320" h="1950720" fill="none" extrusionOk="0">
                <a:moveTo>
                  <a:pt x="0" y="0"/>
                </a:moveTo>
                <a:cubicBezTo>
                  <a:pt x="135798" y="-32362"/>
                  <a:pt x="215855" y="2558"/>
                  <a:pt x="375514" y="0"/>
                </a:cubicBezTo>
                <a:cubicBezTo>
                  <a:pt x="535173" y="-2558"/>
                  <a:pt x="675551" y="40748"/>
                  <a:pt x="944474" y="0"/>
                </a:cubicBezTo>
                <a:cubicBezTo>
                  <a:pt x="1213397" y="-40748"/>
                  <a:pt x="1161636" y="18715"/>
                  <a:pt x="1223264" y="0"/>
                </a:cubicBezTo>
                <a:cubicBezTo>
                  <a:pt x="1284892" y="-18715"/>
                  <a:pt x="1445400" y="17441"/>
                  <a:pt x="1502054" y="0"/>
                </a:cubicBezTo>
                <a:cubicBezTo>
                  <a:pt x="1558708" y="-17441"/>
                  <a:pt x="1696780" y="11689"/>
                  <a:pt x="1780845" y="0"/>
                </a:cubicBezTo>
                <a:cubicBezTo>
                  <a:pt x="1864910" y="-11689"/>
                  <a:pt x="1937267" y="19488"/>
                  <a:pt x="2059635" y="0"/>
                </a:cubicBezTo>
                <a:cubicBezTo>
                  <a:pt x="2182003" y="-19488"/>
                  <a:pt x="2456679" y="1254"/>
                  <a:pt x="2628595" y="0"/>
                </a:cubicBezTo>
                <a:cubicBezTo>
                  <a:pt x="2800511" y="-1254"/>
                  <a:pt x="3133094" y="46885"/>
                  <a:pt x="3391002" y="0"/>
                </a:cubicBezTo>
                <a:cubicBezTo>
                  <a:pt x="3648910" y="-46885"/>
                  <a:pt x="3580007" y="21456"/>
                  <a:pt x="3669792" y="0"/>
                </a:cubicBezTo>
                <a:cubicBezTo>
                  <a:pt x="3759577" y="-21456"/>
                  <a:pt x="3961041" y="1631"/>
                  <a:pt x="4142029" y="0"/>
                </a:cubicBezTo>
                <a:cubicBezTo>
                  <a:pt x="4323017" y="-1631"/>
                  <a:pt x="4705829" y="31829"/>
                  <a:pt x="4904435" y="0"/>
                </a:cubicBezTo>
                <a:cubicBezTo>
                  <a:pt x="5103041" y="-31829"/>
                  <a:pt x="5087141" y="3545"/>
                  <a:pt x="5183226" y="0"/>
                </a:cubicBezTo>
                <a:cubicBezTo>
                  <a:pt x="5279311" y="-3545"/>
                  <a:pt x="5353475" y="1681"/>
                  <a:pt x="5462016" y="0"/>
                </a:cubicBezTo>
                <a:cubicBezTo>
                  <a:pt x="5570557" y="-1681"/>
                  <a:pt x="5862532" y="61412"/>
                  <a:pt x="6030976" y="0"/>
                </a:cubicBezTo>
                <a:cubicBezTo>
                  <a:pt x="6199420" y="-61412"/>
                  <a:pt x="6435577" y="45970"/>
                  <a:pt x="6599936" y="0"/>
                </a:cubicBezTo>
                <a:cubicBezTo>
                  <a:pt x="6764295" y="-45970"/>
                  <a:pt x="6812805" y="26345"/>
                  <a:pt x="6878726" y="0"/>
                </a:cubicBezTo>
                <a:cubicBezTo>
                  <a:pt x="6944647" y="-26345"/>
                  <a:pt x="7331004" y="6515"/>
                  <a:pt x="7544410" y="0"/>
                </a:cubicBezTo>
                <a:cubicBezTo>
                  <a:pt x="7757816" y="-6515"/>
                  <a:pt x="7784938" y="40210"/>
                  <a:pt x="7919923" y="0"/>
                </a:cubicBezTo>
                <a:cubicBezTo>
                  <a:pt x="8054908" y="-40210"/>
                  <a:pt x="8255871" y="22462"/>
                  <a:pt x="8392160" y="0"/>
                </a:cubicBezTo>
                <a:cubicBezTo>
                  <a:pt x="8528449" y="-22462"/>
                  <a:pt x="8812239" y="29381"/>
                  <a:pt x="9057843" y="0"/>
                </a:cubicBezTo>
                <a:cubicBezTo>
                  <a:pt x="9303447" y="-29381"/>
                  <a:pt x="9499082" y="36683"/>
                  <a:pt x="9672320" y="0"/>
                </a:cubicBezTo>
                <a:cubicBezTo>
                  <a:pt x="9721518" y="170524"/>
                  <a:pt x="9669346" y="397498"/>
                  <a:pt x="9672320" y="526694"/>
                </a:cubicBezTo>
                <a:cubicBezTo>
                  <a:pt x="9675294" y="655890"/>
                  <a:pt x="9631914" y="811664"/>
                  <a:pt x="9672320" y="994867"/>
                </a:cubicBezTo>
                <a:cubicBezTo>
                  <a:pt x="9712726" y="1178070"/>
                  <a:pt x="9627118" y="1293119"/>
                  <a:pt x="9672320" y="1502054"/>
                </a:cubicBezTo>
                <a:cubicBezTo>
                  <a:pt x="9717522" y="1710989"/>
                  <a:pt x="9661192" y="1849809"/>
                  <a:pt x="9672320" y="1950720"/>
                </a:cubicBezTo>
                <a:cubicBezTo>
                  <a:pt x="9389481" y="1958396"/>
                  <a:pt x="9268414" y="1877788"/>
                  <a:pt x="8909914" y="1950720"/>
                </a:cubicBezTo>
                <a:cubicBezTo>
                  <a:pt x="8551414" y="2023652"/>
                  <a:pt x="8693492" y="1945557"/>
                  <a:pt x="8534400" y="1950720"/>
                </a:cubicBezTo>
                <a:cubicBezTo>
                  <a:pt x="8375308" y="1955883"/>
                  <a:pt x="8280306" y="1939760"/>
                  <a:pt x="8158886" y="1950720"/>
                </a:cubicBezTo>
                <a:cubicBezTo>
                  <a:pt x="8037466" y="1961680"/>
                  <a:pt x="7878110" y="1937095"/>
                  <a:pt x="7686650" y="1950720"/>
                </a:cubicBezTo>
                <a:cubicBezTo>
                  <a:pt x="7495190" y="1964345"/>
                  <a:pt x="7211820" y="1914649"/>
                  <a:pt x="7020966" y="1950720"/>
                </a:cubicBezTo>
                <a:cubicBezTo>
                  <a:pt x="6830112" y="1986791"/>
                  <a:pt x="6826923" y="1926417"/>
                  <a:pt x="6742176" y="1950720"/>
                </a:cubicBezTo>
                <a:cubicBezTo>
                  <a:pt x="6657429" y="1975023"/>
                  <a:pt x="6337308" y="1923946"/>
                  <a:pt x="6173216" y="1950720"/>
                </a:cubicBezTo>
                <a:cubicBezTo>
                  <a:pt x="6009124" y="1977494"/>
                  <a:pt x="5984182" y="1935808"/>
                  <a:pt x="5797702" y="1950720"/>
                </a:cubicBezTo>
                <a:cubicBezTo>
                  <a:pt x="5611222" y="1965632"/>
                  <a:pt x="5281596" y="1893666"/>
                  <a:pt x="5132019" y="1950720"/>
                </a:cubicBezTo>
                <a:cubicBezTo>
                  <a:pt x="4982442" y="2007774"/>
                  <a:pt x="4700519" y="1948114"/>
                  <a:pt x="4466336" y="1950720"/>
                </a:cubicBezTo>
                <a:cubicBezTo>
                  <a:pt x="4232153" y="1953326"/>
                  <a:pt x="3970866" y="1912899"/>
                  <a:pt x="3703930" y="1950720"/>
                </a:cubicBezTo>
                <a:cubicBezTo>
                  <a:pt x="3436994" y="1988541"/>
                  <a:pt x="3338965" y="1922915"/>
                  <a:pt x="3134970" y="1950720"/>
                </a:cubicBezTo>
                <a:cubicBezTo>
                  <a:pt x="2930975" y="1978525"/>
                  <a:pt x="2663160" y="1915219"/>
                  <a:pt x="2372563" y="1950720"/>
                </a:cubicBezTo>
                <a:cubicBezTo>
                  <a:pt x="2081966" y="1986221"/>
                  <a:pt x="2011002" y="1936868"/>
                  <a:pt x="1900326" y="1950720"/>
                </a:cubicBezTo>
                <a:cubicBezTo>
                  <a:pt x="1789650" y="1964572"/>
                  <a:pt x="1711593" y="1936763"/>
                  <a:pt x="1524813" y="1950720"/>
                </a:cubicBezTo>
                <a:cubicBezTo>
                  <a:pt x="1338033" y="1964677"/>
                  <a:pt x="1157789" y="1906052"/>
                  <a:pt x="955853" y="1950720"/>
                </a:cubicBezTo>
                <a:cubicBezTo>
                  <a:pt x="753917" y="1995388"/>
                  <a:pt x="395552" y="1897753"/>
                  <a:pt x="0" y="1950720"/>
                </a:cubicBezTo>
                <a:cubicBezTo>
                  <a:pt x="-496" y="1740799"/>
                  <a:pt x="14911" y="1724028"/>
                  <a:pt x="0" y="1502054"/>
                </a:cubicBezTo>
                <a:cubicBezTo>
                  <a:pt x="-14911" y="1280080"/>
                  <a:pt x="14411" y="1241917"/>
                  <a:pt x="0" y="1014374"/>
                </a:cubicBezTo>
                <a:cubicBezTo>
                  <a:pt x="-14411" y="786831"/>
                  <a:pt x="28493" y="680149"/>
                  <a:pt x="0" y="507187"/>
                </a:cubicBezTo>
                <a:cubicBezTo>
                  <a:pt x="-28493" y="334225"/>
                  <a:pt x="1905" y="135530"/>
                  <a:pt x="0" y="0"/>
                </a:cubicBezTo>
                <a:close/>
              </a:path>
              <a:path w="9672320" h="1950720" stroke="0" extrusionOk="0">
                <a:moveTo>
                  <a:pt x="0" y="0"/>
                </a:moveTo>
                <a:cubicBezTo>
                  <a:pt x="106955" y="-17776"/>
                  <a:pt x="281959" y="13573"/>
                  <a:pt x="375514" y="0"/>
                </a:cubicBezTo>
                <a:cubicBezTo>
                  <a:pt x="469069" y="-13573"/>
                  <a:pt x="696535" y="31331"/>
                  <a:pt x="847750" y="0"/>
                </a:cubicBezTo>
                <a:cubicBezTo>
                  <a:pt x="998965" y="-31331"/>
                  <a:pt x="1000322" y="31046"/>
                  <a:pt x="1126541" y="0"/>
                </a:cubicBezTo>
                <a:cubicBezTo>
                  <a:pt x="1252760" y="-31046"/>
                  <a:pt x="1645546" y="52531"/>
                  <a:pt x="1888947" y="0"/>
                </a:cubicBezTo>
                <a:cubicBezTo>
                  <a:pt x="2132348" y="-52531"/>
                  <a:pt x="2224623" y="38560"/>
                  <a:pt x="2457907" y="0"/>
                </a:cubicBezTo>
                <a:cubicBezTo>
                  <a:pt x="2691191" y="-38560"/>
                  <a:pt x="2694750" y="45253"/>
                  <a:pt x="2930144" y="0"/>
                </a:cubicBezTo>
                <a:cubicBezTo>
                  <a:pt x="3165538" y="-45253"/>
                  <a:pt x="3401965" y="60263"/>
                  <a:pt x="3595827" y="0"/>
                </a:cubicBezTo>
                <a:cubicBezTo>
                  <a:pt x="3789689" y="-60263"/>
                  <a:pt x="3891398" y="12369"/>
                  <a:pt x="4068064" y="0"/>
                </a:cubicBezTo>
                <a:cubicBezTo>
                  <a:pt x="4244730" y="-12369"/>
                  <a:pt x="4323173" y="4928"/>
                  <a:pt x="4540301" y="0"/>
                </a:cubicBezTo>
                <a:cubicBezTo>
                  <a:pt x="4757429" y="-4928"/>
                  <a:pt x="4781021" y="14592"/>
                  <a:pt x="5012538" y="0"/>
                </a:cubicBezTo>
                <a:cubicBezTo>
                  <a:pt x="5244055" y="-14592"/>
                  <a:pt x="5413534" y="59064"/>
                  <a:pt x="5581498" y="0"/>
                </a:cubicBezTo>
                <a:cubicBezTo>
                  <a:pt x="5749462" y="-59064"/>
                  <a:pt x="6000864" y="70511"/>
                  <a:pt x="6247181" y="0"/>
                </a:cubicBezTo>
                <a:cubicBezTo>
                  <a:pt x="6493498" y="-70511"/>
                  <a:pt x="6520430" y="9211"/>
                  <a:pt x="6622694" y="0"/>
                </a:cubicBezTo>
                <a:cubicBezTo>
                  <a:pt x="6724958" y="-9211"/>
                  <a:pt x="6982290" y="11469"/>
                  <a:pt x="7288378" y="0"/>
                </a:cubicBezTo>
                <a:cubicBezTo>
                  <a:pt x="7594466" y="-11469"/>
                  <a:pt x="7696658" y="14662"/>
                  <a:pt x="8050784" y="0"/>
                </a:cubicBezTo>
                <a:cubicBezTo>
                  <a:pt x="8404910" y="-14662"/>
                  <a:pt x="8346325" y="35763"/>
                  <a:pt x="8426298" y="0"/>
                </a:cubicBezTo>
                <a:cubicBezTo>
                  <a:pt x="8506271" y="-35763"/>
                  <a:pt x="8866997" y="16154"/>
                  <a:pt x="9091981" y="0"/>
                </a:cubicBezTo>
                <a:cubicBezTo>
                  <a:pt x="9316965" y="-16154"/>
                  <a:pt x="9407272" y="11653"/>
                  <a:pt x="9672320" y="0"/>
                </a:cubicBezTo>
                <a:cubicBezTo>
                  <a:pt x="9711188" y="120004"/>
                  <a:pt x="9649533" y="269974"/>
                  <a:pt x="9672320" y="487680"/>
                </a:cubicBezTo>
                <a:cubicBezTo>
                  <a:pt x="9695107" y="705386"/>
                  <a:pt x="9625263" y="816957"/>
                  <a:pt x="9672320" y="994867"/>
                </a:cubicBezTo>
                <a:cubicBezTo>
                  <a:pt x="9719377" y="1172777"/>
                  <a:pt x="9668215" y="1240862"/>
                  <a:pt x="9672320" y="1463040"/>
                </a:cubicBezTo>
                <a:cubicBezTo>
                  <a:pt x="9676425" y="1685218"/>
                  <a:pt x="9669510" y="1725005"/>
                  <a:pt x="9672320" y="1950720"/>
                </a:cubicBezTo>
                <a:cubicBezTo>
                  <a:pt x="9574531" y="1981797"/>
                  <a:pt x="9413392" y="1936846"/>
                  <a:pt x="9296806" y="1950720"/>
                </a:cubicBezTo>
                <a:cubicBezTo>
                  <a:pt x="9180220" y="1964594"/>
                  <a:pt x="9023586" y="1946271"/>
                  <a:pt x="8824570" y="1950720"/>
                </a:cubicBezTo>
                <a:cubicBezTo>
                  <a:pt x="8625554" y="1955169"/>
                  <a:pt x="8559641" y="1935783"/>
                  <a:pt x="8352333" y="1950720"/>
                </a:cubicBezTo>
                <a:cubicBezTo>
                  <a:pt x="8145025" y="1965657"/>
                  <a:pt x="8010108" y="1875445"/>
                  <a:pt x="7686650" y="1950720"/>
                </a:cubicBezTo>
                <a:cubicBezTo>
                  <a:pt x="7363192" y="2025995"/>
                  <a:pt x="7194831" y="1947721"/>
                  <a:pt x="7020966" y="1950720"/>
                </a:cubicBezTo>
                <a:cubicBezTo>
                  <a:pt x="6847101" y="1953719"/>
                  <a:pt x="6595355" y="1948769"/>
                  <a:pt x="6355283" y="1950720"/>
                </a:cubicBezTo>
                <a:cubicBezTo>
                  <a:pt x="6115211" y="1952671"/>
                  <a:pt x="6155104" y="1909122"/>
                  <a:pt x="5979770" y="1950720"/>
                </a:cubicBezTo>
                <a:cubicBezTo>
                  <a:pt x="5804436" y="1992318"/>
                  <a:pt x="5521427" y="1941715"/>
                  <a:pt x="5314086" y="1950720"/>
                </a:cubicBezTo>
                <a:cubicBezTo>
                  <a:pt x="5106745" y="1959725"/>
                  <a:pt x="5084939" y="1929134"/>
                  <a:pt x="4938573" y="1950720"/>
                </a:cubicBezTo>
                <a:cubicBezTo>
                  <a:pt x="4792207" y="1972306"/>
                  <a:pt x="4453598" y="1929713"/>
                  <a:pt x="4272890" y="1950720"/>
                </a:cubicBezTo>
                <a:cubicBezTo>
                  <a:pt x="4092182" y="1971727"/>
                  <a:pt x="3906629" y="1909797"/>
                  <a:pt x="3607206" y="1950720"/>
                </a:cubicBezTo>
                <a:cubicBezTo>
                  <a:pt x="3307783" y="1991643"/>
                  <a:pt x="3302159" y="1905481"/>
                  <a:pt x="3038246" y="1950720"/>
                </a:cubicBezTo>
                <a:cubicBezTo>
                  <a:pt x="2774333" y="1995959"/>
                  <a:pt x="2790677" y="1915967"/>
                  <a:pt x="2566010" y="1950720"/>
                </a:cubicBezTo>
                <a:cubicBezTo>
                  <a:pt x="2341343" y="1985473"/>
                  <a:pt x="2247509" y="1930011"/>
                  <a:pt x="1997050" y="1950720"/>
                </a:cubicBezTo>
                <a:cubicBezTo>
                  <a:pt x="1746591" y="1971429"/>
                  <a:pt x="1792562" y="1944187"/>
                  <a:pt x="1718259" y="1950720"/>
                </a:cubicBezTo>
                <a:cubicBezTo>
                  <a:pt x="1643956" y="1957253"/>
                  <a:pt x="1503709" y="1930536"/>
                  <a:pt x="1439469" y="1950720"/>
                </a:cubicBezTo>
                <a:cubicBezTo>
                  <a:pt x="1375229" y="1970904"/>
                  <a:pt x="1154893" y="1895710"/>
                  <a:pt x="870509" y="1950720"/>
                </a:cubicBezTo>
                <a:cubicBezTo>
                  <a:pt x="586125" y="2005730"/>
                  <a:pt x="208856" y="1859663"/>
                  <a:pt x="0" y="1950720"/>
                </a:cubicBezTo>
                <a:cubicBezTo>
                  <a:pt x="-4220" y="1841613"/>
                  <a:pt x="40095" y="1639539"/>
                  <a:pt x="0" y="1424026"/>
                </a:cubicBezTo>
                <a:cubicBezTo>
                  <a:pt x="-40095" y="1208513"/>
                  <a:pt x="6674" y="1036057"/>
                  <a:pt x="0" y="916838"/>
                </a:cubicBezTo>
                <a:cubicBezTo>
                  <a:pt x="-6674" y="797619"/>
                  <a:pt x="46534" y="686102"/>
                  <a:pt x="0" y="468173"/>
                </a:cubicBezTo>
                <a:cubicBezTo>
                  <a:pt x="-46534" y="250244"/>
                  <a:pt x="47777" y="99730"/>
                  <a:pt x="0" y="0"/>
                </a:cubicBezTo>
                <a:close/>
              </a:path>
            </a:pathLst>
          </a:custGeom>
          <a:solidFill>
            <a:srgbClr val="2B715E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082410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Neurofinanzas</a:t>
            </a:r>
            <a:r>
              <a:rPr lang="es-CO" sz="5400" dirty="0">
                <a:solidFill>
                  <a:schemeClr val="bg1"/>
                </a:solidFill>
                <a:latin typeface="Century Gothic" panose="020B0502020202020204" pitchFamily="34" charset="0"/>
              </a:rPr>
              <a:t> en el emprendimiento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8CEC5A-A685-4033-BF40-7FBD279A8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13" y="5609604"/>
            <a:ext cx="8859486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6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1A1EE8E7B17947AE065F953CB48B86" ma:contentTypeVersion="12" ma:contentTypeDescription="Create a new document." ma:contentTypeScope="" ma:versionID="8b5d76a5e45887bdb10ed89f6307ecdc">
  <xsd:schema xmlns:xsd="http://www.w3.org/2001/XMLSchema" xmlns:xs="http://www.w3.org/2001/XMLSchema" xmlns:p="http://schemas.microsoft.com/office/2006/metadata/properties" xmlns:ns3="aef29cf0-f168-40e4-820e-6278c3a7b624" xmlns:ns4="c0bcbc02-a3e3-4d53-b9bf-880f803ace2b" targetNamespace="http://schemas.microsoft.com/office/2006/metadata/properties" ma:root="true" ma:fieldsID="946ec08c197829fcd4664bbbd8ae4a18" ns3:_="" ns4:_="">
    <xsd:import namespace="aef29cf0-f168-40e4-820e-6278c3a7b624"/>
    <xsd:import namespace="c0bcbc02-a3e3-4d53-b9bf-880f803ace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29cf0-f168-40e4-820e-6278c3a7b6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bcbc02-a3e3-4d53-b9bf-880f803a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E0945A-663B-47E0-9DED-31CE0058827D}">
  <ds:schemaRefs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aef29cf0-f168-40e4-820e-6278c3a7b624"/>
    <ds:schemaRef ds:uri="http://schemas.microsoft.com/office/2006/documentManagement/types"/>
    <ds:schemaRef ds:uri="c0bcbc02-a3e3-4d53-b9bf-880f803ace2b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92986A6-F7D8-4F21-B770-F7658AF0B7B8}">
  <ds:schemaRefs>
    <ds:schemaRef ds:uri="aef29cf0-f168-40e4-820e-6278c3a7b624"/>
    <ds:schemaRef ds:uri="c0bcbc02-a3e3-4d53-b9bf-880f803ace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6C18594-1EE0-48B8-A575-17AD168CD0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2484</TotalTime>
  <Words>498</Words>
  <Application>Microsoft Office PowerPoint</Application>
  <PresentationFormat>Widescreen</PresentationFormat>
  <Paragraphs>46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Valentina Coley</dc:creator>
  <cp:lastModifiedBy>Valentina Coley</cp:lastModifiedBy>
  <cp:revision>40</cp:revision>
  <dcterms:created xsi:type="dcterms:W3CDTF">2020-05-12T14:57:26Z</dcterms:created>
  <dcterms:modified xsi:type="dcterms:W3CDTF">2021-07-28T19:36:46Z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0x0101007E1A1EE8E7B17947AE065F953CB48B86</vt:lpwstr>
  </property>
</Properties>
</file>