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81" r:id="rId2"/>
    <p:sldId id="269" r:id="rId3"/>
    <p:sldId id="391" r:id="rId4"/>
    <p:sldId id="291" r:id="rId5"/>
    <p:sldId id="383" r:id="rId6"/>
    <p:sldId id="393" r:id="rId7"/>
    <p:sldId id="385" r:id="rId8"/>
    <p:sldId id="384" r:id="rId9"/>
    <p:sldId id="302" r:id="rId10"/>
    <p:sldId id="301" r:id="rId11"/>
    <p:sldId id="378" r:id="rId12"/>
    <p:sldId id="387" r:id="rId13"/>
    <p:sldId id="379" r:id="rId14"/>
    <p:sldId id="380" r:id="rId15"/>
    <p:sldId id="390"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tina Coley" initials="VC" lastIdx="1" clrIdx="0">
    <p:extLst>
      <p:ext uri="{19B8F6BF-5375-455C-9EA6-DF929625EA0E}">
        <p15:presenceInfo xmlns:p15="http://schemas.microsoft.com/office/powerpoint/2012/main" userId="Valentina Co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7CB"/>
    <a:srgbClr val="6DDFCB"/>
    <a:srgbClr val="63CED8"/>
    <a:srgbClr val="5E88F3"/>
    <a:srgbClr val="30715D"/>
    <a:srgbClr val="5DB0F5"/>
    <a:srgbClr val="455FD8"/>
    <a:srgbClr val="0E8281"/>
    <a:srgbClr val="349594"/>
    <a:srgbClr val="8529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3923" autoAdjust="0"/>
  </p:normalViewPr>
  <p:slideViewPr>
    <p:cSldViewPr snapToGrid="0">
      <p:cViewPr>
        <p:scale>
          <a:sx n="48" d="100"/>
          <a:sy n="48" d="100"/>
        </p:scale>
        <p:origin x="1494"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tina Coley" userId="S::valentina.coley@cubosocial.org::6215a152-8e28-4d70-a23b-f36faab8332e" providerId="AD" clId="Web-{9A604A6D-4F18-6D50-E129-A6B799D8DDF6}"/>
    <pc:docChg chg="modSld">
      <pc:chgData name="Valentina Coley" userId="S::valentina.coley@cubosocial.org::6215a152-8e28-4d70-a23b-f36faab8332e" providerId="AD" clId="Web-{9A604A6D-4F18-6D50-E129-A6B799D8DDF6}" dt="2021-07-25T00:02:35.382" v="0" actId="20577"/>
      <pc:docMkLst>
        <pc:docMk/>
      </pc:docMkLst>
      <pc:sldChg chg="modSp">
        <pc:chgData name="Valentina Coley" userId="S::valentina.coley@cubosocial.org::6215a152-8e28-4d70-a23b-f36faab8332e" providerId="AD" clId="Web-{9A604A6D-4F18-6D50-E129-A6B799D8DDF6}" dt="2021-07-25T00:02:35.382" v="0" actId="20577"/>
        <pc:sldMkLst>
          <pc:docMk/>
          <pc:sldMk cId="2286867753" sldId="291"/>
        </pc:sldMkLst>
        <pc:spChg chg="mod">
          <ac:chgData name="Valentina Coley" userId="S::valentina.coley@cubosocial.org::6215a152-8e28-4d70-a23b-f36faab8332e" providerId="AD" clId="Web-{9A604A6D-4F18-6D50-E129-A6B799D8DDF6}" dt="2021-07-25T00:02:35.382" v="0" actId="20577"/>
          <ac:spMkLst>
            <pc:docMk/>
            <pc:sldMk cId="2286867753" sldId="291"/>
            <ac:spMk id="2" creationId="{115C3536-3623-4BF8-B577-7384E8DB21A2}"/>
          </ac:spMkLst>
        </pc:spChg>
      </pc:sldChg>
    </pc:docChg>
  </pc:docChgLst>
  <pc:docChgLst>
    <pc:chgData name="Valentina Coley" userId="6215a152-8e28-4d70-a23b-f36faab8332e" providerId="ADAL" clId="{737C992C-B990-483A-B251-59C8A7460326}"/>
    <pc:docChg chg="custSel addSld delSld modSld">
      <pc:chgData name="Valentina Coley" userId="6215a152-8e28-4d70-a23b-f36faab8332e" providerId="ADAL" clId="{737C992C-B990-483A-B251-59C8A7460326}" dt="2021-07-29T15:20:23.890" v="27" actId="478"/>
      <pc:docMkLst>
        <pc:docMk/>
      </pc:docMkLst>
      <pc:sldChg chg="addSp delSp modSp">
        <pc:chgData name="Valentina Coley" userId="6215a152-8e28-4d70-a23b-f36faab8332e" providerId="ADAL" clId="{737C992C-B990-483A-B251-59C8A7460326}" dt="2021-07-29T15:19:32.785" v="11" actId="478"/>
        <pc:sldMkLst>
          <pc:docMk/>
          <pc:sldMk cId="3943670214" sldId="269"/>
        </pc:sldMkLst>
        <pc:spChg chg="mod">
          <ac:chgData name="Valentina Coley" userId="6215a152-8e28-4d70-a23b-f36faab8332e" providerId="ADAL" clId="{737C992C-B990-483A-B251-59C8A7460326}" dt="2021-07-29T15:19:31.034" v="10" actId="2085"/>
          <ac:spMkLst>
            <pc:docMk/>
            <pc:sldMk cId="3943670214" sldId="269"/>
            <ac:spMk id="6" creationId="{2EDB2D83-A0D0-4579-9AB1-4E046D650F09}"/>
          </ac:spMkLst>
        </pc:spChg>
        <pc:picChg chg="add del mod">
          <ac:chgData name="Valentina Coley" userId="6215a152-8e28-4d70-a23b-f36faab8332e" providerId="ADAL" clId="{737C992C-B990-483A-B251-59C8A7460326}" dt="2021-07-29T15:19:32.785" v="11" actId="478"/>
          <ac:picMkLst>
            <pc:docMk/>
            <pc:sldMk cId="3943670214" sldId="269"/>
            <ac:picMk id="7" creationId="{79AC43D3-12AB-4AA5-865B-D8C111C1EF09}"/>
          </ac:picMkLst>
        </pc:picChg>
      </pc:sldChg>
      <pc:sldChg chg="modSp">
        <pc:chgData name="Valentina Coley" userId="6215a152-8e28-4d70-a23b-f36faab8332e" providerId="ADAL" clId="{737C992C-B990-483A-B251-59C8A7460326}" dt="2021-07-29T15:19:36.025" v="13" actId="207"/>
        <pc:sldMkLst>
          <pc:docMk/>
          <pc:sldMk cId="2286867753" sldId="291"/>
        </pc:sldMkLst>
        <pc:spChg chg="mod">
          <ac:chgData name="Valentina Coley" userId="6215a152-8e28-4d70-a23b-f36faab8332e" providerId="ADAL" clId="{737C992C-B990-483A-B251-59C8A7460326}" dt="2021-07-29T15:19:36.025" v="13" actId="207"/>
          <ac:spMkLst>
            <pc:docMk/>
            <pc:sldMk cId="2286867753" sldId="291"/>
            <ac:spMk id="6" creationId="{2EDB2D83-A0D0-4579-9AB1-4E046D650F09}"/>
          </ac:spMkLst>
        </pc:spChg>
      </pc:sldChg>
      <pc:sldChg chg="modSp">
        <pc:chgData name="Valentina Coley" userId="6215a152-8e28-4d70-a23b-f36faab8332e" providerId="ADAL" clId="{737C992C-B990-483A-B251-59C8A7460326}" dt="2021-07-29T15:19:54.424" v="18" actId="2085"/>
        <pc:sldMkLst>
          <pc:docMk/>
          <pc:sldMk cId="2288497548" sldId="301"/>
        </pc:sldMkLst>
        <pc:spChg chg="mod">
          <ac:chgData name="Valentina Coley" userId="6215a152-8e28-4d70-a23b-f36faab8332e" providerId="ADAL" clId="{737C992C-B990-483A-B251-59C8A7460326}" dt="2021-07-29T15:19:54.424" v="18" actId="2085"/>
          <ac:spMkLst>
            <pc:docMk/>
            <pc:sldMk cId="2288497548" sldId="301"/>
            <ac:spMk id="8" creationId="{DE8B3FFB-4E03-4D45-B10A-653BD6CF6023}"/>
          </ac:spMkLst>
        </pc:spChg>
      </pc:sldChg>
      <pc:sldChg chg="modSp">
        <pc:chgData name="Valentina Coley" userId="6215a152-8e28-4d70-a23b-f36faab8332e" providerId="ADAL" clId="{737C992C-B990-483A-B251-59C8A7460326}" dt="2021-07-29T15:19:39.946" v="14" actId="207"/>
        <pc:sldMkLst>
          <pc:docMk/>
          <pc:sldMk cId="4286262929" sldId="303"/>
        </pc:sldMkLst>
        <pc:picChg chg="mod">
          <ac:chgData name="Valentina Coley" userId="6215a152-8e28-4d70-a23b-f36faab8332e" providerId="ADAL" clId="{737C992C-B990-483A-B251-59C8A7460326}" dt="2021-07-29T15:19:39.946" v="14" actId="207"/>
          <ac:picMkLst>
            <pc:docMk/>
            <pc:sldMk cId="4286262929" sldId="303"/>
            <ac:picMk id="9" creationId="{B3BA31DD-7D7E-4369-A2CA-6E038D0394AB}"/>
          </ac:picMkLst>
        </pc:picChg>
      </pc:sldChg>
      <pc:sldChg chg="delSp modSp">
        <pc:chgData name="Valentina Coley" userId="6215a152-8e28-4d70-a23b-f36faab8332e" providerId="ADAL" clId="{737C992C-B990-483A-B251-59C8A7460326}" dt="2021-07-29T15:20:23.890" v="27" actId="478"/>
        <pc:sldMkLst>
          <pc:docMk/>
          <pc:sldMk cId="377555027" sldId="304"/>
        </pc:sldMkLst>
        <pc:spChg chg="del mod">
          <ac:chgData name="Valentina Coley" userId="6215a152-8e28-4d70-a23b-f36faab8332e" providerId="ADAL" clId="{737C992C-B990-483A-B251-59C8A7460326}" dt="2021-07-29T15:20:23.890" v="27" actId="478"/>
          <ac:spMkLst>
            <pc:docMk/>
            <pc:sldMk cId="377555027" sldId="304"/>
            <ac:spMk id="8" creationId="{DE8B3FFB-4E03-4D45-B10A-653BD6CF6023}"/>
          </ac:spMkLst>
        </pc:spChg>
        <pc:spChg chg="mod">
          <ac:chgData name="Valentina Coley" userId="6215a152-8e28-4d70-a23b-f36faab8332e" providerId="ADAL" clId="{737C992C-B990-483A-B251-59C8A7460326}" dt="2021-07-29T15:20:19.018" v="26" actId="207"/>
          <ac:spMkLst>
            <pc:docMk/>
            <pc:sldMk cId="377555027" sldId="304"/>
            <ac:spMk id="9" creationId="{1547AF2B-9147-4DA8-BE50-0073F6A8C3EF}"/>
          </ac:spMkLst>
        </pc:spChg>
      </pc:sldChg>
      <pc:sldChg chg="modSp">
        <pc:chgData name="Valentina Coley" userId="6215a152-8e28-4d70-a23b-f36faab8332e" providerId="ADAL" clId="{737C992C-B990-483A-B251-59C8A7460326}" dt="2021-07-29T15:19:49.191" v="16" actId="2085"/>
        <pc:sldMkLst>
          <pc:docMk/>
          <pc:sldMk cId="3893462488" sldId="378"/>
        </pc:sldMkLst>
        <pc:spChg chg="mod">
          <ac:chgData name="Valentina Coley" userId="6215a152-8e28-4d70-a23b-f36faab8332e" providerId="ADAL" clId="{737C992C-B990-483A-B251-59C8A7460326}" dt="2021-07-29T15:19:49.191" v="16" actId="2085"/>
          <ac:spMkLst>
            <pc:docMk/>
            <pc:sldMk cId="3893462488" sldId="378"/>
            <ac:spMk id="8" creationId="{DE8B3FFB-4E03-4D45-B10A-653BD6CF6023}"/>
          </ac:spMkLst>
        </pc:spChg>
      </pc:sldChg>
      <pc:sldChg chg="modSp">
        <pc:chgData name="Valentina Coley" userId="6215a152-8e28-4d70-a23b-f36faab8332e" providerId="ADAL" clId="{737C992C-B990-483A-B251-59C8A7460326}" dt="2021-07-29T15:20:02.560" v="20" actId="207"/>
        <pc:sldMkLst>
          <pc:docMk/>
          <pc:sldMk cId="2786373655" sldId="379"/>
        </pc:sldMkLst>
        <pc:spChg chg="mod">
          <ac:chgData name="Valentina Coley" userId="6215a152-8e28-4d70-a23b-f36faab8332e" providerId="ADAL" clId="{737C992C-B990-483A-B251-59C8A7460326}" dt="2021-07-29T15:20:02.560" v="20" actId="207"/>
          <ac:spMkLst>
            <pc:docMk/>
            <pc:sldMk cId="2786373655" sldId="379"/>
            <ac:spMk id="8" creationId="{DE8B3FFB-4E03-4D45-B10A-653BD6CF6023}"/>
          </ac:spMkLst>
        </pc:spChg>
      </pc:sldChg>
      <pc:sldChg chg="modSp">
        <pc:chgData name="Valentina Coley" userId="6215a152-8e28-4d70-a23b-f36faab8332e" providerId="ADAL" clId="{737C992C-B990-483A-B251-59C8A7460326}" dt="2021-07-29T15:20:11.081" v="23" actId="207"/>
        <pc:sldMkLst>
          <pc:docMk/>
          <pc:sldMk cId="126603719" sldId="380"/>
        </pc:sldMkLst>
        <pc:spChg chg="mod">
          <ac:chgData name="Valentina Coley" userId="6215a152-8e28-4d70-a23b-f36faab8332e" providerId="ADAL" clId="{737C992C-B990-483A-B251-59C8A7460326}" dt="2021-07-29T15:20:11.081" v="23" actId="207"/>
          <ac:spMkLst>
            <pc:docMk/>
            <pc:sldMk cId="126603719" sldId="380"/>
            <ac:spMk id="8" creationId="{DE8B3FFB-4E03-4D45-B10A-653BD6CF6023}"/>
          </ac:spMkLst>
        </pc:spChg>
      </pc:sldChg>
      <pc:sldChg chg="addSp modSp add del">
        <pc:chgData name="Valentina Coley" userId="6215a152-8e28-4d70-a23b-f36faab8332e" providerId="ADAL" clId="{737C992C-B990-483A-B251-59C8A7460326}" dt="2021-07-29T15:18:33.297" v="2" actId="2696"/>
        <pc:sldMkLst>
          <pc:docMk/>
          <pc:sldMk cId="218865343" sldId="381"/>
        </pc:sldMkLst>
        <pc:picChg chg="add mod">
          <ac:chgData name="Valentina Coley" userId="6215a152-8e28-4d70-a23b-f36faab8332e" providerId="ADAL" clId="{737C992C-B990-483A-B251-59C8A7460326}" dt="2021-07-29T15:18:31.780" v="1" actId="931"/>
          <ac:picMkLst>
            <pc:docMk/>
            <pc:sldMk cId="218865343" sldId="381"/>
            <ac:picMk id="5" creationId="{87395A7D-BBB3-450A-8387-C6BC70083C24}"/>
          </ac:picMkLst>
        </pc:picChg>
      </pc:sldChg>
      <pc:sldChg chg="addSp modSp add">
        <pc:chgData name="Valentina Coley" userId="6215a152-8e28-4d70-a23b-f36faab8332e" providerId="ADAL" clId="{737C992C-B990-483A-B251-59C8A7460326}" dt="2021-07-29T15:19:05.041" v="5" actId="931"/>
        <pc:sldMkLst>
          <pc:docMk/>
          <pc:sldMk cId="4077727214" sldId="381"/>
        </pc:sldMkLst>
        <pc:picChg chg="add mod">
          <ac:chgData name="Valentina Coley" userId="6215a152-8e28-4d70-a23b-f36faab8332e" providerId="ADAL" clId="{737C992C-B990-483A-B251-59C8A7460326}" dt="2021-07-29T15:18:50.098" v="4" actId="931"/>
          <ac:picMkLst>
            <pc:docMk/>
            <pc:sldMk cId="4077727214" sldId="381"/>
            <ac:picMk id="5" creationId="{CAD05A96-C3BF-4642-8B13-3F401D63D8C3}"/>
          </ac:picMkLst>
        </pc:picChg>
        <pc:picChg chg="add mod">
          <ac:chgData name="Valentina Coley" userId="6215a152-8e28-4d70-a23b-f36faab8332e" providerId="ADAL" clId="{737C992C-B990-483A-B251-59C8A7460326}" dt="2021-07-29T15:19:05.041" v="5" actId="931"/>
          <ac:picMkLst>
            <pc:docMk/>
            <pc:sldMk cId="4077727214" sldId="381"/>
            <ac:picMk id="7" creationId="{3FEEA80D-F9CD-4CB6-B9A5-F6398CBB11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52308-1D82-4A1F-9C18-097DC0E9BF02}" type="datetimeFigureOut">
              <a:rPr lang="es-CO" smtClean="0"/>
              <a:t>25/08/2021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5597C-B9E9-483E-AF99-E1C29E6DDA8A}" type="slidenum">
              <a:rPr lang="es-CO" smtClean="0"/>
              <a:t>‹Nº›</a:t>
            </a:fld>
            <a:endParaRPr lang="es-CO"/>
          </a:p>
        </p:txBody>
      </p:sp>
    </p:spTree>
    <p:extLst>
      <p:ext uri="{BB962C8B-B14F-4D97-AF65-F5344CB8AC3E}">
        <p14:creationId xmlns:p14="http://schemas.microsoft.com/office/powerpoint/2010/main" val="331836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Arial" panose="020B0604020202020204" pitchFamily="34" charset="0"/>
              <a:buChar char="•"/>
            </a:pPr>
            <a:r>
              <a:rPr lang="es-ES" sz="1200" dirty="0">
                <a:solidFill>
                  <a:schemeClr val="bg1"/>
                </a:solidFill>
                <a:latin typeface="Century Gothic" panose="020B0502020202020204" pitchFamily="34" charset="0"/>
              </a:rPr>
              <a:t>Es </a:t>
            </a:r>
            <a:r>
              <a:rPr lang="es-ES" sz="1200" b="1" dirty="0">
                <a:solidFill>
                  <a:schemeClr val="bg1"/>
                </a:solidFill>
                <a:latin typeface="Century Gothic" panose="020B0502020202020204" pitchFamily="34" charset="0"/>
              </a:rPr>
              <a:t>intensivo</a:t>
            </a:r>
            <a:r>
              <a:rPr lang="es-ES" sz="1200" dirty="0">
                <a:solidFill>
                  <a:schemeClr val="bg1"/>
                </a:solidFill>
                <a:latin typeface="Century Gothic" panose="020B0502020202020204" pitchFamily="34" charset="0"/>
              </a:rPr>
              <a:t>, con temarios condensados y sin pararse en detalles superfluos.</a:t>
            </a:r>
          </a:p>
          <a:p>
            <a:pPr>
              <a:buFont typeface="Arial" panose="020B0604020202020204" pitchFamily="34" charset="0"/>
              <a:buChar char="•"/>
            </a:pPr>
            <a:r>
              <a:rPr lang="es-ES" sz="1200" dirty="0">
                <a:solidFill>
                  <a:schemeClr val="bg1"/>
                </a:solidFill>
                <a:latin typeface="Century Gothic" panose="020B0502020202020204" pitchFamily="34" charset="0"/>
              </a:rPr>
              <a:t>De </a:t>
            </a:r>
            <a:r>
              <a:rPr lang="es-ES" sz="1200" b="1" dirty="0">
                <a:solidFill>
                  <a:schemeClr val="bg1"/>
                </a:solidFill>
                <a:latin typeface="Century Gothic" panose="020B0502020202020204" pitchFamily="34" charset="0"/>
              </a:rPr>
              <a:t>breve duración</a:t>
            </a:r>
            <a:r>
              <a:rPr lang="es-ES" sz="1200" dirty="0">
                <a:solidFill>
                  <a:schemeClr val="bg1"/>
                </a:solidFill>
                <a:latin typeface="Century Gothic" panose="020B0502020202020204" pitchFamily="34" charset="0"/>
              </a:rPr>
              <a:t>, pensados para salir al mercado laboral rápidamente, pero con una formación de calidad.</a:t>
            </a:r>
          </a:p>
          <a:p>
            <a:pPr>
              <a:buFont typeface="Arial" panose="020B0604020202020204" pitchFamily="34" charset="0"/>
              <a:buChar char="•"/>
            </a:pPr>
            <a:r>
              <a:rPr lang="es-ES" sz="1200" b="1" dirty="0">
                <a:solidFill>
                  <a:schemeClr val="bg1"/>
                </a:solidFill>
                <a:latin typeface="Century Gothic" panose="020B0502020202020204" pitchFamily="34" charset="0"/>
              </a:rPr>
              <a:t>Prácticos</a:t>
            </a:r>
            <a:r>
              <a:rPr lang="es-ES" sz="1200" dirty="0">
                <a:solidFill>
                  <a:schemeClr val="bg1"/>
                </a:solidFill>
                <a:latin typeface="Century Gothic" panose="020B0502020202020204" pitchFamily="34" charset="0"/>
              </a:rPr>
              <a:t>, con un enfoque dirigido hacia la capacitación en las habilidades necesarias para desarrollar una serie de tareas concretas.</a:t>
            </a:r>
          </a:p>
          <a:p>
            <a:pPr>
              <a:buFont typeface="Arial" panose="020B0604020202020204" pitchFamily="34" charset="0"/>
              <a:buChar char="•"/>
            </a:pPr>
            <a:r>
              <a:rPr lang="es-ES" sz="1200" b="1" dirty="0">
                <a:solidFill>
                  <a:schemeClr val="bg1"/>
                </a:solidFill>
                <a:latin typeface="Century Gothic" panose="020B0502020202020204" pitchFamily="34" charset="0"/>
              </a:rPr>
              <a:t>Especializados</a:t>
            </a:r>
            <a:r>
              <a:rPr lang="es-ES" sz="1200" dirty="0">
                <a:solidFill>
                  <a:schemeClr val="bg1"/>
                </a:solidFill>
                <a:latin typeface="Century Gothic" panose="020B0502020202020204" pitchFamily="34" charset="0"/>
              </a:rPr>
              <a:t>, es una formación de calidad, pero con una base profesional encaminada a una temática muy concreta.</a:t>
            </a:r>
          </a:p>
          <a:p>
            <a:pPr>
              <a:buFont typeface="Arial" panose="020B0604020202020204" pitchFamily="34" charset="0"/>
              <a:buChar char="•"/>
            </a:pPr>
            <a:r>
              <a:rPr lang="es-ES" sz="1200" b="1" dirty="0">
                <a:solidFill>
                  <a:schemeClr val="bg1"/>
                </a:solidFill>
                <a:latin typeface="Century Gothic" panose="020B0502020202020204" pitchFamily="34" charset="0"/>
              </a:rPr>
              <a:t>En contacto con la realidad laboral</a:t>
            </a:r>
            <a:r>
              <a:rPr lang="es-ES" sz="1200" dirty="0">
                <a:solidFill>
                  <a:schemeClr val="bg1"/>
                </a:solidFill>
                <a:latin typeface="Century Gothic" panose="020B0502020202020204" pitchFamily="34" charset="0"/>
              </a:rPr>
              <a:t>, ya que se orientan a necesidades objetivas y reales de las empresas del sector.</a:t>
            </a:r>
            <a:endParaRPr lang="es-ES" sz="1200" b="0" i="0" dirty="0">
              <a:solidFill>
                <a:schemeClr val="bg1"/>
              </a:solidFill>
              <a:effectLst/>
              <a:latin typeface="Century Gothic" panose="020B0502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DEAF21F5-6B6E-4500-BBA9-A01105228290}" type="slidenum">
              <a:rPr lang="es-CO" smtClean="0"/>
              <a:t>9</a:t>
            </a:fld>
            <a:endParaRPr lang="es-CO"/>
          </a:p>
        </p:txBody>
      </p:sp>
    </p:spTree>
    <p:extLst>
      <p:ext uri="{BB962C8B-B14F-4D97-AF65-F5344CB8AC3E}">
        <p14:creationId xmlns:p14="http://schemas.microsoft.com/office/powerpoint/2010/main" val="386635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solidFill>
                  <a:schemeClr val="bg1"/>
                </a:solidFill>
              </a:rPr>
              <a:t>Primer cuadrante: urgentes e importantes (tareas para completar inmediatamente); estas son las tareas para "hacer primero", que son esenciales y deben abordarse lo antes posible. Normalmente, son las solicitudes de último minuto que surgen debido a situaciones imprevistas. Por lo general, las tareas como estas deben completarse inmediatamente o en el mismo día</a:t>
            </a:r>
            <a:r>
              <a:rPr lang="es-ES" dirty="0"/>
              <a:t>.</a:t>
            </a:r>
          </a:p>
          <a:p>
            <a:r>
              <a:rPr lang="es-ES" dirty="0">
                <a:solidFill>
                  <a:schemeClr val="bg1"/>
                </a:solidFill>
              </a:rPr>
              <a:t>Segundo cuadrante: importantes, pero no urgentes (tareas para programar para más adelante); estas son las tareas o los objetivos de largo plazo que son importantes, pero que no tienen un plazo particularmente firme, por lo que los puedes programar para completarlos más adelante. Algunos ejemplos son obtener un título profesional o planificar un objetivo comercial a largo plazo, como una reducción del presupuesto.</a:t>
            </a:r>
          </a:p>
          <a:p>
            <a:r>
              <a:rPr lang="es-ES" dirty="0">
                <a:solidFill>
                  <a:schemeClr val="bg1"/>
                </a:solidFill>
              </a:rPr>
              <a:t>Tercer cuadrante: urgentes, pero no importantes (tareas para delegar a otra persona); estas tareas deben completarse inmediatamente, pero quizás no sean tan importantes para requerir tu atención, lo cual significa que pueden delegarse a otros miembros de tu equipo. Algunos ejemplos son el trabajo de rutina, o reuniones o llamadas telefónicas largas sin un objetivo claro.</a:t>
            </a:r>
          </a:p>
          <a:p>
            <a:r>
              <a:rPr lang="es-ES" dirty="0">
                <a:solidFill>
                  <a:schemeClr val="bg1"/>
                </a:solidFill>
              </a:rPr>
              <a:t>Cuarto cuadrante: ni urgentes ni importantes (tareas para eliminar); estas tareas son una distracción y deben evitarse si es posible. En muchos casos, simplemente puedes ignorar o cancelar estos tipos de tareas. Algunos ejemplos son las actividades sociales o las pausas para el café o el té innecesariamente largas.</a:t>
            </a:r>
          </a:p>
          <a:p>
            <a:pPr>
              <a:buFont typeface="Arial" panose="020B0604020202020204" pitchFamily="34" charset="0"/>
              <a:buNone/>
            </a:pPr>
            <a:endParaRPr lang="es-ES" sz="1200" dirty="0">
              <a:solidFill>
                <a:schemeClr val="bg1"/>
              </a:solidFill>
              <a:latin typeface="Century Gothic" panose="020B0502020202020204" pitchFamily="34" charset="0"/>
            </a:endParaRPr>
          </a:p>
        </p:txBody>
      </p:sp>
      <p:sp>
        <p:nvSpPr>
          <p:cNvPr id="4" name="Marcador de número de diapositiva 3"/>
          <p:cNvSpPr>
            <a:spLocks noGrp="1"/>
          </p:cNvSpPr>
          <p:nvPr>
            <p:ph type="sldNum" sz="quarter" idx="5"/>
          </p:nvPr>
        </p:nvSpPr>
        <p:spPr/>
        <p:txBody>
          <a:bodyPr/>
          <a:lstStyle/>
          <a:p>
            <a:fld id="{DEAF21F5-6B6E-4500-BBA9-A01105228290}" type="slidenum">
              <a:rPr lang="es-CO" smtClean="0"/>
              <a:t>10</a:t>
            </a:fld>
            <a:endParaRPr lang="es-CO"/>
          </a:p>
        </p:txBody>
      </p:sp>
    </p:spTree>
    <p:extLst>
      <p:ext uri="{BB962C8B-B14F-4D97-AF65-F5344CB8AC3E}">
        <p14:creationId xmlns:p14="http://schemas.microsoft.com/office/powerpoint/2010/main" val="42317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AF21F5-6B6E-4500-BBA9-A01105228290}" type="slidenum">
              <a:rPr lang="es-CO" smtClean="0"/>
              <a:t>11</a:t>
            </a:fld>
            <a:endParaRPr lang="es-CO"/>
          </a:p>
        </p:txBody>
      </p:sp>
    </p:spTree>
    <p:extLst>
      <p:ext uri="{BB962C8B-B14F-4D97-AF65-F5344CB8AC3E}">
        <p14:creationId xmlns:p14="http://schemas.microsoft.com/office/powerpoint/2010/main" val="24617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EAF21F5-6B6E-4500-BBA9-A01105228290}" type="slidenum">
              <a:rPr lang="es-CO" smtClean="0"/>
              <a:t>12</a:t>
            </a:fld>
            <a:endParaRPr lang="es-CO"/>
          </a:p>
        </p:txBody>
      </p:sp>
    </p:spTree>
    <p:extLst>
      <p:ext uri="{BB962C8B-B14F-4D97-AF65-F5344CB8AC3E}">
        <p14:creationId xmlns:p14="http://schemas.microsoft.com/office/powerpoint/2010/main" val="312766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Arial" panose="020B0604020202020204" pitchFamily="34" charset="0"/>
              <a:buChar char="•"/>
            </a:pPr>
            <a:r>
              <a:rPr lang="es-ES" sz="1200" dirty="0">
                <a:solidFill>
                  <a:schemeClr val="bg1"/>
                </a:solidFill>
                <a:latin typeface="Century Gothic" panose="020B0502020202020204" pitchFamily="34" charset="0"/>
              </a:rPr>
              <a:t>Es </a:t>
            </a:r>
            <a:r>
              <a:rPr lang="es-ES" sz="1200" b="1" dirty="0">
                <a:solidFill>
                  <a:schemeClr val="bg1"/>
                </a:solidFill>
                <a:latin typeface="Century Gothic" panose="020B0502020202020204" pitchFamily="34" charset="0"/>
              </a:rPr>
              <a:t>intensivo</a:t>
            </a:r>
            <a:r>
              <a:rPr lang="es-ES" sz="1200" dirty="0">
                <a:solidFill>
                  <a:schemeClr val="bg1"/>
                </a:solidFill>
                <a:latin typeface="Century Gothic" panose="020B0502020202020204" pitchFamily="34" charset="0"/>
              </a:rPr>
              <a:t>, con temarios condensados y sin pararse en detalles superfluos.</a:t>
            </a:r>
          </a:p>
          <a:p>
            <a:pPr>
              <a:buFont typeface="Arial" panose="020B0604020202020204" pitchFamily="34" charset="0"/>
              <a:buChar char="•"/>
            </a:pPr>
            <a:r>
              <a:rPr lang="es-ES" sz="1200" dirty="0">
                <a:solidFill>
                  <a:schemeClr val="bg1"/>
                </a:solidFill>
                <a:latin typeface="Century Gothic" panose="020B0502020202020204" pitchFamily="34" charset="0"/>
              </a:rPr>
              <a:t>De </a:t>
            </a:r>
            <a:r>
              <a:rPr lang="es-ES" sz="1200" b="1" dirty="0">
                <a:solidFill>
                  <a:schemeClr val="bg1"/>
                </a:solidFill>
                <a:latin typeface="Century Gothic" panose="020B0502020202020204" pitchFamily="34" charset="0"/>
              </a:rPr>
              <a:t>breve duración</a:t>
            </a:r>
            <a:r>
              <a:rPr lang="es-ES" sz="1200" dirty="0">
                <a:solidFill>
                  <a:schemeClr val="bg1"/>
                </a:solidFill>
                <a:latin typeface="Century Gothic" panose="020B0502020202020204" pitchFamily="34" charset="0"/>
              </a:rPr>
              <a:t>, pensados para salir al mercado laboral rápidamente, pero con una formación de calidad.</a:t>
            </a:r>
          </a:p>
          <a:p>
            <a:pPr>
              <a:buFont typeface="Arial" panose="020B0604020202020204" pitchFamily="34" charset="0"/>
              <a:buChar char="•"/>
            </a:pPr>
            <a:r>
              <a:rPr lang="es-ES" sz="1200" b="1" dirty="0">
                <a:solidFill>
                  <a:schemeClr val="bg1"/>
                </a:solidFill>
                <a:latin typeface="Century Gothic" panose="020B0502020202020204" pitchFamily="34" charset="0"/>
              </a:rPr>
              <a:t>Prácticos</a:t>
            </a:r>
            <a:r>
              <a:rPr lang="es-ES" sz="1200" dirty="0">
                <a:solidFill>
                  <a:schemeClr val="bg1"/>
                </a:solidFill>
                <a:latin typeface="Century Gothic" panose="020B0502020202020204" pitchFamily="34" charset="0"/>
              </a:rPr>
              <a:t>, con un enfoque dirigido hacia la capacitación en las habilidades necesarias para desarrollar una serie de tareas concretas.</a:t>
            </a:r>
          </a:p>
          <a:p>
            <a:pPr>
              <a:buFont typeface="Arial" panose="020B0604020202020204" pitchFamily="34" charset="0"/>
              <a:buChar char="•"/>
            </a:pPr>
            <a:r>
              <a:rPr lang="es-ES" sz="1200" b="1" dirty="0">
                <a:solidFill>
                  <a:schemeClr val="bg1"/>
                </a:solidFill>
                <a:latin typeface="Century Gothic" panose="020B0502020202020204" pitchFamily="34" charset="0"/>
              </a:rPr>
              <a:t>Especializados</a:t>
            </a:r>
            <a:r>
              <a:rPr lang="es-ES" sz="1200" dirty="0">
                <a:solidFill>
                  <a:schemeClr val="bg1"/>
                </a:solidFill>
                <a:latin typeface="Century Gothic" panose="020B0502020202020204" pitchFamily="34" charset="0"/>
              </a:rPr>
              <a:t>, es una formación de calidad, pero con una base profesional encaminada a una temática muy concreta.</a:t>
            </a:r>
          </a:p>
          <a:p>
            <a:pPr>
              <a:buFont typeface="Arial" panose="020B0604020202020204" pitchFamily="34" charset="0"/>
              <a:buChar char="•"/>
            </a:pPr>
            <a:r>
              <a:rPr lang="es-ES" sz="1200" b="1" dirty="0">
                <a:solidFill>
                  <a:schemeClr val="bg1"/>
                </a:solidFill>
                <a:latin typeface="Century Gothic" panose="020B0502020202020204" pitchFamily="34" charset="0"/>
              </a:rPr>
              <a:t>En contacto con la realidad laboral</a:t>
            </a:r>
            <a:r>
              <a:rPr lang="es-ES" sz="1200" dirty="0">
                <a:solidFill>
                  <a:schemeClr val="bg1"/>
                </a:solidFill>
                <a:latin typeface="Century Gothic" panose="020B0502020202020204" pitchFamily="34" charset="0"/>
              </a:rPr>
              <a:t>, ya que se orientan a necesidades objetivas y reales de las empresas del sector.</a:t>
            </a:r>
            <a:endParaRPr lang="es-ES" sz="1200" b="0" i="0" dirty="0">
              <a:solidFill>
                <a:schemeClr val="bg1"/>
              </a:solidFill>
              <a:effectLst/>
              <a:latin typeface="Century Gothic" panose="020B0502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DEAF21F5-6B6E-4500-BBA9-A01105228290}" type="slidenum">
              <a:rPr lang="es-CO" smtClean="0"/>
              <a:t>13</a:t>
            </a:fld>
            <a:endParaRPr lang="es-CO"/>
          </a:p>
        </p:txBody>
      </p:sp>
    </p:spTree>
    <p:extLst>
      <p:ext uri="{BB962C8B-B14F-4D97-AF65-F5344CB8AC3E}">
        <p14:creationId xmlns:p14="http://schemas.microsoft.com/office/powerpoint/2010/main" val="30488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Arial" panose="020B0604020202020204" pitchFamily="34" charset="0"/>
              <a:buChar char="•"/>
            </a:pPr>
            <a:r>
              <a:rPr lang="es-ES" sz="1200" dirty="0">
                <a:solidFill>
                  <a:schemeClr val="bg1"/>
                </a:solidFill>
                <a:latin typeface="Century Gothic" panose="020B0502020202020204" pitchFamily="34" charset="0"/>
              </a:rPr>
              <a:t>Es </a:t>
            </a:r>
            <a:r>
              <a:rPr lang="es-ES" sz="1200" b="1" dirty="0">
                <a:solidFill>
                  <a:schemeClr val="bg1"/>
                </a:solidFill>
                <a:latin typeface="Century Gothic" panose="020B0502020202020204" pitchFamily="34" charset="0"/>
              </a:rPr>
              <a:t>intensivo</a:t>
            </a:r>
            <a:r>
              <a:rPr lang="es-ES" sz="1200" dirty="0">
                <a:solidFill>
                  <a:schemeClr val="bg1"/>
                </a:solidFill>
                <a:latin typeface="Century Gothic" panose="020B0502020202020204" pitchFamily="34" charset="0"/>
              </a:rPr>
              <a:t>, con temarios condensados y sin pararse en detalles superfluos.</a:t>
            </a:r>
          </a:p>
          <a:p>
            <a:pPr>
              <a:buFont typeface="Arial" panose="020B0604020202020204" pitchFamily="34" charset="0"/>
              <a:buChar char="•"/>
            </a:pPr>
            <a:r>
              <a:rPr lang="es-ES" sz="1200" dirty="0">
                <a:solidFill>
                  <a:schemeClr val="bg1"/>
                </a:solidFill>
                <a:latin typeface="Century Gothic" panose="020B0502020202020204" pitchFamily="34" charset="0"/>
              </a:rPr>
              <a:t>De </a:t>
            </a:r>
            <a:r>
              <a:rPr lang="es-ES" sz="1200" b="1" dirty="0">
                <a:solidFill>
                  <a:schemeClr val="bg1"/>
                </a:solidFill>
                <a:latin typeface="Century Gothic" panose="020B0502020202020204" pitchFamily="34" charset="0"/>
              </a:rPr>
              <a:t>breve duración</a:t>
            </a:r>
            <a:r>
              <a:rPr lang="es-ES" sz="1200" dirty="0">
                <a:solidFill>
                  <a:schemeClr val="bg1"/>
                </a:solidFill>
                <a:latin typeface="Century Gothic" panose="020B0502020202020204" pitchFamily="34" charset="0"/>
              </a:rPr>
              <a:t>, pensados para salir al mercado laboral rápidamente, pero con una formación de calidad.</a:t>
            </a:r>
          </a:p>
          <a:p>
            <a:pPr>
              <a:buFont typeface="Arial" panose="020B0604020202020204" pitchFamily="34" charset="0"/>
              <a:buChar char="•"/>
            </a:pPr>
            <a:r>
              <a:rPr lang="es-ES" sz="1200" b="1" dirty="0">
                <a:solidFill>
                  <a:schemeClr val="bg1"/>
                </a:solidFill>
                <a:latin typeface="Century Gothic" panose="020B0502020202020204" pitchFamily="34" charset="0"/>
              </a:rPr>
              <a:t>Prácticos</a:t>
            </a:r>
            <a:r>
              <a:rPr lang="es-ES" sz="1200" dirty="0">
                <a:solidFill>
                  <a:schemeClr val="bg1"/>
                </a:solidFill>
                <a:latin typeface="Century Gothic" panose="020B0502020202020204" pitchFamily="34" charset="0"/>
              </a:rPr>
              <a:t>, con un enfoque dirigido hacia la capacitación en las habilidades necesarias para desarrollar una serie de tareas concretas.</a:t>
            </a:r>
          </a:p>
          <a:p>
            <a:pPr>
              <a:buFont typeface="Arial" panose="020B0604020202020204" pitchFamily="34" charset="0"/>
              <a:buChar char="•"/>
            </a:pPr>
            <a:r>
              <a:rPr lang="es-ES" sz="1200" b="1" dirty="0">
                <a:solidFill>
                  <a:schemeClr val="bg1"/>
                </a:solidFill>
                <a:latin typeface="Century Gothic" panose="020B0502020202020204" pitchFamily="34" charset="0"/>
              </a:rPr>
              <a:t>Especializados</a:t>
            </a:r>
            <a:r>
              <a:rPr lang="es-ES" sz="1200" dirty="0">
                <a:solidFill>
                  <a:schemeClr val="bg1"/>
                </a:solidFill>
                <a:latin typeface="Century Gothic" panose="020B0502020202020204" pitchFamily="34" charset="0"/>
              </a:rPr>
              <a:t>, es una formación de calidad, pero con una base profesional encaminada a una temática muy concreta.</a:t>
            </a:r>
          </a:p>
          <a:p>
            <a:pPr>
              <a:buFont typeface="Arial" panose="020B0604020202020204" pitchFamily="34" charset="0"/>
              <a:buChar char="•"/>
            </a:pPr>
            <a:r>
              <a:rPr lang="es-ES" sz="1200" b="1" dirty="0">
                <a:solidFill>
                  <a:schemeClr val="bg1"/>
                </a:solidFill>
                <a:latin typeface="Century Gothic" panose="020B0502020202020204" pitchFamily="34" charset="0"/>
              </a:rPr>
              <a:t>En contacto con la realidad laboral</a:t>
            </a:r>
            <a:r>
              <a:rPr lang="es-ES" sz="1200" dirty="0">
                <a:solidFill>
                  <a:schemeClr val="bg1"/>
                </a:solidFill>
                <a:latin typeface="Century Gothic" panose="020B0502020202020204" pitchFamily="34" charset="0"/>
              </a:rPr>
              <a:t>, ya que se orientan a necesidades objetivas y reales de las empresas del sector.</a:t>
            </a:r>
            <a:endParaRPr lang="es-ES" sz="1200" b="0" i="0" dirty="0">
              <a:solidFill>
                <a:schemeClr val="bg1"/>
              </a:solidFill>
              <a:effectLst/>
              <a:latin typeface="Century Gothic" panose="020B0502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DEAF21F5-6B6E-4500-BBA9-A01105228290}" type="slidenum">
              <a:rPr lang="es-CO" smtClean="0"/>
              <a:t>14</a:t>
            </a:fld>
            <a:endParaRPr lang="es-CO"/>
          </a:p>
        </p:txBody>
      </p:sp>
    </p:spTree>
    <p:extLst>
      <p:ext uri="{BB962C8B-B14F-4D97-AF65-F5344CB8AC3E}">
        <p14:creationId xmlns:p14="http://schemas.microsoft.com/office/powerpoint/2010/main" val="33978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Arial" panose="020B0604020202020204" pitchFamily="34" charset="0"/>
              <a:buChar char="•"/>
            </a:pPr>
            <a:r>
              <a:rPr lang="es-ES" sz="1200" dirty="0">
                <a:solidFill>
                  <a:schemeClr val="bg1"/>
                </a:solidFill>
                <a:latin typeface="Century Gothic" panose="020B0502020202020204" pitchFamily="34" charset="0"/>
              </a:rPr>
              <a:t>Es </a:t>
            </a:r>
            <a:r>
              <a:rPr lang="es-ES" sz="1200" b="1" dirty="0">
                <a:solidFill>
                  <a:schemeClr val="bg1"/>
                </a:solidFill>
                <a:latin typeface="Century Gothic" panose="020B0502020202020204" pitchFamily="34" charset="0"/>
              </a:rPr>
              <a:t>intensivo</a:t>
            </a:r>
            <a:r>
              <a:rPr lang="es-ES" sz="1200" dirty="0">
                <a:solidFill>
                  <a:schemeClr val="bg1"/>
                </a:solidFill>
                <a:latin typeface="Century Gothic" panose="020B0502020202020204" pitchFamily="34" charset="0"/>
              </a:rPr>
              <a:t>, con temarios condensados y sin pararse en detalles superfluos.</a:t>
            </a:r>
          </a:p>
          <a:p>
            <a:pPr>
              <a:buFont typeface="Arial" panose="020B0604020202020204" pitchFamily="34" charset="0"/>
              <a:buChar char="•"/>
            </a:pPr>
            <a:r>
              <a:rPr lang="es-ES" sz="1200" dirty="0">
                <a:solidFill>
                  <a:schemeClr val="bg1"/>
                </a:solidFill>
                <a:latin typeface="Century Gothic" panose="020B0502020202020204" pitchFamily="34" charset="0"/>
              </a:rPr>
              <a:t>De </a:t>
            </a:r>
            <a:r>
              <a:rPr lang="es-ES" sz="1200" b="1" dirty="0">
                <a:solidFill>
                  <a:schemeClr val="bg1"/>
                </a:solidFill>
                <a:latin typeface="Century Gothic" panose="020B0502020202020204" pitchFamily="34" charset="0"/>
              </a:rPr>
              <a:t>breve duración</a:t>
            </a:r>
            <a:r>
              <a:rPr lang="es-ES" sz="1200" dirty="0">
                <a:solidFill>
                  <a:schemeClr val="bg1"/>
                </a:solidFill>
                <a:latin typeface="Century Gothic" panose="020B0502020202020204" pitchFamily="34" charset="0"/>
              </a:rPr>
              <a:t>, pensados para salir al mercado laboral rápidamente, pero con una formación de calidad.</a:t>
            </a:r>
          </a:p>
          <a:p>
            <a:pPr>
              <a:buFont typeface="Arial" panose="020B0604020202020204" pitchFamily="34" charset="0"/>
              <a:buChar char="•"/>
            </a:pPr>
            <a:r>
              <a:rPr lang="es-ES" sz="1200" b="1" dirty="0">
                <a:solidFill>
                  <a:schemeClr val="bg1"/>
                </a:solidFill>
                <a:latin typeface="Century Gothic" panose="020B0502020202020204" pitchFamily="34" charset="0"/>
              </a:rPr>
              <a:t>Prácticos</a:t>
            </a:r>
            <a:r>
              <a:rPr lang="es-ES" sz="1200" dirty="0">
                <a:solidFill>
                  <a:schemeClr val="bg1"/>
                </a:solidFill>
                <a:latin typeface="Century Gothic" panose="020B0502020202020204" pitchFamily="34" charset="0"/>
              </a:rPr>
              <a:t>, con un enfoque dirigido hacia la capacitación en las habilidades necesarias para desarrollar una serie de tareas concretas.</a:t>
            </a:r>
          </a:p>
          <a:p>
            <a:pPr>
              <a:buFont typeface="Arial" panose="020B0604020202020204" pitchFamily="34" charset="0"/>
              <a:buChar char="•"/>
            </a:pPr>
            <a:r>
              <a:rPr lang="es-ES" sz="1200" b="1" dirty="0">
                <a:solidFill>
                  <a:schemeClr val="bg1"/>
                </a:solidFill>
                <a:latin typeface="Century Gothic" panose="020B0502020202020204" pitchFamily="34" charset="0"/>
              </a:rPr>
              <a:t>Especializados</a:t>
            </a:r>
            <a:r>
              <a:rPr lang="es-ES" sz="1200" dirty="0">
                <a:solidFill>
                  <a:schemeClr val="bg1"/>
                </a:solidFill>
                <a:latin typeface="Century Gothic" panose="020B0502020202020204" pitchFamily="34" charset="0"/>
              </a:rPr>
              <a:t>, es una formación de calidad, pero con una base profesional encaminada a una temática muy concreta.</a:t>
            </a:r>
          </a:p>
          <a:p>
            <a:pPr>
              <a:buFont typeface="Arial" panose="020B0604020202020204" pitchFamily="34" charset="0"/>
              <a:buChar char="•"/>
            </a:pPr>
            <a:r>
              <a:rPr lang="es-ES" sz="1200" b="1" dirty="0">
                <a:solidFill>
                  <a:schemeClr val="bg1"/>
                </a:solidFill>
                <a:latin typeface="Century Gothic" panose="020B0502020202020204" pitchFamily="34" charset="0"/>
              </a:rPr>
              <a:t>En contacto con la realidad laboral</a:t>
            </a:r>
            <a:r>
              <a:rPr lang="es-ES" sz="1200" dirty="0">
                <a:solidFill>
                  <a:schemeClr val="bg1"/>
                </a:solidFill>
                <a:latin typeface="Century Gothic" panose="020B0502020202020204" pitchFamily="34" charset="0"/>
              </a:rPr>
              <a:t>, ya que se orientan a necesidades objetivas y reales de las empresas del sector.</a:t>
            </a:r>
            <a:endParaRPr lang="es-ES" sz="1200" b="0" i="0" dirty="0">
              <a:solidFill>
                <a:schemeClr val="bg1"/>
              </a:solidFill>
              <a:effectLst/>
              <a:latin typeface="Century Gothic" panose="020B0502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DEAF21F5-6B6E-4500-BBA9-A01105228290}" type="slidenum">
              <a:rPr lang="es-CO" smtClean="0"/>
              <a:t>15</a:t>
            </a:fld>
            <a:endParaRPr lang="es-CO"/>
          </a:p>
        </p:txBody>
      </p:sp>
    </p:spTree>
    <p:extLst>
      <p:ext uri="{BB962C8B-B14F-4D97-AF65-F5344CB8AC3E}">
        <p14:creationId xmlns:p14="http://schemas.microsoft.com/office/powerpoint/2010/main" val="300876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233B14-C849-41D5-8F19-5D4C4EEC21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58B1B9A-7D5F-444C-8152-D1CA7199C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A187031-3313-4020-8140-707BDEF606EE}"/>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5" name="Marcador de pie de página 4">
            <a:extLst>
              <a:ext uri="{FF2B5EF4-FFF2-40B4-BE49-F238E27FC236}">
                <a16:creationId xmlns:a16="http://schemas.microsoft.com/office/drawing/2014/main" id="{E2A3E1E3-AB3A-410A-93DF-C82B38E351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11180C3-5AE7-4EAA-9204-78873A6C38CB}"/>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21689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F9CF5-5AA7-4C64-900F-1FDF1E81A6C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42EED69-3FD5-48AD-A5BA-406C95DBC19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EA55EF3-509D-4FCD-B820-B280A515D728}"/>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5" name="Marcador de pie de página 4">
            <a:extLst>
              <a:ext uri="{FF2B5EF4-FFF2-40B4-BE49-F238E27FC236}">
                <a16:creationId xmlns:a16="http://schemas.microsoft.com/office/drawing/2014/main" id="{6B952834-3DD3-449C-B05A-9B4CE4AB53B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76D1167-E065-413E-B0E7-8AABA1AE321F}"/>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428964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B9FB059-774B-4654-B838-D7EFBCA493D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EB5CB47-346F-4C0E-9BF4-9DC63E8431D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0287CDF-9BBA-4E4B-9D90-76D22D6065DC}"/>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5" name="Marcador de pie de página 4">
            <a:extLst>
              <a:ext uri="{FF2B5EF4-FFF2-40B4-BE49-F238E27FC236}">
                <a16:creationId xmlns:a16="http://schemas.microsoft.com/office/drawing/2014/main" id="{F78C602D-EE9F-4840-8168-BD6EAFFF504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5989E3A-281C-4033-A638-4C54F951C01D}"/>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98751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F0710-6F3A-4C98-97F8-F3435A6F5D5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6C030A8-A23C-4B1A-927D-07FFAA2EC77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A13E35C-42FF-48FA-A9D0-FE5C867D3BEA}"/>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5" name="Marcador de pie de página 4">
            <a:extLst>
              <a:ext uri="{FF2B5EF4-FFF2-40B4-BE49-F238E27FC236}">
                <a16:creationId xmlns:a16="http://schemas.microsoft.com/office/drawing/2014/main" id="{EF2A9435-475E-424C-A383-7C6FC72E24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3C72624-B982-4A31-ADC3-31FD55D44C61}"/>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320933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44CDF-B385-473C-8EF4-6181842286C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55AF629-8E86-47F0-82B2-F2DC6DB25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8354FA5-A7E8-46E8-B8A0-04069EB20DF3}"/>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5" name="Marcador de pie de página 4">
            <a:extLst>
              <a:ext uri="{FF2B5EF4-FFF2-40B4-BE49-F238E27FC236}">
                <a16:creationId xmlns:a16="http://schemas.microsoft.com/office/drawing/2014/main" id="{F2165889-5F4C-4D81-8111-DD19DBAB728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443DE0-712D-4BD1-97BF-D98774B7F093}"/>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417516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B6AB7E-65DD-4022-B140-C6D8506946A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56320E1-13C9-48A7-9352-6DACAB1833A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9EF5783-0DF3-444E-8C98-4A84A8ADA1F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9AD5BC1-E7E1-4994-9C08-1EEE983872B4}"/>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6" name="Marcador de pie de página 5">
            <a:extLst>
              <a:ext uri="{FF2B5EF4-FFF2-40B4-BE49-F238E27FC236}">
                <a16:creationId xmlns:a16="http://schemas.microsoft.com/office/drawing/2014/main" id="{B97F0B3A-5CDA-4859-A81E-637F50F4102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23D3750-B03E-4697-84E6-1986E7E64739}"/>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332244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68BC0-E084-4305-8F45-D97E563B63C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10F2334-5AA0-4D3C-B02B-1C31FEA83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5B18744D-AC17-491A-9549-A1456ED9558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809E855-B1C0-4F49-8277-EFEA35300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A2CDA03-5A0E-4BD4-9C03-31CF1ECEC594}"/>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9E4CA1C-4AA0-4FB4-9752-AF03AF96D355}"/>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8" name="Marcador de pie de página 7">
            <a:extLst>
              <a:ext uri="{FF2B5EF4-FFF2-40B4-BE49-F238E27FC236}">
                <a16:creationId xmlns:a16="http://schemas.microsoft.com/office/drawing/2014/main" id="{3ED085AD-513D-4ADA-BD52-00F754F8C12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2CAF057-3823-41EE-A950-EFA8E259273A}"/>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164099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8BC66-6134-4E05-8411-55ED2EAEA8B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BAF6877-12A1-4941-B700-F9B7DDCF7F82}"/>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4" name="Marcador de pie de página 3">
            <a:extLst>
              <a:ext uri="{FF2B5EF4-FFF2-40B4-BE49-F238E27FC236}">
                <a16:creationId xmlns:a16="http://schemas.microsoft.com/office/drawing/2014/main" id="{95AB22BB-615B-4B80-B0D8-518A915650D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D4DCF5B-B8D4-4751-81F8-01F2C2DC23F2}"/>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237496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A069AA3-D194-4472-985E-6BB2525C0086}"/>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3" name="Marcador de pie de página 2">
            <a:extLst>
              <a:ext uri="{FF2B5EF4-FFF2-40B4-BE49-F238E27FC236}">
                <a16:creationId xmlns:a16="http://schemas.microsoft.com/office/drawing/2014/main" id="{3807D2E1-AA7E-4369-95B8-6DFD3BB8729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ADD3013-405E-4AA7-A6E2-432ED345C7C8}"/>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296148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9149F3-7975-48FE-8241-A1E4021213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AA96162-45EE-4EF3-BDDF-2B40CDEF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B6F7327-2FBB-4216-B58C-687CB7901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58B138D-B98D-4335-AEE9-50F0D5EE1507}"/>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6" name="Marcador de pie de página 5">
            <a:extLst>
              <a:ext uri="{FF2B5EF4-FFF2-40B4-BE49-F238E27FC236}">
                <a16:creationId xmlns:a16="http://schemas.microsoft.com/office/drawing/2014/main" id="{A21B6626-3316-4430-8BD9-05518752FB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35F0F27-0C10-459E-AF7F-938332D3527A}"/>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426759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617FC0-95AE-4297-9326-34ED435939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15F7DA7-95EE-4373-80C5-E967E3235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052FB5F-4907-4B2E-A2E9-AC83F5902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6B0646A-922C-42AC-9252-6E03E3286847}"/>
              </a:ext>
            </a:extLst>
          </p:cNvPr>
          <p:cNvSpPr>
            <a:spLocks noGrp="1"/>
          </p:cNvSpPr>
          <p:nvPr>
            <p:ph type="dt" sz="half" idx="10"/>
          </p:nvPr>
        </p:nvSpPr>
        <p:spPr/>
        <p:txBody>
          <a:bodyPr/>
          <a:lstStyle/>
          <a:p>
            <a:fld id="{8F4E7E4C-8AEA-4D20-8BB0-BF96FF13CC0F}" type="datetimeFigureOut">
              <a:rPr lang="es-CO" smtClean="0"/>
              <a:t>25/08/2021</a:t>
            </a:fld>
            <a:endParaRPr lang="es-CO"/>
          </a:p>
        </p:txBody>
      </p:sp>
      <p:sp>
        <p:nvSpPr>
          <p:cNvPr id="6" name="Marcador de pie de página 5">
            <a:extLst>
              <a:ext uri="{FF2B5EF4-FFF2-40B4-BE49-F238E27FC236}">
                <a16:creationId xmlns:a16="http://schemas.microsoft.com/office/drawing/2014/main" id="{360D76EC-C2A7-4985-9059-E275668F333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7C0587A-2631-4FE5-B23B-CBB2D552DBAB}"/>
              </a:ext>
            </a:extLst>
          </p:cNvPr>
          <p:cNvSpPr>
            <a:spLocks noGrp="1"/>
          </p:cNvSpPr>
          <p:nvPr>
            <p:ph type="sldNum" sz="quarter" idx="12"/>
          </p:nvPr>
        </p:nvSpPr>
        <p:spPr/>
        <p:txBody>
          <a:bodyPr/>
          <a:lstStyle/>
          <a:p>
            <a:fld id="{957DF892-7406-4E54-B3EC-F211F2EDE4E4}" type="slidenum">
              <a:rPr lang="es-CO" smtClean="0"/>
              <a:t>‹Nº›</a:t>
            </a:fld>
            <a:endParaRPr lang="es-CO"/>
          </a:p>
        </p:txBody>
      </p:sp>
    </p:spTree>
    <p:extLst>
      <p:ext uri="{BB962C8B-B14F-4D97-AF65-F5344CB8AC3E}">
        <p14:creationId xmlns:p14="http://schemas.microsoft.com/office/powerpoint/2010/main" val="219241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4F541D1-9017-4DE7-AE70-28EFA3EA2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E2363E0-5FCF-4AFD-8FE6-EF0046509F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9520595-4567-42A9-B556-773BB54306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E7E4C-8AEA-4D20-8BB0-BF96FF13CC0F}" type="datetimeFigureOut">
              <a:rPr lang="es-CO" smtClean="0"/>
              <a:t>25/08/2021</a:t>
            </a:fld>
            <a:endParaRPr lang="es-CO"/>
          </a:p>
        </p:txBody>
      </p:sp>
      <p:sp>
        <p:nvSpPr>
          <p:cNvPr id="5" name="Marcador de pie de página 4">
            <a:extLst>
              <a:ext uri="{FF2B5EF4-FFF2-40B4-BE49-F238E27FC236}">
                <a16:creationId xmlns:a16="http://schemas.microsoft.com/office/drawing/2014/main" id="{58DA54E0-1CFC-4949-9DE0-780593C07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A8DB18EC-75DC-4689-9A9E-F342DE408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DF892-7406-4E54-B3EC-F211F2EDE4E4}" type="slidenum">
              <a:rPr lang="es-CO" smtClean="0"/>
              <a:t>‹Nº›</a:t>
            </a:fld>
            <a:endParaRPr lang="es-CO"/>
          </a:p>
        </p:txBody>
      </p:sp>
    </p:spTree>
    <p:extLst>
      <p:ext uri="{BB962C8B-B14F-4D97-AF65-F5344CB8AC3E}">
        <p14:creationId xmlns:p14="http://schemas.microsoft.com/office/powerpoint/2010/main" val="366924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s.wikipedia.org/wiki/Peter_Drucker"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3D627-3D5E-4D70-920D-6A166BC1309A}"/>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B155CDB5-7891-4A75-9686-F1CABE71A4C5}"/>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CAD05A96-C3BF-4642-8B13-3F401D63D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3FEEA80D-F9CD-4CB6-B9A5-F6398CBB1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772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E8B3FFB-4E03-4D45-B10A-653BD6CF6023}"/>
              </a:ext>
            </a:extLst>
          </p:cNvPr>
          <p:cNvSpPr/>
          <p:nvPr/>
        </p:nvSpPr>
        <p:spPr>
          <a:xfrm>
            <a:off x="0" y="-13253"/>
            <a:ext cx="12192000" cy="6149009"/>
          </a:xfrm>
          <a:prstGeom prst="rect">
            <a:avLst/>
          </a:prstGeom>
          <a:solidFill>
            <a:srgbClr val="55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23" y="6135756"/>
            <a:ext cx="6828385" cy="836119"/>
          </a:xfrm>
          <a:prstGeom prst="rect">
            <a:avLst/>
          </a:prstGeom>
        </p:spPr>
      </p:pic>
      <p:pic>
        <p:nvPicPr>
          <p:cNvPr id="2050" name="Picture 2" descr="Matriz de Eisenhower – Escuela de Mentoring. Gen Consulting Desarrollo de  Proyectos">
            <a:extLst>
              <a:ext uri="{FF2B5EF4-FFF2-40B4-BE49-F238E27FC236}">
                <a16:creationId xmlns:a16="http://schemas.microsoft.com/office/drawing/2014/main" id="{6774944C-EE10-4964-A50F-F5F214DAB2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30" b="3496"/>
          <a:stretch/>
        </p:blipFill>
        <p:spPr bwMode="auto">
          <a:xfrm>
            <a:off x="0" y="-13253"/>
            <a:ext cx="7565748" cy="6149008"/>
          </a:xfrm>
          <a:prstGeom prst="rect">
            <a:avLst/>
          </a:prstGeom>
          <a:noFill/>
          <a:extLst>
            <a:ext uri="{909E8E84-426E-40DD-AFC4-6F175D3DCCD1}">
              <a14:hiddenFill xmlns:a14="http://schemas.microsoft.com/office/drawing/2010/main">
                <a:solidFill>
                  <a:srgbClr val="FFFFFF"/>
                </a:solidFill>
              </a14:hiddenFill>
            </a:ext>
          </a:extLst>
        </p:spPr>
      </p:pic>
      <p:sp>
        <p:nvSpPr>
          <p:cNvPr id="9" name="Bocadillo: rectángulo con esquinas redondeadas 8">
            <a:extLst>
              <a:ext uri="{FF2B5EF4-FFF2-40B4-BE49-F238E27FC236}">
                <a16:creationId xmlns:a16="http://schemas.microsoft.com/office/drawing/2014/main" id="{A07D9DB6-4987-4E04-AEA6-938AE9DA2DED}"/>
              </a:ext>
            </a:extLst>
          </p:cNvPr>
          <p:cNvSpPr/>
          <p:nvPr/>
        </p:nvSpPr>
        <p:spPr>
          <a:xfrm>
            <a:off x="6997148" y="4529941"/>
            <a:ext cx="5194852" cy="1060174"/>
          </a:xfrm>
          <a:prstGeom prst="wedgeRoundRectCallout">
            <a:avLst>
              <a:gd name="adj1" fmla="val 48810"/>
              <a:gd name="adj2" fmla="val 775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"Tengo dos clases de problemas, los urgentes y los importantes. Los urgentes no son importantes, y los importantes nunca son urgentes".</a:t>
            </a:r>
            <a:endParaRPr lang="es-CO" dirty="0">
              <a:solidFill>
                <a:schemeClr val="tx1"/>
              </a:solidFill>
            </a:endParaRPr>
          </a:p>
        </p:txBody>
      </p:sp>
    </p:spTree>
    <p:extLst>
      <p:ext uri="{BB962C8B-B14F-4D97-AF65-F5344CB8AC3E}">
        <p14:creationId xmlns:p14="http://schemas.microsoft.com/office/powerpoint/2010/main" val="228849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E8B3FFB-4E03-4D45-B10A-653BD6CF6023}"/>
              </a:ext>
            </a:extLst>
          </p:cNvPr>
          <p:cNvSpPr/>
          <p:nvPr/>
        </p:nvSpPr>
        <p:spPr>
          <a:xfrm>
            <a:off x="0" y="0"/>
            <a:ext cx="12192000" cy="6135756"/>
          </a:xfrm>
          <a:prstGeom prst="rect">
            <a:avLst/>
          </a:prstGeom>
          <a:solidFill>
            <a:srgbClr val="55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23" y="6135756"/>
            <a:ext cx="6828385" cy="836119"/>
          </a:xfrm>
          <a:prstGeom prst="rect">
            <a:avLst/>
          </a:prstGeom>
        </p:spPr>
      </p:pic>
      <p:pic>
        <p:nvPicPr>
          <p:cNvPr id="6" name="Imagen 5">
            <a:extLst>
              <a:ext uri="{FF2B5EF4-FFF2-40B4-BE49-F238E27FC236}">
                <a16:creationId xmlns:a16="http://schemas.microsoft.com/office/drawing/2014/main" id="{3975119B-A596-4174-ACF6-99478196277A}"/>
              </a:ext>
            </a:extLst>
          </p:cNvPr>
          <p:cNvPicPr>
            <a:picLocks noChangeAspect="1"/>
          </p:cNvPicPr>
          <p:nvPr/>
        </p:nvPicPr>
        <p:blipFill rotWithShape="1">
          <a:blip r:embed="rId4">
            <a:extLst>
              <a:ext uri="{28A0092B-C50C-407E-A947-70E740481C1C}">
                <a14:useLocalDpi xmlns:a14="http://schemas.microsoft.com/office/drawing/2010/main" val="0"/>
              </a:ext>
            </a:extLst>
          </a:blip>
          <a:srcRect r="32231"/>
          <a:stretch/>
        </p:blipFill>
        <p:spPr>
          <a:xfrm>
            <a:off x="6301522" y="3021496"/>
            <a:ext cx="6035109" cy="5009322"/>
          </a:xfrm>
          <a:prstGeom prst="rect">
            <a:avLst/>
          </a:prstGeom>
        </p:spPr>
      </p:pic>
      <p:pic>
        <p:nvPicPr>
          <p:cNvPr id="1026" name="Picture 2" descr="contractworkplaces.com/web/wp-content/uploads/2...">
            <a:extLst>
              <a:ext uri="{FF2B5EF4-FFF2-40B4-BE49-F238E27FC236}">
                <a16:creationId xmlns:a16="http://schemas.microsoft.com/office/drawing/2014/main" id="{6F174BC9-C6D5-4E66-9F5C-ACD966E3F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188" y="0"/>
            <a:ext cx="9699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46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E8B3FFB-4E03-4D45-B10A-653BD6CF6023}"/>
              </a:ext>
            </a:extLst>
          </p:cNvPr>
          <p:cNvSpPr/>
          <p:nvPr/>
        </p:nvSpPr>
        <p:spPr>
          <a:xfrm>
            <a:off x="0" y="0"/>
            <a:ext cx="12192000" cy="6135756"/>
          </a:xfrm>
          <a:prstGeom prst="rect">
            <a:avLst/>
          </a:prstGeom>
          <a:solidFill>
            <a:srgbClr val="55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23" y="6135756"/>
            <a:ext cx="6828385" cy="836119"/>
          </a:xfrm>
          <a:prstGeom prst="rect">
            <a:avLst/>
          </a:prstGeom>
        </p:spPr>
      </p:pic>
      <p:sp>
        <p:nvSpPr>
          <p:cNvPr id="2" name="CuadroTexto 1">
            <a:extLst>
              <a:ext uri="{FF2B5EF4-FFF2-40B4-BE49-F238E27FC236}">
                <a16:creationId xmlns:a16="http://schemas.microsoft.com/office/drawing/2014/main" id="{9C712640-6880-424D-8F00-6C48756D9ABD}"/>
              </a:ext>
            </a:extLst>
          </p:cNvPr>
          <p:cNvSpPr txBox="1"/>
          <p:nvPr/>
        </p:nvSpPr>
        <p:spPr>
          <a:xfrm>
            <a:off x="198782" y="1313552"/>
            <a:ext cx="11078817" cy="1754326"/>
          </a:xfrm>
          <a:prstGeom prst="rect">
            <a:avLst/>
          </a:prstGeom>
          <a:noFill/>
        </p:spPr>
        <p:txBody>
          <a:bodyPr wrap="square" rtlCol="0">
            <a:spAutoFit/>
          </a:bodyPr>
          <a:lstStyle/>
          <a:p>
            <a:pPr algn="ctr"/>
            <a:r>
              <a:rPr lang="es-ES" sz="5400" dirty="0">
                <a:solidFill>
                  <a:schemeClr val="bg1"/>
                </a:solidFill>
                <a:latin typeface="Century Gothic" panose="020B0502020202020204" pitchFamily="34" charset="0"/>
              </a:rPr>
              <a:t>Consejo:</a:t>
            </a:r>
          </a:p>
          <a:p>
            <a:pPr algn="ctr"/>
            <a:r>
              <a:rPr lang="es-ES" sz="5400" dirty="0">
                <a:solidFill>
                  <a:schemeClr val="bg1"/>
                </a:solidFill>
                <a:latin typeface="Century Gothic" panose="020B0502020202020204" pitchFamily="34" charset="0"/>
              </a:rPr>
              <a:t>¡Ten sus objetivos visibles!</a:t>
            </a:r>
            <a:endParaRPr lang="es-CO" sz="5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1185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E8B3FFB-4E03-4D45-B10A-653BD6CF6023}"/>
              </a:ext>
            </a:extLst>
          </p:cNvPr>
          <p:cNvSpPr/>
          <p:nvPr/>
        </p:nvSpPr>
        <p:spPr>
          <a:xfrm>
            <a:off x="0" y="-13253"/>
            <a:ext cx="12192000" cy="6149009"/>
          </a:xfrm>
          <a:prstGeom prst="rect">
            <a:avLst/>
          </a:prstGeom>
          <a:solidFill>
            <a:srgbClr val="55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id="{4D223DE5-2884-47F0-89BE-F2C4C71448B3}"/>
              </a:ext>
            </a:extLst>
          </p:cNvPr>
          <p:cNvSpPr/>
          <p:nvPr/>
        </p:nvSpPr>
        <p:spPr>
          <a:xfrm>
            <a:off x="3962400" y="1859340"/>
            <a:ext cx="7600950" cy="461665"/>
          </a:xfrm>
          <a:prstGeom prst="rect">
            <a:avLst/>
          </a:prstGeom>
        </p:spPr>
        <p:txBody>
          <a:bodyPr wrap="square">
            <a:spAutoFit/>
          </a:bodyPr>
          <a:lstStyle/>
          <a:p>
            <a:pPr>
              <a:buFont typeface="Arial" panose="020B0604020202020204" pitchFamily="34" charset="0"/>
              <a:buChar char="•"/>
            </a:pPr>
            <a:endParaRPr lang="es-ES" sz="2400" b="0" i="0" dirty="0">
              <a:solidFill>
                <a:schemeClr val="bg1"/>
              </a:solidFill>
              <a:effectLst/>
              <a:latin typeface="Century Gothic" panose="020B0502020202020204" pitchFamily="34" charset="0"/>
            </a:endParaRPr>
          </a:p>
        </p:txBody>
      </p:sp>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23" y="6135756"/>
            <a:ext cx="6828385" cy="836119"/>
          </a:xfrm>
          <a:prstGeom prst="rect">
            <a:avLst/>
          </a:prstGeom>
        </p:spPr>
      </p:pic>
      <p:sp>
        <p:nvSpPr>
          <p:cNvPr id="15" name="Rectángulo 14">
            <a:extLst>
              <a:ext uri="{FF2B5EF4-FFF2-40B4-BE49-F238E27FC236}">
                <a16:creationId xmlns:a16="http://schemas.microsoft.com/office/drawing/2014/main" id="{14ECBB2F-3770-4F0A-BC26-ADBCF266EC0D}"/>
              </a:ext>
            </a:extLst>
          </p:cNvPr>
          <p:cNvSpPr/>
          <p:nvPr/>
        </p:nvSpPr>
        <p:spPr>
          <a:xfrm>
            <a:off x="2872923" y="113875"/>
            <a:ext cx="5897218" cy="1126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dirty="0">
                <a:effectLst>
                  <a:outerShdw blurRad="38100" dist="38100" dir="2700000" algn="tl">
                    <a:srgbClr val="000000">
                      <a:alpha val="43137"/>
                    </a:srgbClr>
                  </a:outerShdw>
                </a:effectLst>
                <a:latin typeface="Century Gothic" panose="020B0502020202020204" pitchFamily="34" charset="0"/>
              </a:rPr>
              <a:t>MONITORAR</a:t>
            </a:r>
            <a:endParaRPr lang="es-CO" sz="5400" b="1" dirty="0">
              <a:effectLst>
                <a:outerShdw blurRad="38100" dist="38100" dir="2700000" algn="tl">
                  <a:srgbClr val="000000">
                    <a:alpha val="43137"/>
                  </a:srgbClr>
                </a:outerShdw>
              </a:effectLst>
              <a:latin typeface="Century Gothic" panose="020B0502020202020204" pitchFamily="34" charset="0"/>
            </a:endParaRPr>
          </a:p>
        </p:txBody>
      </p:sp>
      <p:pic>
        <p:nvPicPr>
          <p:cNvPr id="7" name="Imagen 6">
            <a:extLst>
              <a:ext uri="{FF2B5EF4-FFF2-40B4-BE49-F238E27FC236}">
                <a16:creationId xmlns:a16="http://schemas.microsoft.com/office/drawing/2014/main" id="{37ACCC74-9544-4CC9-9FBE-0D4C04C1D474}"/>
              </a:ext>
            </a:extLst>
          </p:cNvPr>
          <p:cNvPicPr>
            <a:picLocks noChangeAspect="1"/>
          </p:cNvPicPr>
          <p:nvPr/>
        </p:nvPicPr>
        <p:blipFill rotWithShape="1">
          <a:blip r:embed="rId4">
            <a:extLst>
              <a:ext uri="{28A0092B-C50C-407E-A947-70E740481C1C}">
                <a14:useLocalDpi xmlns:a14="http://schemas.microsoft.com/office/drawing/2010/main" val="0"/>
              </a:ext>
            </a:extLst>
          </a:blip>
          <a:srcRect l="65714" t="19890" r="6479" b="35039"/>
          <a:stretch/>
        </p:blipFill>
        <p:spPr>
          <a:xfrm>
            <a:off x="34875" y="333468"/>
            <a:ext cx="6828385" cy="6225666"/>
          </a:xfrm>
          <a:prstGeom prst="rect">
            <a:avLst/>
          </a:prstGeom>
        </p:spPr>
      </p:pic>
      <p:sp>
        <p:nvSpPr>
          <p:cNvPr id="9" name="CuadroTexto 8">
            <a:extLst>
              <a:ext uri="{FF2B5EF4-FFF2-40B4-BE49-F238E27FC236}">
                <a16:creationId xmlns:a16="http://schemas.microsoft.com/office/drawing/2014/main" id="{52FDC9C4-91B7-4DEF-BC42-157BB1FF5E16}"/>
              </a:ext>
            </a:extLst>
          </p:cNvPr>
          <p:cNvSpPr txBox="1"/>
          <p:nvPr/>
        </p:nvSpPr>
        <p:spPr>
          <a:xfrm>
            <a:off x="5821532" y="2057721"/>
            <a:ext cx="6216791" cy="2554545"/>
          </a:xfrm>
          <a:prstGeom prst="rect">
            <a:avLst/>
          </a:prstGeom>
          <a:noFill/>
        </p:spPr>
        <p:txBody>
          <a:bodyPr wrap="square" rtlCol="0">
            <a:spAutoFit/>
          </a:bodyPr>
          <a:lstStyle/>
          <a:p>
            <a:pPr marL="457200" indent="-457200">
              <a:buFont typeface="Arial" panose="020B0604020202020204" pitchFamily="34" charset="0"/>
              <a:buChar char="•"/>
            </a:pPr>
            <a:r>
              <a:rPr lang="pt-BR" sz="3200" dirty="0">
                <a:solidFill>
                  <a:schemeClr val="bg1"/>
                </a:solidFill>
                <a:latin typeface="Century Gothic" panose="020B0502020202020204" pitchFamily="34" charset="0"/>
              </a:rPr>
              <a:t>Iniciativa y acabativa</a:t>
            </a:r>
          </a:p>
          <a:p>
            <a:pPr marL="457200" indent="-457200">
              <a:buFont typeface="Arial" panose="020B0604020202020204" pitchFamily="34" charset="0"/>
              <a:buChar char="•"/>
            </a:pPr>
            <a:r>
              <a:rPr lang="pt-BR" sz="3200" dirty="0">
                <a:solidFill>
                  <a:schemeClr val="bg1"/>
                </a:solidFill>
                <a:latin typeface="Century Gothic" panose="020B0502020202020204" pitchFamily="34" charset="0"/>
              </a:rPr>
              <a:t>Momento máximo de </a:t>
            </a:r>
            <a:r>
              <a:rPr lang="pt-BR" sz="3200" dirty="0" err="1">
                <a:solidFill>
                  <a:schemeClr val="bg1"/>
                </a:solidFill>
                <a:latin typeface="Century Gothic" panose="020B0502020202020204" pitchFamily="34" charset="0"/>
              </a:rPr>
              <a:t>concentración</a:t>
            </a:r>
            <a:endParaRPr lang="pt-BR" sz="3200" dirty="0">
              <a:solidFill>
                <a:schemeClr val="bg1"/>
              </a:solidFill>
              <a:latin typeface="Century Gothic" panose="020B0502020202020204" pitchFamily="34" charset="0"/>
            </a:endParaRPr>
          </a:p>
          <a:p>
            <a:pPr marL="457200" indent="-457200">
              <a:buFont typeface="Arial" panose="020B0604020202020204" pitchFamily="34" charset="0"/>
              <a:buChar char="•"/>
            </a:pPr>
            <a:r>
              <a:rPr lang="pt-BR" sz="3200" dirty="0">
                <a:solidFill>
                  <a:schemeClr val="bg1"/>
                </a:solidFill>
                <a:latin typeface="Century Gothic" panose="020B0502020202020204" pitchFamily="34" charset="0"/>
              </a:rPr>
              <a:t>Conhecer minhas limitações</a:t>
            </a:r>
          </a:p>
        </p:txBody>
      </p:sp>
    </p:spTree>
    <p:extLst>
      <p:ext uri="{BB962C8B-B14F-4D97-AF65-F5344CB8AC3E}">
        <p14:creationId xmlns:p14="http://schemas.microsoft.com/office/powerpoint/2010/main" val="278637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E8B3FFB-4E03-4D45-B10A-653BD6CF6023}"/>
              </a:ext>
            </a:extLst>
          </p:cNvPr>
          <p:cNvSpPr/>
          <p:nvPr/>
        </p:nvSpPr>
        <p:spPr>
          <a:xfrm>
            <a:off x="0" y="-13253"/>
            <a:ext cx="12192000" cy="6149009"/>
          </a:xfrm>
          <a:prstGeom prst="rect">
            <a:avLst/>
          </a:prstGeom>
          <a:solidFill>
            <a:srgbClr val="55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latin typeface="Century Gothic" panose="020B0502020202020204" pitchFamily="34" charset="0"/>
            </a:endParaRPr>
          </a:p>
        </p:txBody>
      </p:sp>
      <p:sp>
        <p:nvSpPr>
          <p:cNvPr id="3" name="Rectángulo 2">
            <a:extLst>
              <a:ext uri="{FF2B5EF4-FFF2-40B4-BE49-F238E27FC236}">
                <a16:creationId xmlns:a16="http://schemas.microsoft.com/office/drawing/2014/main" id="{4D223DE5-2884-47F0-89BE-F2C4C71448B3}"/>
              </a:ext>
            </a:extLst>
          </p:cNvPr>
          <p:cNvSpPr/>
          <p:nvPr/>
        </p:nvSpPr>
        <p:spPr>
          <a:xfrm>
            <a:off x="3962400" y="1859340"/>
            <a:ext cx="7600950" cy="461665"/>
          </a:xfrm>
          <a:prstGeom prst="rect">
            <a:avLst/>
          </a:prstGeom>
        </p:spPr>
        <p:txBody>
          <a:bodyPr wrap="square">
            <a:spAutoFit/>
          </a:bodyPr>
          <a:lstStyle/>
          <a:p>
            <a:pPr>
              <a:buFont typeface="Arial" panose="020B0604020202020204" pitchFamily="34" charset="0"/>
              <a:buChar char="•"/>
            </a:pPr>
            <a:endParaRPr lang="pt-BR" sz="2400" b="0" i="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23" y="6135756"/>
            <a:ext cx="6828385" cy="836119"/>
          </a:xfrm>
          <a:prstGeom prst="rect">
            <a:avLst/>
          </a:prstGeom>
        </p:spPr>
      </p:pic>
      <p:pic>
        <p:nvPicPr>
          <p:cNvPr id="13" name="Imagen 12">
            <a:extLst>
              <a:ext uri="{FF2B5EF4-FFF2-40B4-BE49-F238E27FC236}">
                <a16:creationId xmlns:a16="http://schemas.microsoft.com/office/drawing/2014/main" id="{C51CCAE9-8966-420C-9BCF-576DDB6E5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3875"/>
            <a:ext cx="12192000" cy="6858000"/>
          </a:xfrm>
          <a:prstGeom prst="rect">
            <a:avLst/>
          </a:prstGeom>
        </p:spPr>
      </p:pic>
      <p:sp>
        <p:nvSpPr>
          <p:cNvPr id="15" name="Rectángulo 14">
            <a:extLst>
              <a:ext uri="{FF2B5EF4-FFF2-40B4-BE49-F238E27FC236}">
                <a16:creationId xmlns:a16="http://schemas.microsoft.com/office/drawing/2014/main" id="{14ECBB2F-3770-4F0A-BC26-ADBCF266EC0D}"/>
              </a:ext>
            </a:extLst>
          </p:cNvPr>
          <p:cNvSpPr/>
          <p:nvPr/>
        </p:nvSpPr>
        <p:spPr>
          <a:xfrm>
            <a:off x="2872923" y="113875"/>
            <a:ext cx="5897218" cy="1126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a:effectLst>
                  <a:outerShdw blurRad="38100" dist="38100" dir="2700000" algn="tl">
                    <a:srgbClr val="000000">
                      <a:alpha val="43137"/>
                    </a:srgbClr>
                  </a:outerShdw>
                </a:effectLst>
                <a:latin typeface="Century Gothic" panose="020B0502020202020204" pitchFamily="34" charset="0"/>
              </a:rPr>
              <a:t>SISTEMATIZAR</a:t>
            </a:r>
          </a:p>
        </p:txBody>
      </p:sp>
      <p:sp>
        <p:nvSpPr>
          <p:cNvPr id="2" name="CuadroTexto 1">
            <a:extLst>
              <a:ext uri="{FF2B5EF4-FFF2-40B4-BE49-F238E27FC236}">
                <a16:creationId xmlns:a16="http://schemas.microsoft.com/office/drawing/2014/main" id="{C384C498-37D8-4961-8BDF-6852698F85D6}"/>
              </a:ext>
            </a:extLst>
          </p:cNvPr>
          <p:cNvSpPr txBox="1"/>
          <p:nvPr/>
        </p:nvSpPr>
        <p:spPr>
          <a:xfrm>
            <a:off x="6533681" y="1731074"/>
            <a:ext cx="1980732" cy="923330"/>
          </a:xfrm>
          <a:prstGeom prst="rect">
            <a:avLst/>
          </a:prstGeom>
          <a:noFill/>
        </p:spPr>
        <p:txBody>
          <a:bodyPr wrap="square" rtlCol="0">
            <a:spAutoFit/>
          </a:bodyPr>
          <a:lstStyle/>
          <a:p>
            <a:pPr algn="ctr"/>
            <a:r>
              <a:rPr lang="pt-BR" dirty="0">
                <a:effectLst>
                  <a:outerShdw blurRad="38100" dist="38100" dir="2700000" algn="tl">
                    <a:srgbClr val="000000">
                      <a:alpha val="43137"/>
                    </a:srgbClr>
                  </a:outerShdw>
                </a:effectLst>
                <a:latin typeface="Century Gothic" panose="020B0502020202020204" pitchFamily="34" charset="0"/>
              </a:rPr>
              <a:t>Principais resultados da semana</a:t>
            </a:r>
          </a:p>
        </p:txBody>
      </p:sp>
      <p:sp>
        <p:nvSpPr>
          <p:cNvPr id="9" name="CuadroTexto 8">
            <a:extLst>
              <a:ext uri="{FF2B5EF4-FFF2-40B4-BE49-F238E27FC236}">
                <a16:creationId xmlns:a16="http://schemas.microsoft.com/office/drawing/2014/main" id="{526D8498-5AF2-4F3B-BCEB-C7C51F8FE7D4}"/>
              </a:ext>
            </a:extLst>
          </p:cNvPr>
          <p:cNvSpPr txBox="1"/>
          <p:nvPr/>
        </p:nvSpPr>
        <p:spPr>
          <a:xfrm>
            <a:off x="9364497" y="1859340"/>
            <a:ext cx="1603948" cy="646331"/>
          </a:xfrm>
          <a:prstGeom prst="rect">
            <a:avLst/>
          </a:prstGeom>
          <a:noFill/>
        </p:spPr>
        <p:txBody>
          <a:bodyPr wrap="square" rtlCol="0">
            <a:spAutoFit/>
          </a:bodyPr>
          <a:lstStyle/>
          <a:p>
            <a:pPr algn="ctr"/>
            <a:r>
              <a:rPr lang="pt-BR" dirty="0">
                <a:effectLst>
                  <a:outerShdw blurRad="38100" dist="38100" dir="2700000" algn="tl">
                    <a:srgbClr val="000000">
                      <a:alpha val="43137"/>
                    </a:srgbClr>
                  </a:outerShdw>
                </a:effectLst>
                <a:latin typeface="Century Gothic" panose="020B0502020202020204" pitchFamily="34" charset="0"/>
              </a:rPr>
              <a:t>Principais barreiras</a:t>
            </a:r>
          </a:p>
        </p:txBody>
      </p:sp>
      <p:sp>
        <p:nvSpPr>
          <p:cNvPr id="10" name="CuadroTexto 9">
            <a:extLst>
              <a:ext uri="{FF2B5EF4-FFF2-40B4-BE49-F238E27FC236}">
                <a16:creationId xmlns:a16="http://schemas.microsoft.com/office/drawing/2014/main" id="{9091E41B-4A52-4616-A0DF-4B418B5EEFB6}"/>
              </a:ext>
            </a:extLst>
          </p:cNvPr>
          <p:cNvSpPr txBox="1"/>
          <p:nvPr/>
        </p:nvSpPr>
        <p:spPr>
          <a:xfrm>
            <a:off x="6428750" y="4290762"/>
            <a:ext cx="1603948" cy="923330"/>
          </a:xfrm>
          <a:prstGeom prst="rect">
            <a:avLst/>
          </a:prstGeom>
          <a:noFill/>
        </p:spPr>
        <p:txBody>
          <a:bodyPr wrap="square" rtlCol="0">
            <a:spAutoFit/>
          </a:bodyPr>
          <a:lstStyle/>
          <a:p>
            <a:pPr algn="ctr"/>
            <a:r>
              <a:rPr lang="pt-BR" dirty="0">
                <a:effectLst>
                  <a:outerShdw blurRad="38100" dist="38100" dir="2700000" algn="tl">
                    <a:srgbClr val="000000">
                      <a:alpha val="43137"/>
                    </a:srgbClr>
                  </a:outerShdw>
                </a:effectLst>
                <a:latin typeface="Century Gothic" panose="020B0502020202020204" pitchFamily="34" charset="0"/>
              </a:rPr>
              <a:t>O que mais gostei de fazer</a:t>
            </a:r>
          </a:p>
        </p:txBody>
      </p:sp>
      <p:sp>
        <p:nvSpPr>
          <p:cNvPr id="11" name="CuadroTexto 10">
            <a:extLst>
              <a:ext uri="{FF2B5EF4-FFF2-40B4-BE49-F238E27FC236}">
                <a16:creationId xmlns:a16="http://schemas.microsoft.com/office/drawing/2014/main" id="{1219C5D8-1292-4CC7-9239-B552E72BF2AA}"/>
              </a:ext>
            </a:extLst>
          </p:cNvPr>
          <p:cNvSpPr txBox="1"/>
          <p:nvPr/>
        </p:nvSpPr>
        <p:spPr>
          <a:xfrm>
            <a:off x="9051734" y="4536996"/>
            <a:ext cx="1916711" cy="646331"/>
          </a:xfrm>
          <a:prstGeom prst="rect">
            <a:avLst/>
          </a:prstGeom>
          <a:noFill/>
        </p:spPr>
        <p:txBody>
          <a:bodyPr wrap="square" rtlCol="0">
            <a:spAutoFit/>
          </a:bodyPr>
          <a:lstStyle/>
          <a:p>
            <a:pPr algn="ctr"/>
            <a:r>
              <a:rPr lang="pt-BR" dirty="0">
                <a:effectLst>
                  <a:outerShdw blurRad="38100" dist="38100" dir="2700000" algn="tl">
                    <a:srgbClr val="000000">
                      <a:alpha val="43137"/>
                    </a:srgbClr>
                  </a:outerShdw>
                </a:effectLst>
                <a:latin typeface="Century Gothic" panose="020B0502020202020204" pitchFamily="34" charset="0"/>
              </a:rPr>
              <a:t>O que menos gostei de fazer</a:t>
            </a:r>
          </a:p>
        </p:txBody>
      </p:sp>
    </p:spTree>
    <p:extLst>
      <p:ext uri="{BB962C8B-B14F-4D97-AF65-F5344CB8AC3E}">
        <p14:creationId xmlns:p14="http://schemas.microsoft.com/office/powerpoint/2010/main" val="12660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E8B3FFB-4E03-4D45-B10A-653BD6CF6023}"/>
              </a:ext>
            </a:extLst>
          </p:cNvPr>
          <p:cNvSpPr/>
          <p:nvPr/>
        </p:nvSpPr>
        <p:spPr>
          <a:xfrm>
            <a:off x="0" y="-13253"/>
            <a:ext cx="12192000" cy="6149009"/>
          </a:xfrm>
          <a:prstGeom prst="rect">
            <a:avLst/>
          </a:prstGeom>
          <a:solidFill>
            <a:srgbClr val="55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latin typeface="Century Gothic" panose="020B0502020202020204" pitchFamily="34" charset="0"/>
            </a:endParaRPr>
          </a:p>
        </p:txBody>
      </p:sp>
      <p:sp>
        <p:nvSpPr>
          <p:cNvPr id="3" name="Rectángulo 2">
            <a:extLst>
              <a:ext uri="{FF2B5EF4-FFF2-40B4-BE49-F238E27FC236}">
                <a16:creationId xmlns:a16="http://schemas.microsoft.com/office/drawing/2014/main" id="{4D223DE5-2884-47F0-89BE-F2C4C71448B3}"/>
              </a:ext>
            </a:extLst>
          </p:cNvPr>
          <p:cNvSpPr/>
          <p:nvPr/>
        </p:nvSpPr>
        <p:spPr>
          <a:xfrm>
            <a:off x="3962400" y="1859340"/>
            <a:ext cx="7600950" cy="461665"/>
          </a:xfrm>
          <a:prstGeom prst="rect">
            <a:avLst/>
          </a:prstGeom>
        </p:spPr>
        <p:txBody>
          <a:bodyPr wrap="square">
            <a:spAutoFit/>
          </a:bodyPr>
          <a:lstStyle/>
          <a:p>
            <a:pPr>
              <a:buFont typeface="Arial" panose="020B0604020202020204" pitchFamily="34" charset="0"/>
              <a:buChar char="•"/>
            </a:pPr>
            <a:endParaRPr lang="pt-BR" sz="2400" b="0" i="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23" y="6135756"/>
            <a:ext cx="6828385" cy="836119"/>
          </a:xfrm>
          <a:prstGeom prst="rect">
            <a:avLst/>
          </a:prstGeom>
        </p:spPr>
      </p:pic>
      <p:pic>
        <p:nvPicPr>
          <p:cNvPr id="13" name="Imagen 12">
            <a:extLst>
              <a:ext uri="{FF2B5EF4-FFF2-40B4-BE49-F238E27FC236}">
                <a16:creationId xmlns:a16="http://schemas.microsoft.com/office/drawing/2014/main" id="{C51CCAE9-8966-420C-9BCF-576DDB6E5F88}"/>
              </a:ext>
            </a:extLst>
          </p:cNvPr>
          <p:cNvPicPr>
            <a:picLocks noChangeAspect="1"/>
          </p:cNvPicPr>
          <p:nvPr/>
        </p:nvPicPr>
        <p:blipFill rotWithShape="1">
          <a:blip r:embed="rId4">
            <a:extLst>
              <a:ext uri="{28A0092B-C50C-407E-A947-70E740481C1C}">
                <a14:useLocalDpi xmlns:a14="http://schemas.microsoft.com/office/drawing/2010/main" val="0"/>
              </a:ext>
            </a:extLst>
          </a:blip>
          <a:srcRect r="51631"/>
          <a:stretch/>
        </p:blipFill>
        <p:spPr>
          <a:xfrm>
            <a:off x="191115" y="46381"/>
            <a:ext cx="5897218" cy="6858000"/>
          </a:xfrm>
          <a:prstGeom prst="rect">
            <a:avLst/>
          </a:prstGeom>
        </p:spPr>
      </p:pic>
      <p:sp>
        <p:nvSpPr>
          <p:cNvPr id="15" name="Rectángulo 14">
            <a:extLst>
              <a:ext uri="{FF2B5EF4-FFF2-40B4-BE49-F238E27FC236}">
                <a16:creationId xmlns:a16="http://schemas.microsoft.com/office/drawing/2014/main" id="{14ECBB2F-3770-4F0A-BC26-ADBCF266EC0D}"/>
              </a:ext>
            </a:extLst>
          </p:cNvPr>
          <p:cNvSpPr/>
          <p:nvPr/>
        </p:nvSpPr>
        <p:spPr>
          <a:xfrm>
            <a:off x="2872923" y="113875"/>
            <a:ext cx="5897218" cy="1126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5400" b="1">
                <a:effectLst>
                  <a:outerShdw blurRad="38100" dist="38100" dir="2700000" algn="tl">
                    <a:srgbClr val="000000">
                      <a:alpha val="43137"/>
                    </a:srgbClr>
                  </a:outerShdw>
                </a:effectLst>
                <a:latin typeface="Century Gothic" panose="020B0502020202020204" pitchFamily="34" charset="0"/>
              </a:rPr>
              <a:t>SISTEMATIZAR</a:t>
            </a:r>
          </a:p>
        </p:txBody>
      </p:sp>
      <p:sp>
        <p:nvSpPr>
          <p:cNvPr id="12" name="object 10">
            <a:extLst>
              <a:ext uri="{FF2B5EF4-FFF2-40B4-BE49-F238E27FC236}">
                <a16:creationId xmlns:a16="http://schemas.microsoft.com/office/drawing/2014/main" id="{D6E01D03-4F41-4D02-8794-1054867AD778}"/>
              </a:ext>
            </a:extLst>
          </p:cNvPr>
          <p:cNvSpPr txBox="1"/>
          <p:nvPr/>
        </p:nvSpPr>
        <p:spPr>
          <a:xfrm>
            <a:off x="5307496" y="1299944"/>
            <a:ext cx="6411254" cy="4301306"/>
          </a:xfrm>
          <a:prstGeom prst="rect">
            <a:avLst/>
          </a:prstGeom>
        </p:spPr>
        <p:txBody>
          <a:bodyPr vert="horz" wrap="square" lIns="0" tIns="12700" rIns="0" bIns="0" rtlCol="0" anchor="t">
            <a:spAutoFit/>
          </a:bodyPr>
          <a:lstStyle/>
          <a:p>
            <a:pPr marL="12700" marR="5080" algn="just">
              <a:lnSpc>
                <a:spcPct val="128800"/>
              </a:lnSpc>
              <a:spcBef>
                <a:spcPts val="100"/>
              </a:spcBef>
            </a:pPr>
            <a:endParaRPr lang="es-CO" spc="45" dirty="0">
              <a:solidFill>
                <a:schemeClr val="bg1"/>
              </a:solidFill>
              <a:latin typeface="Century Gothic" panose="020B0502020202020204" pitchFamily="34" charset="0"/>
              <a:cs typeface="Trebuchet MS"/>
            </a:endParaRPr>
          </a:p>
          <a:p>
            <a:pPr marL="12700" marR="5080" algn="just">
              <a:lnSpc>
                <a:spcPct val="128800"/>
              </a:lnSpc>
              <a:spcBef>
                <a:spcPts val="100"/>
              </a:spcBef>
            </a:pPr>
            <a:r>
              <a:rPr lang="es-CO" spc="45" dirty="0">
                <a:solidFill>
                  <a:schemeClr val="bg1"/>
                </a:solidFill>
                <a:latin typeface="Century Gothic" panose="020B0502020202020204" pitchFamily="34" charset="0"/>
                <a:cs typeface="Trebuchet MS"/>
              </a:rPr>
              <a:t>No planear las formas como queremos y podemos alcanzar nuestro propósito nos impide de tener momentos reflexivos sobre su práctica y encontrar mejores formas de hacerlo una realidad.</a:t>
            </a:r>
          </a:p>
          <a:p>
            <a:pPr marL="12700" marR="5080" algn="just">
              <a:lnSpc>
                <a:spcPct val="128800"/>
              </a:lnSpc>
              <a:spcBef>
                <a:spcPts val="100"/>
              </a:spcBef>
            </a:pPr>
            <a:r>
              <a:rPr lang="es-CO" spc="15" dirty="0">
                <a:solidFill>
                  <a:schemeClr val="bg1"/>
                </a:solidFill>
                <a:latin typeface="Century Gothic" panose="020B0502020202020204" pitchFamily="34" charset="0"/>
                <a:cs typeface="Arial"/>
              </a:rPr>
              <a:t>Para una planeación, es importante tener claro cómo se concibe la organización, qué misión cumple, los principales problemas de los que se trata y sus modos de funcionamiento, así como las actividades que planea llevar a cabo, el publico al cual le vendemos y los resultados e impactos esperados. </a:t>
            </a:r>
            <a:endParaRPr lang="es-CO" dirty="0">
              <a:solidFill>
                <a:schemeClr val="bg1"/>
              </a:solidFill>
              <a:latin typeface="Century Gothic" panose="020B0502020202020204" pitchFamily="34" charset="0"/>
              <a:cs typeface="Trebuchet MS"/>
            </a:endParaRPr>
          </a:p>
          <a:p>
            <a:pPr marL="12700" marR="5080" algn="just">
              <a:lnSpc>
                <a:spcPct val="128800"/>
              </a:lnSpc>
              <a:spcBef>
                <a:spcPts val="100"/>
              </a:spcBef>
            </a:pPr>
            <a:r>
              <a:rPr lang="es-CO" spc="45" dirty="0">
                <a:solidFill>
                  <a:schemeClr val="bg1"/>
                </a:solidFill>
                <a:latin typeface="Century Gothic" panose="020B0502020202020204" pitchFamily="34" charset="0"/>
                <a:cs typeface="Trebuchet MS"/>
              </a:rPr>
              <a:t>:</a:t>
            </a:r>
            <a:endParaRPr lang="es-CO" dirty="0">
              <a:solidFill>
                <a:schemeClr val="bg1"/>
              </a:solidFill>
              <a:latin typeface="Century Gothic" panose="020B0502020202020204" pitchFamily="34" charset="0"/>
              <a:cs typeface="Trebuchet MS"/>
            </a:endParaRPr>
          </a:p>
        </p:txBody>
      </p:sp>
    </p:spTree>
    <p:extLst>
      <p:ext uri="{BB962C8B-B14F-4D97-AF65-F5344CB8AC3E}">
        <p14:creationId xmlns:p14="http://schemas.microsoft.com/office/powerpoint/2010/main" val="104492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2" y="5925521"/>
            <a:ext cx="6828385" cy="932479"/>
          </a:xfrm>
          <a:prstGeom prst="rect">
            <a:avLst/>
          </a:prstGeom>
        </p:spPr>
      </p:pic>
      <p:sp>
        <p:nvSpPr>
          <p:cNvPr id="6" name="Rectángulo 5">
            <a:extLst>
              <a:ext uri="{FF2B5EF4-FFF2-40B4-BE49-F238E27FC236}">
                <a16:creationId xmlns:a16="http://schemas.microsoft.com/office/drawing/2014/main" id="{2EDB2D83-A0D0-4579-9AB1-4E046D650F09}"/>
              </a:ext>
            </a:extLst>
          </p:cNvPr>
          <p:cNvSpPr/>
          <p:nvPr/>
        </p:nvSpPr>
        <p:spPr>
          <a:xfrm>
            <a:off x="0" y="-92766"/>
            <a:ext cx="12192000" cy="6149009"/>
          </a:xfrm>
          <a:prstGeom prst="rect">
            <a:avLst/>
          </a:prstGeom>
          <a:solidFill>
            <a:srgbClr val="55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ítulo 1">
            <a:extLst>
              <a:ext uri="{FF2B5EF4-FFF2-40B4-BE49-F238E27FC236}">
                <a16:creationId xmlns:a16="http://schemas.microsoft.com/office/drawing/2014/main" id="{D1661C17-9802-4DFA-B4B1-D2C89B61F8D5}"/>
              </a:ext>
            </a:extLst>
          </p:cNvPr>
          <p:cNvSpPr txBox="1">
            <a:spLocks/>
          </p:cNvSpPr>
          <p:nvPr/>
        </p:nvSpPr>
        <p:spPr>
          <a:xfrm>
            <a:off x="348580" y="700420"/>
            <a:ext cx="11494839" cy="1074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b="1" dirty="0">
                <a:solidFill>
                  <a:schemeClr val="bg1"/>
                </a:solidFill>
                <a:effectLst>
                  <a:outerShdw blurRad="38100" dist="38100" dir="2700000" algn="tl">
                    <a:srgbClr val="000000">
                      <a:alpha val="43137"/>
                    </a:srgbClr>
                  </a:outerShdw>
                </a:effectLst>
                <a:latin typeface="Century Gothic" panose="020B0502020202020204" pitchFamily="34" charset="0"/>
              </a:rPr>
              <a:t>#6 </a:t>
            </a:r>
            <a:r>
              <a:rPr lang="pt-BR" sz="4800" b="1" dirty="0" err="1">
                <a:solidFill>
                  <a:schemeClr val="bg1"/>
                </a:solidFill>
                <a:effectLst>
                  <a:outerShdw blurRad="38100" dist="38100" dir="2700000" algn="tl">
                    <a:srgbClr val="000000">
                      <a:alpha val="43137"/>
                    </a:srgbClr>
                  </a:outerShdw>
                </a:effectLst>
                <a:latin typeface="Century Gothic" panose="020B0502020202020204" pitchFamily="34" charset="0"/>
              </a:rPr>
              <a:t>Sesión</a:t>
            </a:r>
            <a:endParaRPr lang="pt-BR"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pt-BR" sz="4800" b="1" dirty="0" err="1">
                <a:solidFill>
                  <a:schemeClr val="bg1"/>
                </a:solidFill>
                <a:effectLst>
                  <a:outerShdw blurRad="38100" dist="38100" dir="2700000" algn="tl">
                    <a:srgbClr val="000000">
                      <a:alpha val="43137"/>
                    </a:srgbClr>
                  </a:outerShdw>
                </a:effectLst>
                <a:latin typeface="Century Gothic" panose="020B0502020202020204" pitchFamily="34" charset="0"/>
              </a:rPr>
              <a:t>Autogestión</a:t>
            </a:r>
            <a:r>
              <a:rPr lang="pt-BR" sz="48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pt-BR" sz="4800" b="1" dirty="0" err="1">
                <a:solidFill>
                  <a:schemeClr val="bg1"/>
                </a:solidFill>
                <a:effectLst>
                  <a:outerShdw blurRad="38100" dist="38100" dir="2700000" algn="tl">
                    <a:srgbClr val="000000">
                      <a:alpha val="43137"/>
                    </a:srgbClr>
                  </a:outerShdw>
                </a:effectLst>
                <a:latin typeface="Century Gothic" panose="020B0502020202020204" pitchFamily="34" charset="0"/>
              </a:rPr>
              <a:t>en</a:t>
            </a:r>
            <a:r>
              <a:rPr lang="pt-BR" sz="48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pt-BR" sz="4800" b="1" dirty="0" err="1">
                <a:solidFill>
                  <a:schemeClr val="bg1"/>
                </a:solidFill>
                <a:effectLst>
                  <a:outerShdw blurRad="38100" dist="38100" dir="2700000" algn="tl">
                    <a:srgbClr val="000000">
                      <a:alpha val="43137"/>
                    </a:srgbClr>
                  </a:outerShdw>
                </a:effectLst>
                <a:latin typeface="Century Gothic" panose="020B0502020202020204" pitchFamily="34" charset="0"/>
              </a:rPr>
              <a:t>el</a:t>
            </a:r>
            <a:r>
              <a:rPr lang="pt-BR" sz="48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pt-BR" sz="4800" b="1" dirty="0" err="1">
                <a:solidFill>
                  <a:schemeClr val="bg1"/>
                </a:solidFill>
                <a:effectLst>
                  <a:outerShdw blurRad="38100" dist="38100" dir="2700000" algn="tl">
                    <a:srgbClr val="000000">
                      <a:alpha val="43137"/>
                    </a:srgbClr>
                  </a:outerShdw>
                </a:effectLst>
                <a:latin typeface="Century Gothic" panose="020B0502020202020204" pitchFamily="34" charset="0"/>
              </a:rPr>
              <a:t>emprendimiento</a:t>
            </a:r>
            <a:endParaRPr lang="pt-BR" sz="4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7" name="Imagen 16">
            <a:extLst>
              <a:ext uri="{FF2B5EF4-FFF2-40B4-BE49-F238E27FC236}">
                <a16:creationId xmlns:a16="http://schemas.microsoft.com/office/drawing/2014/main" id="{E8E53755-CAD9-44D3-B346-BB26DB6ED68A}"/>
              </a:ext>
            </a:extLst>
          </p:cNvPr>
          <p:cNvPicPr>
            <a:picLocks noChangeAspect="1"/>
          </p:cNvPicPr>
          <p:nvPr/>
        </p:nvPicPr>
        <p:blipFill rotWithShape="1">
          <a:blip r:embed="rId3">
            <a:extLst>
              <a:ext uri="{28A0092B-C50C-407E-A947-70E740481C1C}">
                <a14:useLocalDpi xmlns:a14="http://schemas.microsoft.com/office/drawing/2010/main" val="0"/>
              </a:ext>
            </a:extLst>
          </a:blip>
          <a:srcRect t="28671" r="48787" b="17681"/>
          <a:stretch/>
        </p:blipFill>
        <p:spPr>
          <a:xfrm>
            <a:off x="2490693" y="2456597"/>
            <a:ext cx="6243874" cy="3679160"/>
          </a:xfrm>
          <a:prstGeom prst="rect">
            <a:avLst/>
          </a:prstGeom>
        </p:spPr>
      </p:pic>
    </p:spTree>
    <p:extLst>
      <p:ext uri="{BB962C8B-B14F-4D97-AF65-F5344CB8AC3E}">
        <p14:creationId xmlns:p14="http://schemas.microsoft.com/office/powerpoint/2010/main" val="394367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2" y="5925521"/>
            <a:ext cx="6828385" cy="932479"/>
          </a:xfrm>
          <a:prstGeom prst="rect">
            <a:avLst/>
          </a:prstGeom>
        </p:spPr>
      </p:pic>
      <p:sp>
        <p:nvSpPr>
          <p:cNvPr id="6" name="Rectángulo 5">
            <a:extLst>
              <a:ext uri="{FF2B5EF4-FFF2-40B4-BE49-F238E27FC236}">
                <a16:creationId xmlns:a16="http://schemas.microsoft.com/office/drawing/2014/main" id="{2EDB2D83-A0D0-4579-9AB1-4E046D650F09}"/>
              </a:ext>
            </a:extLst>
          </p:cNvPr>
          <p:cNvSpPr/>
          <p:nvPr/>
        </p:nvSpPr>
        <p:spPr>
          <a:xfrm>
            <a:off x="0" y="-92766"/>
            <a:ext cx="12192000" cy="6149009"/>
          </a:xfrm>
          <a:prstGeom prst="rect">
            <a:avLst/>
          </a:prstGeom>
          <a:solidFill>
            <a:srgbClr val="55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400">
              <a:latin typeface="Century Gothic" panose="020B0502020202020204" pitchFamily="34" charset="0"/>
            </a:endParaRPr>
          </a:p>
        </p:txBody>
      </p:sp>
      <p:sp>
        <p:nvSpPr>
          <p:cNvPr id="5" name="Título 1">
            <a:extLst>
              <a:ext uri="{FF2B5EF4-FFF2-40B4-BE49-F238E27FC236}">
                <a16:creationId xmlns:a16="http://schemas.microsoft.com/office/drawing/2014/main" id="{D1661C17-9802-4DFA-B4B1-D2C89B61F8D5}"/>
              </a:ext>
            </a:extLst>
          </p:cNvPr>
          <p:cNvSpPr txBox="1">
            <a:spLocks/>
          </p:cNvSpPr>
          <p:nvPr/>
        </p:nvSpPr>
        <p:spPr>
          <a:xfrm>
            <a:off x="348580" y="700420"/>
            <a:ext cx="11494839" cy="1074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6000" b="1">
                <a:solidFill>
                  <a:schemeClr val="bg1"/>
                </a:solidFill>
                <a:effectLst>
                  <a:outerShdw blurRad="38100" dist="38100" dir="2700000" algn="tl">
                    <a:srgbClr val="000000">
                      <a:alpha val="43137"/>
                    </a:srgbClr>
                  </a:outerShdw>
                </a:effectLst>
                <a:latin typeface="Century Gothic" panose="020B0502020202020204" pitchFamily="34" charset="0"/>
              </a:rPr>
              <a:t>Jornada de aprendizaje</a:t>
            </a:r>
          </a:p>
        </p:txBody>
      </p:sp>
      <p:sp>
        <p:nvSpPr>
          <p:cNvPr id="2" name="Rectángulo 1">
            <a:extLst>
              <a:ext uri="{FF2B5EF4-FFF2-40B4-BE49-F238E27FC236}">
                <a16:creationId xmlns:a16="http://schemas.microsoft.com/office/drawing/2014/main" id="{BCE7CF4D-4EDD-4079-9018-BB311B02B4FD}"/>
              </a:ext>
            </a:extLst>
          </p:cNvPr>
          <p:cNvSpPr/>
          <p:nvPr/>
        </p:nvSpPr>
        <p:spPr>
          <a:xfrm>
            <a:off x="1451113" y="2126974"/>
            <a:ext cx="4035287" cy="2663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a:solidFill>
                  <a:schemeClr val="tx1"/>
                </a:solidFill>
                <a:latin typeface="Century Gothic" panose="020B0502020202020204" pitchFamily="34" charset="0"/>
              </a:rPr>
              <a:t>Importancia de la autogestión en el emprendimiento</a:t>
            </a:r>
          </a:p>
        </p:txBody>
      </p:sp>
      <p:sp>
        <p:nvSpPr>
          <p:cNvPr id="7" name="Rectángulo 6">
            <a:extLst>
              <a:ext uri="{FF2B5EF4-FFF2-40B4-BE49-F238E27FC236}">
                <a16:creationId xmlns:a16="http://schemas.microsoft.com/office/drawing/2014/main" id="{FE6D3236-CCC7-4CFD-8066-27414CC13972}"/>
              </a:ext>
            </a:extLst>
          </p:cNvPr>
          <p:cNvSpPr/>
          <p:nvPr/>
        </p:nvSpPr>
        <p:spPr>
          <a:xfrm>
            <a:off x="6287114" y="2126973"/>
            <a:ext cx="4035287" cy="2663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a:solidFill>
                  <a:schemeClr val="tx1"/>
                </a:solidFill>
                <a:latin typeface="Century Gothic" panose="020B0502020202020204" pitchFamily="34" charset="0"/>
              </a:rPr>
              <a:t>Técnicas para la administración de tareas</a:t>
            </a:r>
          </a:p>
        </p:txBody>
      </p:sp>
    </p:spTree>
    <p:extLst>
      <p:ext uri="{BB962C8B-B14F-4D97-AF65-F5344CB8AC3E}">
        <p14:creationId xmlns:p14="http://schemas.microsoft.com/office/powerpoint/2010/main" val="217813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2" y="5925521"/>
            <a:ext cx="6828385" cy="932479"/>
          </a:xfrm>
          <a:prstGeom prst="rect">
            <a:avLst/>
          </a:prstGeom>
        </p:spPr>
      </p:pic>
      <p:sp>
        <p:nvSpPr>
          <p:cNvPr id="6" name="Rectángulo 5">
            <a:extLst>
              <a:ext uri="{FF2B5EF4-FFF2-40B4-BE49-F238E27FC236}">
                <a16:creationId xmlns:a16="http://schemas.microsoft.com/office/drawing/2014/main" id="{2EDB2D83-A0D0-4579-9AB1-4E046D650F09}"/>
              </a:ext>
            </a:extLst>
          </p:cNvPr>
          <p:cNvSpPr/>
          <p:nvPr/>
        </p:nvSpPr>
        <p:spPr>
          <a:xfrm>
            <a:off x="0" y="-92766"/>
            <a:ext cx="12192000" cy="6149009"/>
          </a:xfrm>
          <a:prstGeom prst="rect">
            <a:avLst/>
          </a:prstGeom>
          <a:solidFill>
            <a:srgbClr val="55A7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7FED4598-D71D-4693-8526-BE9EB920BB47}"/>
              </a:ext>
            </a:extLst>
          </p:cNvPr>
          <p:cNvSpPr/>
          <p:nvPr/>
        </p:nvSpPr>
        <p:spPr>
          <a:xfrm>
            <a:off x="1096607" y="1859340"/>
            <a:ext cx="9664158" cy="1754326"/>
          </a:xfrm>
          <a:prstGeom prst="rect">
            <a:avLst/>
          </a:prstGeom>
        </p:spPr>
        <p:txBody>
          <a:bodyPr wrap="square">
            <a:spAutoFit/>
          </a:bodyPr>
          <a:lstStyle/>
          <a:p>
            <a:pPr algn="ctr"/>
            <a:r>
              <a:rPr lang="es-ES" sz="5400" dirty="0">
                <a:solidFill>
                  <a:schemeClr val="bg1"/>
                </a:solidFill>
                <a:effectLst>
                  <a:outerShdw blurRad="38100" dist="38100" dir="2700000" algn="tl">
                    <a:srgbClr val="000000">
                      <a:alpha val="43137"/>
                    </a:srgbClr>
                  </a:outerShdw>
                </a:effectLst>
                <a:latin typeface="Century Gothic" panose="020B0502020202020204" pitchFamily="34" charset="0"/>
              </a:rPr>
              <a:t>La autogestión a la hora de emprender…</a:t>
            </a:r>
            <a:endParaRPr lang="es-CO" sz="54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28686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2" y="5925521"/>
            <a:ext cx="6828385" cy="932479"/>
          </a:xfrm>
          <a:prstGeom prst="rect">
            <a:avLst/>
          </a:prstGeom>
        </p:spPr>
      </p:pic>
      <p:sp>
        <p:nvSpPr>
          <p:cNvPr id="6" name="Rectángulo 5">
            <a:extLst>
              <a:ext uri="{FF2B5EF4-FFF2-40B4-BE49-F238E27FC236}">
                <a16:creationId xmlns:a16="http://schemas.microsoft.com/office/drawing/2014/main" id="{2EDB2D83-A0D0-4579-9AB1-4E046D650F09}"/>
              </a:ext>
            </a:extLst>
          </p:cNvPr>
          <p:cNvSpPr/>
          <p:nvPr/>
        </p:nvSpPr>
        <p:spPr>
          <a:xfrm>
            <a:off x="0" y="-92766"/>
            <a:ext cx="12192000" cy="6149009"/>
          </a:xfrm>
          <a:prstGeom prst="rect">
            <a:avLst/>
          </a:prstGeom>
          <a:solidFill>
            <a:srgbClr val="55A7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FD8CF2D1-525D-4918-8669-EC315359C983}"/>
              </a:ext>
            </a:extLst>
          </p:cNvPr>
          <p:cNvSpPr/>
          <p:nvPr/>
        </p:nvSpPr>
        <p:spPr>
          <a:xfrm>
            <a:off x="556591" y="1157765"/>
            <a:ext cx="11078818" cy="3265253"/>
          </a:xfrm>
          <a:prstGeom prst="rect">
            <a:avLst/>
          </a:prstGeom>
        </p:spPr>
        <p:txBody>
          <a:bodyPr wrap="square">
            <a:spAutoFit/>
          </a:bodyPr>
          <a:lstStyle/>
          <a:p>
            <a:pPr algn="ctr">
              <a:lnSpc>
                <a:spcPct val="150000"/>
              </a:lnSpc>
            </a:pPr>
            <a:r>
              <a:rPr lang="es-ES" sz="2000" dirty="0">
                <a:solidFill>
                  <a:schemeClr val="bg1"/>
                </a:solidFill>
                <a:latin typeface="Century Gothic" panose="020B0502020202020204" pitchFamily="34" charset="0"/>
              </a:rPr>
              <a:t> Representa un gran desafío:</a:t>
            </a:r>
          </a:p>
          <a:p>
            <a:pPr algn="ctr">
              <a:lnSpc>
                <a:spcPct val="150000"/>
              </a:lnSpc>
            </a:pPr>
            <a:r>
              <a:rPr lang="es-ES" sz="2000" dirty="0">
                <a:solidFill>
                  <a:schemeClr val="bg1"/>
                </a:solidFill>
                <a:latin typeface="Century Gothic" panose="020B0502020202020204" pitchFamily="34" charset="0"/>
              </a:rPr>
              <a:t>de ser emprendedor/emprendedora radica en que el trabajo ha cambiado radicalmente en las últimas décadas. Hablar de trabajo hoy tiene connotaciones muy distintas a hace tan sólo 20 años. En particular, la especie de trabajadores que tenía un horario fijo, y cuyo trabajo estaba claramente definido, prácticamente ha desaparecido –salvo en las fábricas–. Actualmente, casi todos somos lo que</a:t>
            </a:r>
            <a:r>
              <a:rPr lang="es-ES" sz="2000" u="sng" dirty="0">
                <a:solidFill>
                  <a:schemeClr val="bg1"/>
                </a:solidFill>
                <a:latin typeface="Century Gothic" panose="020B0502020202020204" pitchFamily="34" charset="0"/>
              </a:rPr>
              <a:t> </a:t>
            </a:r>
            <a:r>
              <a:rPr lang="es-ES" sz="20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Peter Drucker</a:t>
            </a:r>
            <a:r>
              <a:rPr lang="es-ES" sz="2000" u="sng" dirty="0">
                <a:solidFill>
                  <a:schemeClr val="bg1"/>
                </a:solidFill>
                <a:latin typeface="Century Gothic" panose="020B0502020202020204" pitchFamily="34" charset="0"/>
              </a:rPr>
              <a:t> denominaba </a:t>
            </a:r>
            <a:r>
              <a:rPr lang="es-ES" sz="2000" b="1" u="sng" dirty="0">
                <a:solidFill>
                  <a:schemeClr val="bg1"/>
                </a:solidFill>
                <a:latin typeface="Century Gothic" panose="020B0502020202020204" pitchFamily="34" charset="0"/>
              </a:rPr>
              <a:t>trabajadores del conocimiento</a:t>
            </a:r>
            <a:r>
              <a:rPr lang="es-ES" sz="2000" u="sng" dirty="0">
                <a:solidFill>
                  <a:schemeClr val="bg1"/>
                </a:solidFill>
                <a:latin typeface="Century Gothic" panose="020B0502020202020204" pitchFamily="34" charset="0"/>
              </a:rPr>
              <a:t>.</a:t>
            </a:r>
            <a:endParaRPr lang="es-CO" sz="2000" u="sng"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0180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2" y="5925521"/>
            <a:ext cx="6828385" cy="932479"/>
          </a:xfrm>
          <a:prstGeom prst="rect">
            <a:avLst/>
          </a:prstGeom>
        </p:spPr>
      </p:pic>
      <p:sp>
        <p:nvSpPr>
          <p:cNvPr id="6" name="Rectángulo 5">
            <a:extLst>
              <a:ext uri="{FF2B5EF4-FFF2-40B4-BE49-F238E27FC236}">
                <a16:creationId xmlns:a16="http://schemas.microsoft.com/office/drawing/2014/main" id="{2EDB2D83-A0D0-4579-9AB1-4E046D650F09}"/>
              </a:ext>
            </a:extLst>
          </p:cNvPr>
          <p:cNvSpPr/>
          <p:nvPr/>
        </p:nvSpPr>
        <p:spPr>
          <a:xfrm>
            <a:off x="0" y="-175893"/>
            <a:ext cx="12192000" cy="6149009"/>
          </a:xfrm>
          <a:prstGeom prst="rect">
            <a:avLst/>
          </a:prstGeom>
          <a:solidFill>
            <a:srgbClr val="55A7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object 10">
            <a:extLst>
              <a:ext uri="{FF2B5EF4-FFF2-40B4-BE49-F238E27FC236}">
                <a16:creationId xmlns:a16="http://schemas.microsoft.com/office/drawing/2014/main" id="{DEA0C718-5FCB-48B6-A975-7A9936EEBA2A}"/>
              </a:ext>
            </a:extLst>
          </p:cNvPr>
          <p:cNvSpPr txBox="1"/>
          <p:nvPr/>
        </p:nvSpPr>
        <p:spPr>
          <a:xfrm>
            <a:off x="1063143" y="1775739"/>
            <a:ext cx="10065714" cy="2245743"/>
          </a:xfrm>
          <a:prstGeom prst="rect">
            <a:avLst/>
          </a:prstGeom>
        </p:spPr>
        <p:txBody>
          <a:bodyPr vert="horz" wrap="square" lIns="0" tIns="12700" rIns="0" bIns="0" rtlCol="0" anchor="t">
            <a:spAutoFit/>
          </a:bodyPr>
          <a:lstStyle/>
          <a:p>
            <a:pPr marL="12700" marR="5080" algn="just">
              <a:spcBef>
                <a:spcPts val="100"/>
              </a:spcBef>
            </a:pPr>
            <a:r>
              <a:rPr lang="es-CO" sz="2800" spc="45" dirty="0">
                <a:solidFill>
                  <a:schemeClr val="bg1"/>
                </a:solidFill>
                <a:latin typeface="Century Gothic" panose="020B0502020202020204" pitchFamily="34" charset="0"/>
                <a:cs typeface="Trebuchet MS"/>
              </a:rPr>
              <a:t>Sabias que </a:t>
            </a:r>
            <a:r>
              <a:rPr lang="es-CO" sz="2800" dirty="0">
                <a:solidFill>
                  <a:schemeClr val="bg1"/>
                </a:solidFill>
                <a:latin typeface="Century Gothic" panose="020B0502020202020204" pitchFamily="34" charset="0"/>
                <a:cs typeface="Arial"/>
              </a:rPr>
              <a:t>expertos, emprendedores y organizaciones gubernamentales colocan la falta de planeación como uno de los principales aspectos  para fracasar en el emprendimiento</a:t>
            </a:r>
          </a:p>
          <a:p>
            <a:pPr marL="12700" marR="5080" algn="just">
              <a:lnSpc>
                <a:spcPct val="128800"/>
              </a:lnSpc>
              <a:spcBef>
                <a:spcPts val="100"/>
              </a:spcBef>
            </a:pPr>
            <a:endParaRPr lang="es-CO" sz="2800" spc="45" dirty="0">
              <a:solidFill>
                <a:schemeClr val="bg1"/>
              </a:solidFill>
              <a:latin typeface="Century Gothic" panose="020B0502020202020204" pitchFamily="34" charset="0"/>
              <a:cs typeface="Trebuchet MS"/>
            </a:endParaRPr>
          </a:p>
        </p:txBody>
      </p:sp>
      <p:pic>
        <p:nvPicPr>
          <p:cNvPr id="8" name="Gráfico 7" descr="Signo de interrogación">
            <a:extLst>
              <a:ext uri="{FF2B5EF4-FFF2-40B4-BE49-F238E27FC236}">
                <a16:creationId xmlns:a16="http://schemas.microsoft.com/office/drawing/2014/main" id="{BC90C94A-A6F0-4736-BF44-7F2A824AF0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8193" y="2962761"/>
            <a:ext cx="871632" cy="932478"/>
          </a:xfrm>
          <a:prstGeom prst="rect">
            <a:avLst/>
          </a:prstGeom>
        </p:spPr>
      </p:pic>
      <p:pic>
        <p:nvPicPr>
          <p:cNvPr id="9" name="Gráfico 8" descr="Signo de interrogación">
            <a:extLst>
              <a:ext uri="{FF2B5EF4-FFF2-40B4-BE49-F238E27FC236}">
                <a16:creationId xmlns:a16="http://schemas.microsoft.com/office/drawing/2014/main" id="{B6A5E509-A568-4A1E-88F6-D30B1CAA70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93908" y="1470990"/>
            <a:ext cx="871632" cy="785069"/>
          </a:xfrm>
          <a:prstGeom prst="rect">
            <a:avLst/>
          </a:prstGeom>
        </p:spPr>
      </p:pic>
      <p:pic>
        <p:nvPicPr>
          <p:cNvPr id="10" name="Imagen 9">
            <a:extLst>
              <a:ext uri="{FF2B5EF4-FFF2-40B4-BE49-F238E27FC236}">
                <a16:creationId xmlns:a16="http://schemas.microsoft.com/office/drawing/2014/main" id="{6F9CAA8E-3A49-44A0-9598-7F44B2E93277}"/>
              </a:ext>
            </a:extLst>
          </p:cNvPr>
          <p:cNvPicPr>
            <a:picLocks noChangeAspect="1"/>
          </p:cNvPicPr>
          <p:nvPr/>
        </p:nvPicPr>
        <p:blipFill rotWithShape="1">
          <a:blip r:embed="rId5">
            <a:extLst>
              <a:ext uri="{28A0092B-C50C-407E-A947-70E740481C1C}">
                <a14:useLocalDpi xmlns:a14="http://schemas.microsoft.com/office/drawing/2010/main" val="0"/>
              </a:ext>
            </a:extLst>
          </a:blip>
          <a:srcRect r="32231"/>
          <a:stretch/>
        </p:blipFill>
        <p:spPr>
          <a:xfrm>
            <a:off x="4964082" y="2256059"/>
            <a:ext cx="7227918" cy="5999389"/>
          </a:xfrm>
          <a:prstGeom prst="rect">
            <a:avLst/>
          </a:prstGeom>
        </p:spPr>
      </p:pic>
    </p:spTree>
    <p:extLst>
      <p:ext uri="{BB962C8B-B14F-4D97-AF65-F5344CB8AC3E}">
        <p14:creationId xmlns:p14="http://schemas.microsoft.com/office/powerpoint/2010/main" val="84491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922" y="5925521"/>
            <a:ext cx="6828385" cy="932479"/>
          </a:xfrm>
          <a:prstGeom prst="rect">
            <a:avLst/>
          </a:prstGeom>
        </p:spPr>
      </p:pic>
      <p:sp>
        <p:nvSpPr>
          <p:cNvPr id="6" name="Rectángulo 5">
            <a:extLst>
              <a:ext uri="{FF2B5EF4-FFF2-40B4-BE49-F238E27FC236}">
                <a16:creationId xmlns:a16="http://schemas.microsoft.com/office/drawing/2014/main" id="{2EDB2D83-A0D0-4579-9AB1-4E046D650F09}"/>
              </a:ext>
            </a:extLst>
          </p:cNvPr>
          <p:cNvSpPr/>
          <p:nvPr/>
        </p:nvSpPr>
        <p:spPr>
          <a:xfrm>
            <a:off x="0" y="-175893"/>
            <a:ext cx="12192000" cy="6149009"/>
          </a:xfrm>
          <a:prstGeom prst="rect">
            <a:avLst/>
          </a:prstGeom>
          <a:solidFill>
            <a:srgbClr val="55A7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7FED4598-D71D-4693-8526-BE9EB920BB47}"/>
              </a:ext>
            </a:extLst>
          </p:cNvPr>
          <p:cNvSpPr/>
          <p:nvPr/>
        </p:nvSpPr>
        <p:spPr>
          <a:xfrm>
            <a:off x="225287" y="243325"/>
            <a:ext cx="11449878" cy="2215991"/>
          </a:xfrm>
          <a:prstGeom prst="rect">
            <a:avLst/>
          </a:prstGeom>
        </p:spPr>
        <p:txBody>
          <a:bodyPr wrap="square">
            <a:spAutoFit/>
          </a:bodyPr>
          <a:lstStyle/>
          <a:p>
            <a:pPr algn="ctr" fontAlgn="base"/>
            <a:r>
              <a:rPr lang="es-ES" sz="2400" b="1" dirty="0">
                <a:solidFill>
                  <a:schemeClr val="bg1"/>
                </a:solidFill>
                <a:effectLst>
                  <a:outerShdw blurRad="38100" dist="38100" dir="2700000" algn="tl">
                    <a:srgbClr val="000000">
                      <a:alpha val="43137"/>
                    </a:srgbClr>
                  </a:outerShdw>
                </a:effectLst>
                <a:latin typeface="Century Gothic" panose="020B0502020202020204" pitchFamily="34" charset="0"/>
              </a:rPr>
              <a:t>Los emprendedores no tienen tiempo para desarrollar su negocio</a:t>
            </a:r>
          </a:p>
          <a:p>
            <a:pPr algn="ctr" fontAlgn="base"/>
            <a:r>
              <a:rPr lang="es-ES" sz="2400" b="1" dirty="0">
                <a:solidFill>
                  <a:schemeClr val="bg1"/>
                </a:solidFill>
                <a:effectLst>
                  <a:outerShdw blurRad="38100" dist="38100" dir="2700000" algn="tl">
                    <a:srgbClr val="000000">
                      <a:alpha val="43137"/>
                    </a:srgbClr>
                  </a:outerShdw>
                </a:effectLst>
                <a:latin typeface="Century Gothic" panose="020B0502020202020204" pitchFamily="34" charset="0"/>
              </a:rPr>
              <a:t>Según Sage, no pueden innovar pese a que el 35% trabaja entre una y cinco horas extra semanales.</a:t>
            </a:r>
          </a:p>
          <a:p>
            <a:pPr algn="ctr"/>
            <a:endParaRPr lang="es-CO" sz="6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Rectángulo 1">
            <a:extLst>
              <a:ext uri="{FF2B5EF4-FFF2-40B4-BE49-F238E27FC236}">
                <a16:creationId xmlns:a16="http://schemas.microsoft.com/office/drawing/2014/main" id="{9388DAFF-F935-4E2A-BDC0-6FDD42593E98}"/>
              </a:ext>
            </a:extLst>
          </p:cNvPr>
          <p:cNvSpPr/>
          <p:nvPr/>
        </p:nvSpPr>
        <p:spPr>
          <a:xfrm>
            <a:off x="1232452" y="1993649"/>
            <a:ext cx="9435548" cy="3046988"/>
          </a:xfrm>
          <a:prstGeom prst="rect">
            <a:avLst/>
          </a:prstGeom>
          <a:solidFill>
            <a:schemeClr val="bg1"/>
          </a:solidFill>
        </p:spPr>
        <p:txBody>
          <a:bodyPr wrap="square">
            <a:spAutoFit/>
          </a:bodyPr>
          <a:lstStyle/>
          <a:p>
            <a:r>
              <a:rPr lang="es-ES" sz="2400" dirty="0">
                <a:solidFill>
                  <a:srgbClr val="4C4C4B"/>
                </a:solidFill>
                <a:latin typeface="Source Sans Pro Light" panose="020B0604020202020204" pitchFamily="34" charset="0"/>
              </a:rPr>
              <a:t>El problema surge de la falta de tiempo, a pesar de que los dueños de las pequeñas empresas trabajan más de 40 horas a la semana: en el caso de los emprendedores españoles, el 35% reconoce que ha de trabajar, al menos, entre 1 y 5 horas extra semanales, por lo que esta sobrecarga de trabajo les impide desarrollar nuevas ideas. Aunque el 59% de los participantes españoles asegura que trabaja de más debido al volumen de trabajo, un </a:t>
            </a:r>
            <a:r>
              <a:rPr lang="es-ES" sz="2400" dirty="0">
                <a:solidFill>
                  <a:srgbClr val="4C4C4B"/>
                </a:solidFill>
                <a:latin typeface="Source Sans Pro Regular" panose="020B0503030403020204" pitchFamily="34" charset="0"/>
              </a:rPr>
              <a:t>15% señala que no cuenta con suficiente personal y</a:t>
            </a:r>
            <a:r>
              <a:rPr lang="es-ES" sz="2400" dirty="0">
                <a:solidFill>
                  <a:srgbClr val="4C4C4B"/>
                </a:solidFill>
                <a:latin typeface="Source Sans Pro Light" panose="020B0604020202020204" pitchFamily="34" charset="0"/>
              </a:rPr>
              <a:t> un 23% subraya que se debe a la falta de empleados cualificados.</a:t>
            </a:r>
            <a:endParaRPr lang="es-CO" sz="2400" dirty="0"/>
          </a:p>
        </p:txBody>
      </p:sp>
    </p:spTree>
    <p:extLst>
      <p:ext uri="{BB962C8B-B14F-4D97-AF65-F5344CB8AC3E}">
        <p14:creationId xmlns:p14="http://schemas.microsoft.com/office/powerpoint/2010/main" val="325374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1B85F24-23FD-4B3E-A815-D5C8D3DB8E3E}"/>
              </a:ext>
            </a:extLst>
          </p:cNvPr>
          <p:cNvSpPr>
            <a:spLocks noGrp="1"/>
          </p:cNvSpPr>
          <p:nvPr>
            <p:ph idx="1"/>
          </p:nvPr>
        </p:nvSpPr>
        <p:spPr>
          <a:xfrm>
            <a:off x="838200" y="2623929"/>
            <a:ext cx="10515600" cy="3553033"/>
          </a:xfrm>
        </p:spPr>
        <p:txBody>
          <a:bodyPr/>
          <a:lstStyle/>
          <a:p>
            <a:pPr marL="0" indent="0" algn="ctr">
              <a:buNone/>
            </a:pPr>
            <a:r>
              <a:rPr lang="es-CO" dirty="0"/>
              <a:t>https://www.youtube.com/watch?v=D7h_79oSmpc&amp;t=68s</a:t>
            </a:r>
          </a:p>
        </p:txBody>
      </p:sp>
    </p:spTree>
    <p:extLst>
      <p:ext uri="{BB962C8B-B14F-4D97-AF65-F5344CB8AC3E}">
        <p14:creationId xmlns:p14="http://schemas.microsoft.com/office/powerpoint/2010/main" val="1491531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D223DE5-2884-47F0-89BE-F2C4C71448B3}"/>
              </a:ext>
            </a:extLst>
          </p:cNvPr>
          <p:cNvSpPr/>
          <p:nvPr/>
        </p:nvSpPr>
        <p:spPr>
          <a:xfrm>
            <a:off x="3962400" y="1859340"/>
            <a:ext cx="7600950" cy="461665"/>
          </a:xfrm>
          <a:prstGeom prst="rect">
            <a:avLst/>
          </a:prstGeom>
        </p:spPr>
        <p:txBody>
          <a:bodyPr wrap="square">
            <a:spAutoFit/>
          </a:bodyPr>
          <a:lstStyle/>
          <a:p>
            <a:pPr>
              <a:buFont typeface="Arial" panose="020B0604020202020204" pitchFamily="34" charset="0"/>
              <a:buChar char="•"/>
            </a:pPr>
            <a:endParaRPr lang="es-ES" sz="2400" b="0" i="0" dirty="0">
              <a:solidFill>
                <a:schemeClr val="bg1"/>
              </a:solidFill>
              <a:effectLst/>
              <a:latin typeface="Century Gothic" panose="020B0502020202020204" pitchFamily="34" charset="0"/>
            </a:endParaRPr>
          </a:p>
        </p:txBody>
      </p:sp>
      <p:pic>
        <p:nvPicPr>
          <p:cNvPr id="21" name="Imagen 20">
            <a:extLst>
              <a:ext uri="{FF2B5EF4-FFF2-40B4-BE49-F238E27FC236}">
                <a16:creationId xmlns:a16="http://schemas.microsoft.com/office/drawing/2014/main" id="{B62BA26C-2060-4DE3-BF12-672DDBFC8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23" y="6135756"/>
            <a:ext cx="6828385" cy="836119"/>
          </a:xfrm>
          <a:prstGeom prst="rect">
            <a:avLst/>
          </a:prstGeom>
        </p:spPr>
      </p:pic>
      <p:pic>
        <p:nvPicPr>
          <p:cNvPr id="11" name="Imagen 10">
            <a:extLst>
              <a:ext uri="{FF2B5EF4-FFF2-40B4-BE49-F238E27FC236}">
                <a16:creationId xmlns:a16="http://schemas.microsoft.com/office/drawing/2014/main" id="{32346D6C-545D-4853-9A70-2FA368A32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69" y="0"/>
            <a:ext cx="12192000" cy="6858000"/>
          </a:xfrm>
          <a:prstGeom prst="rect">
            <a:avLst/>
          </a:prstGeom>
        </p:spPr>
      </p:pic>
      <p:sp>
        <p:nvSpPr>
          <p:cNvPr id="2" name="CuadroTexto 1">
            <a:extLst>
              <a:ext uri="{FF2B5EF4-FFF2-40B4-BE49-F238E27FC236}">
                <a16:creationId xmlns:a16="http://schemas.microsoft.com/office/drawing/2014/main" id="{3993022B-BA77-4478-8661-1305C8B9439B}"/>
              </a:ext>
            </a:extLst>
          </p:cNvPr>
          <p:cNvSpPr txBox="1"/>
          <p:nvPr/>
        </p:nvSpPr>
        <p:spPr>
          <a:xfrm>
            <a:off x="834887" y="3930282"/>
            <a:ext cx="1775791" cy="369332"/>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latin typeface="Century Gothic" panose="020B0502020202020204" pitchFamily="34" charset="0"/>
              </a:rPr>
              <a:t>Planejar</a:t>
            </a:r>
            <a:endParaRPr lang="es-CO" b="1" dirty="0">
              <a:effectLst>
                <a:outerShdw blurRad="38100" dist="38100" dir="2700000" algn="tl">
                  <a:srgbClr val="000000">
                    <a:alpha val="43137"/>
                  </a:srgbClr>
                </a:outerShdw>
              </a:effectLst>
              <a:latin typeface="Century Gothic" panose="020B0502020202020204" pitchFamily="34" charset="0"/>
            </a:endParaRPr>
          </a:p>
        </p:txBody>
      </p:sp>
      <p:sp>
        <p:nvSpPr>
          <p:cNvPr id="7" name="CuadroTexto 6">
            <a:extLst>
              <a:ext uri="{FF2B5EF4-FFF2-40B4-BE49-F238E27FC236}">
                <a16:creationId xmlns:a16="http://schemas.microsoft.com/office/drawing/2014/main" id="{10A1E5D0-0E15-4D9A-B967-75A7B1EDDCFC}"/>
              </a:ext>
            </a:extLst>
          </p:cNvPr>
          <p:cNvSpPr txBox="1"/>
          <p:nvPr/>
        </p:nvSpPr>
        <p:spPr>
          <a:xfrm>
            <a:off x="2491408" y="4180345"/>
            <a:ext cx="1775791" cy="369332"/>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latin typeface="Century Gothic" panose="020B0502020202020204" pitchFamily="34" charset="0"/>
              </a:rPr>
              <a:t>Socializar</a:t>
            </a:r>
            <a:endParaRPr lang="es-CO" b="1" dirty="0">
              <a:effectLst>
                <a:outerShdw blurRad="38100" dist="38100" dir="2700000" algn="tl">
                  <a:srgbClr val="000000">
                    <a:alpha val="43137"/>
                  </a:srgbClr>
                </a:outerShdw>
              </a:effectLst>
              <a:latin typeface="Century Gothic" panose="020B0502020202020204" pitchFamily="34" charset="0"/>
            </a:endParaRPr>
          </a:p>
        </p:txBody>
      </p:sp>
      <p:sp>
        <p:nvSpPr>
          <p:cNvPr id="9" name="CuadroTexto 8">
            <a:extLst>
              <a:ext uri="{FF2B5EF4-FFF2-40B4-BE49-F238E27FC236}">
                <a16:creationId xmlns:a16="http://schemas.microsoft.com/office/drawing/2014/main" id="{BCEB082A-BAA7-4F58-B626-A9078549FB3D}"/>
              </a:ext>
            </a:extLst>
          </p:cNvPr>
          <p:cNvSpPr txBox="1"/>
          <p:nvPr/>
        </p:nvSpPr>
        <p:spPr>
          <a:xfrm>
            <a:off x="4121428" y="3859048"/>
            <a:ext cx="1961320" cy="369332"/>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latin typeface="Century Gothic" panose="020B0502020202020204" pitchFamily="34" charset="0"/>
              </a:rPr>
              <a:t>Implementar</a:t>
            </a:r>
            <a:endParaRPr lang="es-CO" b="1" dirty="0">
              <a:effectLst>
                <a:outerShdw blurRad="38100" dist="38100" dir="2700000" algn="tl">
                  <a:srgbClr val="000000">
                    <a:alpha val="43137"/>
                  </a:srgbClr>
                </a:outerShdw>
              </a:effectLst>
              <a:latin typeface="Century Gothic" panose="020B0502020202020204" pitchFamily="34" charset="0"/>
            </a:endParaRPr>
          </a:p>
        </p:txBody>
      </p:sp>
      <p:sp>
        <p:nvSpPr>
          <p:cNvPr id="10" name="CuadroTexto 9">
            <a:extLst>
              <a:ext uri="{FF2B5EF4-FFF2-40B4-BE49-F238E27FC236}">
                <a16:creationId xmlns:a16="http://schemas.microsoft.com/office/drawing/2014/main" id="{12C22701-EDFE-443A-A91B-1B0F5FE97B58}"/>
              </a:ext>
            </a:extLst>
          </p:cNvPr>
          <p:cNvSpPr txBox="1"/>
          <p:nvPr/>
        </p:nvSpPr>
        <p:spPr>
          <a:xfrm>
            <a:off x="5632178" y="4230181"/>
            <a:ext cx="1961320" cy="369332"/>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latin typeface="Century Gothic" panose="020B0502020202020204" pitchFamily="34" charset="0"/>
              </a:rPr>
              <a:t>Monitorar</a:t>
            </a:r>
            <a:endParaRPr lang="es-CO" b="1" dirty="0">
              <a:effectLst>
                <a:outerShdw blurRad="38100" dist="38100" dir="2700000" algn="tl">
                  <a:srgbClr val="000000">
                    <a:alpha val="43137"/>
                  </a:srgbClr>
                </a:outerShdw>
              </a:effectLst>
              <a:latin typeface="Century Gothic" panose="020B0502020202020204" pitchFamily="34" charset="0"/>
            </a:endParaRPr>
          </a:p>
        </p:txBody>
      </p:sp>
      <p:sp>
        <p:nvSpPr>
          <p:cNvPr id="12" name="CuadroTexto 11">
            <a:extLst>
              <a:ext uri="{FF2B5EF4-FFF2-40B4-BE49-F238E27FC236}">
                <a16:creationId xmlns:a16="http://schemas.microsoft.com/office/drawing/2014/main" id="{49BC7C28-7741-453A-B3C8-BE1300B4C70F}"/>
              </a:ext>
            </a:extLst>
          </p:cNvPr>
          <p:cNvSpPr txBox="1"/>
          <p:nvPr/>
        </p:nvSpPr>
        <p:spPr>
          <a:xfrm>
            <a:off x="7427847" y="3840107"/>
            <a:ext cx="1961320" cy="369332"/>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latin typeface="Century Gothic" panose="020B0502020202020204" pitchFamily="34" charset="0"/>
              </a:rPr>
              <a:t>Sistematizar</a:t>
            </a:r>
            <a:endParaRPr lang="es-CO" b="1" dirty="0">
              <a:effectLst>
                <a:outerShdw blurRad="38100" dist="38100" dir="2700000" algn="tl">
                  <a:srgbClr val="000000">
                    <a:alpha val="43137"/>
                  </a:srgbClr>
                </a:outerShdw>
              </a:effectLst>
              <a:latin typeface="Century Gothic" panose="020B0502020202020204" pitchFamily="34" charset="0"/>
            </a:endParaRPr>
          </a:p>
        </p:txBody>
      </p:sp>
      <p:sp>
        <p:nvSpPr>
          <p:cNvPr id="13" name="CuadroTexto 12">
            <a:extLst>
              <a:ext uri="{FF2B5EF4-FFF2-40B4-BE49-F238E27FC236}">
                <a16:creationId xmlns:a16="http://schemas.microsoft.com/office/drawing/2014/main" id="{A9BE048E-1FD3-40A5-A010-12CB1CC65E62}"/>
              </a:ext>
            </a:extLst>
          </p:cNvPr>
          <p:cNvSpPr txBox="1"/>
          <p:nvPr/>
        </p:nvSpPr>
        <p:spPr>
          <a:xfrm>
            <a:off x="9047586" y="4247322"/>
            <a:ext cx="1961320" cy="369332"/>
          </a:xfrm>
          <a:prstGeom prst="rect">
            <a:avLst/>
          </a:prstGeom>
          <a:noFill/>
        </p:spPr>
        <p:txBody>
          <a:bodyPr wrap="square" rtlCol="0">
            <a:spAutoFit/>
          </a:bodyPr>
          <a:lstStyle/>
          <a:p>
            <a:pPr algn="ctr"/>
            <a:r>
              <a:rPr lang="pt-BR" b="1" dirty="0">
                <a:effectLst>
                  <a:outerShdw blurRad="38100" dist="38100" dir="2700000" algn="tl">
                    <a:srgbClr val="000000">
                      <a:alpha val="43137"/>
                    </a:srgbClr>
                  </a:outerShdw>
                </a:effectLst>
                <a:latin typeface="Century Gothic" panose="020B0502020202020204" pitchFamily="34" charset="0"/>
              </a:rPr>
              <a:t>Aprender</a:t>
            </a:r>
            <a:endParaRPr lang="es-CO"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0313906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2902</TotalTime>
  <Words>1118</Words>
  <Application>Microsoft Office PowerPoint</Application>
  <PresentationFormat>Panorámica</PresentationFormat>
  <Paragraphs>67</Paragraphs>
  <Slides>15</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Calibri</vt:lpstr>
      <vt:lpstr>Calibri Light</vt:lpstr>
      <vt:lpstr>Century Gothic</vt:lpstr>
      <vt:lpstr>Source Sans Pro Light</vt:lpstr>
      <vt:lpstr>Source Sans Pro Regular</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Orden del día</dc:title>
  <dc:creator>Valentina Coley</dc:creator>
  <cp:lastModifiedBy>Valentina Coley</cp:lastModifiedBy>
  <cp:revision>55</cp:revision>
  <dcterms:created xsi:type="dcterms:W3CDTF">2021-07-13T19:16:20Z</dcterms:created>
  <dcterms:modified xsi:type="dcterms:W3CDTF">2021-08-25T14:23:57Z</dcterms:modified>
</cp:coreProperties>
</file>