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21" r:id="rId2"/>
    <p:sldId id="315" r:id="rId3"/>
    <p:sldId id="259" r:id="rId4"/>
    <p:sldId id="328" r:id="rId5"/>
    <p:sldId id="329" r:id="rId6"/>
    <p:sldId id="316" r:id="rId7"/>
    <p:sldId id="313" r:id="rId8"/>
    <p:sldId id="327" r:id="rId9"/>
    <p:sldId id="325" r:id="rId10"/>
    <p:sldId id="323" r:id="rId11"/>
    <p:sldId id="324" r:id="rId12"/>
    <p:sldId id="33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Rivas" initials="CR" lastIdx="1" clrIdx="0">
    <p:extLst>
      <p:ext uri="{19B8F6BF-5375-455C-9EA6-DF929625EA0E}">
        <p15:presenceInfo xmlns:p15="http://schemas.microsoft.com/office/powerpoint/2012/main" userId="Carolina Rivas" providerId="None"/>
      </p:ext>
    </p:extLst>
  </p:cmAuthor>
  <p:cmAuthor id="2" name="Valentina Coley" initials="VC" lastIdx="1" clrIdx="1">
    <p:extLst>
      <p:ext uri="{19B8F6BF-5375-455C-9EA6-DF929625EA0E}">
        <p15:presenceInfo xmlns:p15="http://schemas.microsoft.com/office/powerpoint/2012/main" userId="S::valentina.coley@cubosocial.org::6215a152-8e28-4d70-a23b-f36faab833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15E"/>
    <a:srgbClr val="86214F"/>
    <a:srgbClr val="8F294E"/>
    <a:srgbClr val="DB5A2B"/>
    <a:srgbClr val="4A66AC"/>
    <a:srgbClr val="474069"/>
    <a:srgbClr val="F05D5A"/>
    <a:srgbClr val="718DCE"/>
    <a:srgbClr val="FFA0B7"/>
    <a:srgbClr val="4A7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DFAF6174-C380-4202-AE51-A906B8F15B08}"/>
    <pc:docChg chg="addSld modSld">
      <pc:chgData name="Valentina Coley" userId="6215a152-8e28-4d70-a23b-f36faab8332e" providerId="ADAL" clId="{DFAF6174-C380-4202-AE51-A906B8F15B08}" dt="2021-09-08T22:00:39.979" v="1"/>
      <pc:docMkLst>
        <pc:docMk/>
      </pc:docMkLst>
      <pc:sldChg chg="addSp add">
        <pc:chgData name="Valentina Coley" userId="6215a152-8e28-4d70-a23b-f36faab8332e" providerId="ADAL" clId="{DFAF6174-C380-4202-AE51-A906B8F15B08}" dt="2021-09-08T22:00:39.979" v="1"/>
        <pc:sldMkLst>
          <pc:docMk/>
          <pc:sldMk cId="2209764532" sldId="330"/>
        </pc:sldMkLst>
        <pc:picChg chg="add">
          <ac:chgData name="Valentina Coley" userId="6215a152-8e28-4d70-a23b-f36faab8332e" providerId="ADAL" clId="{DFAF6174-C380-4202-AE51-A906B8F15B08}" dt="2021-09-08T22:00:39.979" v="1"/>
          <ac:picMkLst>
            <pc:docMk/>
            <pc:sldMk cId="2209764532" sldId="330"/>
            <ac:picMk id="4" creationId="{7F8B14C4-BC07-4E9A-9FA1-2F4002A97C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DBEB-2634-4B94-AFCD-1A6BE3E1246B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5C87-2CA1-4CFC-A3CD-1F2F6F7604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68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87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94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0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2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3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5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3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16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96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9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E886A3-0F68-49CB-9B80-09171094D6D0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172E934-32C7-4850-B102-4564C4CDEC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19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9433C-FE81-418D-8AA7-6CC14093B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7B6B1D-04E1-4ED0-810B-609358EB4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1090EC-8088-4388-85BD-2F6DAC12A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9084605-5622-4383-97A2-BBC9663FCA81}"/>
              </a:ext>
            </a:extLst>
          </p:cNvPr>
          <p:cNvSpPr/>
          <p:nvPr/>
        </p:nvSpPr>
        <p:spPr>
          <a:xfrm>
            <a:off x="169378" y="334470"/>
            <a:ext cx="5926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Tendencia de consumo 2021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4DDA9-6172-4E19-800C-551E468BC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2" b="3560"/>
          <a:stretch/>
        </p:blipFill>
        <p:spPr>
          <a:xfrm>
            <a:off x="1910324" y="1004745"/>
            <a:ext cx="7545487" cy="49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E90E6E-033D-4961-97A2-60A43A163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08" y="0"/>
            <a:ext cx="9402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5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ABDF0-5872-4A67-A726-1FB2F519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0E4D8-7876-427B-8E99-F5572CF1B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8B14C4-BC07-4E9A-9FA1-2F4002A9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4984D7-8247-4A0D-9071-123B291F02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4088D9-FD3A-432D-B8DE-B3BD45CBCF9F}"/>
              </a:ext>
            </a:extLst>
          </p:cNvPr>
          <p:cNvSpPr txBox="1"/>
          <p:nvPr/>
        </p:nvSpPr>
        <p:spPr>
          <a:xfrm>
            <a:off x="349218" y="367460"/>
            <a:ext cx="10966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Sesión #8</a:t>
            </a:r>
          </a:p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Tecnología</a:t>
            </a:r>
          </a:p>
          <a:p>
            <a:pPr algn="ctr"/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transformación Digital</a:t>
            </a: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03AC4FCF-7359-4833-AB01-BCE3EA392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464" y="2035594"/>
            <a:ext cx="6302326" cy="50868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B8BF6B-8DED-4BC8-97F6-83230DBA5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305DE0D-6B7D-4D79-90A6-A8EF96DC2E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C2FD7EE-498C-4D5C-A151-1E4290AB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3" y="421212"/>
            <a:ext cx="9894277" cy="1351547"/>
          </a:xfrm>
        </p:spPr>
        <p:txBody>
          <a:bodyPr>
            <a:norm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Puntos de aprendizaje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2E1A11FA-7801-4784-880E-B84BDAB9BA78}"/>
              </a:ext>
            </a:extLst>
          </p:cNvPr>
          <p:cNvSpPr/>
          <p:nvPr/>
        </p:nvSpPr>
        <p:spPr>
          <a:xfrm>
            <a:off x="4568678" y="2571265"/>
            <a:ext cx="3281091" cy="32386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Importancia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TD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C9C55B9F-2A8A-4E04-AFEB-58D4C043DE90}"/>
              </a:ext>
            </a:extLst>
          </p:cNvPr>
          <p:cNvSpPr/>
          <p:nvPr/>
        </p:nvSpPr>
        <p:spPr>
          <a:xfrm>
            <a:off x="7941126" y="2571266"/>
            <a:ext cx="3281090" cy="32386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Estudio de caso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5A6762-5B38-4614-8F1C-7DAA7AECAF11}"/>
              </a:ext>
            </a:extLst>
          </p:cNvPr>
          <p:cNvSpPr txBox="1"/>
          <p:nvPr/>
        </p:nvSpPr>
        <p:spPr>
          <a:xfrm>
            <a:off x="5884050" y="1370937"/>
            <a:ext cx="65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55B6C-42CC-4BF9-B3E4-59ED22FBE526}"/>
              </a:ext>
            </a:extLst>
          </p:cNvPr>
          <p:cNvSpPr txBox="1"/>
          <p:nvPr/>
        </p:nvSpPr>
        <p:spPr>
          <a:xfrm>
            <a:off x="9230134" y="1435517"/>
            <a:ext cx="65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2" name="2 Imagen">
            <a:extLst>
              <a:ext uri="{FF2B5EF4-FFF2-40B4-BE49-F238E27FC236}">
                <a16:creationId xmlns:a16="http://schemas.microsoft.com/office/drawing/2014/main" id="{B2772C15-2D8F-40B8-9C7C-52131E630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912" y="1757393"/>
            <a:ext cx="6302326" cy="50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B95F70C-FC8C-4DBF-A7A9-C9A406B90A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B12BF2-114A-442A-8C9C-25ACEC961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C46C1-8BE3-461D-AFF8-84706003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10" y="1223888"/>
            <a:ext cx="9876390" cy="485804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la transformación digital?</a:t>
            </a:r>
            <a:endParaRPr lang="es-E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" indent="0" algn="ctr">
              <a:buNone/>
            </a:pPr>
            <a:r>
              <a:rPr lang="es-E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Es la creación de nuevas estrategias y modelos de negocio que generen valor a nuestros clientes y a nuestra organización gracias a la aparición y uso de tecnologías que nos conduzcan al logro de nuestros objetivos.</a:t>
            </a:r>
            <a:endParaRPr lang="es-CO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9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305DE0D-6B7D-4D79-90A6-A8EF96DC2E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2 Imagen">
            <a:extLst>
              <a:ext uri="{FF2B5EF4-FFF2-40B4-BE49-F238E27FC236}">
                <a16:creationId xmlns:a16="http://schemas.microsoft.com/office/drawing/2014/main" id="{B2772C15-2D8F-40B8-9C7C-52131E630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912" y="1785528"/>
            <a:ext cx="6302326" cy="50868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3E98B0B-8758-43AE-BAC4-181C1A0693B5}"/>
              </a:ext>
            </a:extLst>
          </p:cNvPr>
          <p:cNvSpPr/>
          <p:nvPr/>
        </p:nvSpPr>
        <p:spPr>
          <a:xfrm>
            <a:off x="6302326" y="1785528"/>
            <a:ext cx="6063175" cy="449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Estrategia de Transformación 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CO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¿Por qué es necesaria?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•Nos permite dar una rápida respuesta a los cambios del mercado o del entorno –Velocidad</a:t>
            </a: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•Nos ayuda a reinventar nuestro negocio </a:t>
            </a: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•Requiere una visión de futuro </a:t>
            </a: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•Necesita un cambio cultural organizacional, un cambio de mentalidad</a:t>
            </a: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•Transformar lo que hago y cómo lo hago</a:t>
            </a:r>
          </a:p>
        </p:txBody>
      </p:sp>
    </p:spTree>
    <p:extLst>
      <p:ext uri="{BB962C8B-B14F-4D97-AF65-F5344CB8AC3E}">
        <p14:creationId xmlns:p14="http://schemas.microsoft.com/office/powerpoint/2010/main" val="302821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337F001-D6D4-44A2-850E-63B351F94F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800972-5798-4099-85E3-5B0066E3178B}"/>
              </a:ext>
            </a:extLst>
          </p:cNvPr>
          <p:cNvSpPr txBox="1">
            <a:spLocks/>
          </p:cNvSpPr>
          <p:nvPr/>
        </p:nvSpPr>
        <p:spPr bwMode="auto">
          <a:xfrm>
            <a:off x="153702" y="226184"/>
            <a:ext cx="8817839" cy="8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defTabSz="685593"/>
            <a:r>
              <a:rPr lang="es-CO" sz="2800" b="1" dirty="0">
                <a:solidFill>
                  <a:schemeClr val="bg1"/>
                </a:solidFill>
                <a:latin typeface="Century Gothic" panose="020B0502020202020204" pitchFamily="34" charset="0"/>
                <a:cs typeface="Open Sans Light" charset="0"/>
                <a:sym typeface="Open Sans Light" charset="0"/>
              </a:rPr>
              <a:t>Lo diferencial de este momento </a:t>
            </a:r>
          </a:p>
          <a:p>
            <a:pPr defTabSz="685593"/>
            <a:r>
              <a:rPr lang="es-CO" sz="28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  <a:sym typeface="Open Sans Light" charset="0"/>
            </a:endParaRPr>
          </a:p>
        </p:txBody>
      </p:sp>
      <p:grpSp>
        <p:nvGrpSpPr>
          <p:cNvPr id="8" name="Group 50">
            <a:extLst>
              <a:ext uri="{FF2B5EF4-FFF2-40B4-BE49-F238E27FC236}">
                <a16:creationId xmlns:a16="http://schemas.microsoft.com/office/drawing/2014/main" id="{82F9F57E-F052-494B-969D-D2B87973B720}"/>
              </a:ext>
            </a:extLst>
          </p:cNvPr>
          <p:cNvGrpSpPr/>
          <p:nvPr/>
        </p:nvGrpSpPr>
        <p:grpSpPr>
          <a:xfrm>
            <a:off x="861448" y="1138491"/>
            <a:ext cx="4975099" cy="2642779"/>
            <a:chOff x="2901397" y="1304396"/>
            <a:chExt cx="1823780" cy="1800892"/>
          </a:xfrm>
          <a:solidFill>
            <a:schemeClr val="bg1">
              <a:lumMod val="65000"/>
            </a:schemeClr>
          </a:solidFill>
        </p:grpSpPr>
        <p:sp>
          <p:nvSpPr>
            <p:cNvPr id="11" name="Rounded Rectangle 47">
              <a:extLst>
                <a:ext uri="{FF2B5EF4-FFF2-40B4-BE49-F238E27FC236}">
                  <a16:creationId xmlns:a16="http://schemas.microsoft.com/office/drawing/2014/main" id="{229DAD0B-9E5D-4C87-B593-4A59B8F3A12F}"/>
                </a:ext>
              </a:extLst>
            </p:cNvPr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ounded Rectangle 44">
              <a:extLst>
                <a:ext uri="{FF2B5EF4-FFF2-40B4-BE49-F238E27FC236}">
                  <a16:creationId xmlns:a16="http://schemas.microsoft.com/office/drawing/2014/main" id="{EBC4BC8D-2CEF-4E56-8468-E7DE1BC7DCA6}"/>
                </a:ext>
              </a:extLst>
            </p:cNvPr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Freeform 51">
            <a:extLst>
              <a:ext uri="{FF2B5EF4-FFF2-40B4-BE49-F238E27FC236}">
                <a16:creationId xmlns:a16="http://schemas.microsoft.com/office/drawing/2014/main" id="{1FE8BBE8-6FA3-448F-8239-87242E274467}"/>
              </a:ext>
            </a:extLst>
          </p:cNvPr>
          <p:cNvSpPr>
            <a:spLocks noEditPoints="1"/>
          </p:cNvSpPr>
          <p:nvPr/>
        </p:nvSpPr>
        <p:spPr bwMode="auto">
          <a:xfrm>
            <a:off x="1051782" y="1390537"/>
            <a:ext cx="371018" cy="558034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latin typeface="Century Gothic" panose="020B0502020202020204" pitchFamily="34" charset="0"/>
            </a:endParaRPr>
          </a:p>
        </p:txBody>
      </p:sp>
      <p:grpSp>
        <p:nvGrpSpPr>
          <p:cNvPr id="15" name="Group 53">
            <a:extLst>
              <a:ext uri="{FF2B5EF4-FFF2-40B4-BE49-F238E27FC236}">
                <a16:creationId xmlns:a16="http://schemas.microsoft.com/office/drawing/2014/main" id="{F8C33BB5-F445-4178-A5B6-EE87C86C15F4}"/>
              </a:ext>
            </a:extLst>
          </p:cNvPr>
          <p:cNvGrpSpPr/>
          <p:nvPr/>
        </p:nvGrpSpPr>
        <p:grpSpPr>
          <a:xfrm>
            <a:off x="5994087" y="1118466"/>
            <a:ext cx="5245997" cy="2586508"/>
            <a:chOff x="2901397" y="1304396"/>
            <a:chExt cx="1823780" cy="1800892"/>
          </a:xfrm>
          <a:solidFill>
            <a:schemeClr val="bg1">
              <a:lumMod val="65000"/>
            </a:schemeClr>
          </a:solidFill>
        </p:grpSpPr>
        <p:sp>
          <p:nvSpPr>
            <p:cNvPr id="18" name="Rounded Rectangle 60">
              <a:extLst>
                <a:ext uri="{FF2B5EF4-FFF2-40B4-BE49-F238E27FC236}">
                  <a16:creationId xmlns:a16="http://schemas.microsoft.com/office/drawing/2014/main" id="{30BC1DFB-26C2-48A5-9559-2C7526F11A78}"/>
                </a:ext>
              </a:extLst>
            </p:cNvPr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Rounded Rectangle 61">
              <a:extLst>
                <a:ext uri="{FF2B5EF4-FFF2-40B4-BE49-F238E27FC236}">
                  <a16:creationId xmlns:a16="http://schemas.microsoft.com/office/drawing/2014/main" id="{5F95A7D3-5655-49FD-AB5B-DA70C31F4654}"/>
                </a:ext>
              </a:extLst>
            </p:cNvPr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608714D1-F0A3-4316-AB91-9A0ECFF92C57}"/>
              </a:ext>
            </a:extLst>
          </p:cNvPr>
          <p:cNvSpPr>
            <a:spLocks noEditPoints="1"/>
          </p:cNvSpPr>
          <p:nvPr/>
        </p:nvSpPr>
        <p:spPr bwMode="auto">
          <a:xfrm>
            <a:off x="6248765" y="1374757"/>
            <a:ext cx="492738" cy="470085"/>
          </a:xfrm>
          <a:custGeom>
            <a:avLst/>
            <a:gdLst/>
            <a:ahLst/>
            <a:cxnLst>
              <a:cxn ang="0">
                <a:pos x="602" y="178"/>
              </a:cxn>
              <a:cxn ang="0">
                <a:pos x="450" y="390"/>
              </a:cxn>
              <a:cxn ang="0">
                <a:pos x="330" y="390"/>
              </a:cxn>
              <a:cxn ang="0">
                <a:pos x="421" y="339"/>
              </a:cxn>
              <a:cxn ang="0">
                <a:pos x="390" y="781"/>
              </a:cxn>
              <a:cxn ang="0">
                <a:pos x="390" y="0"/>
              </a:cxn>
              <a:cxn ang="0">
                <a:pos x="695" y="522"/>
              </a:cxn>
              <a:cxn ang="0">
                <a:pos x="652" y="488"/>
              </a:cxn>
              <a:cxn ang="0">
                <a:pos x="722" y="405"/>
              </a:cxn>
              <a:cxn ang="0">
                <a:pos x="669" y="375"/>
              </a:cxn>
              <a:cxn ang="0">
                <a:pos x="699" y="268"/>
              </a:cxn>
              <a:cxn ang="0">
                <a:pos x="645" y="275"/>
              </a:cxn>
              <a:cxn ang="0">
                <a:pos x="522" y="85"/>
              </a:cxn>
              <a:cxn ang="0">
                <a:pos x="488" y="129"/>
              </a:cxn>
              <a:cxn ang="0">
                <a:pos x="405" y="58"/>
              </a:cxn>
              <a:cxn ang="0">
                <a:pos x="375" y="111"/>
              </a:cxn>
              <a:cxn ang="0">
                <a:pos x="268" y="81"/>
              </a:cxn>
              <a:cxn ang="0">
                <a:pos x="275" y="136"/>
              </a:cxn>
              <a:cxn ang="0">
                <a:pos x="166" y="145"/>
              </a:cxn>
              <a:cxn ang="0">
                <a:pos x="182" y="203"/>
              </a:cxn>
              <a:cxn ang="0">
                <a:pos x="85" y="258"/>
              </a:cxn>
              <a:cxn ang="0">
                <a:pos x="129" y="292"/>
              </a:cxn>
              <a:cxn ang="0">
                <a:pos x="58" y="375"/>
              </a:cxn>
              <a:cxn ang="0">
                <a:pos x="111" y="405"/>
              </a:cxn>
              <a:cxn ang="0">
                <a:pos x="81" y="512"/>
              </a:cxn>
              <a:cxn ang="0">
                <a:pos x="136" y="506"/>
              </a:cxn>
              <a:cxn ang="0">
                <a:pos x="145" y="614"/>
              </a:cxn>
              <a:cxn ang="0">
                <a:pos x="203" y="598"/>
              </a:cxn>
              <a:cxn ang="0">
                <a:pos x="390" y="723"/>
              </a:cxn>
              <a:cxn ang="0">
                <a:pos x="577" y="598"/>
              </a:cxn>
              <a:cxn ang="0">
                <a:pos x="635" y="614"/>
              </a:cxn>
              <a:cxn ang="0">
                <a:pos x="280" y="599"/>
              </a:cxn>
              <a:cxn ang="0">
                <a:pos x="500" y="555"/>
              </a:cxn>
              <a:cxn ang="0">
                <a:pos x="280" y="599"/>
              </a:cxn>
              <a:cxn ang="0">
                <a:pos x="280" y="599"/>
              </a:cxn>
            </a:cxnLst>
            <a:rect l="0" t="0" r="r" b="b"/>
            <a:pathLst>
              <a:path w="781" h="781">
                <a:moveTo>
                  <a:pt x="421" y="339"/>
                </a:moveTo>
                <a:cubicBezTo>
                  <a:pt x="602" y="178"/>
                  <a:pt x="602" y="178"/>
                  <a:pt x="602" y="178"/>
                </a:cubicBezTo>
                <a:cubicBezTo>
                  <a:pt x="442" y="361"/>
                  <a:pt x="442" y="361"/>
                  <a:pt x="442" y="361"/>
                </a:cubicBezTo>
                <a:cubicBezTo>
                  <a:pt x="447" y="370"/>
                  <a:pt x="450" y="379"/>
                  <a:pt x="450" y="390"/>
                </a:cubicBezTo>
                <a:cubicBezTo>
                  <a:pt x="450" y="423"/>
                  <a:pt x="423" y="450"/>
                  <a:pt x="390" y="450"/>
                </a:cubicBezTo>
                <a:cubicBezTo>
                  <a:pt x="357" y="450"/>
                  <a:pt x="330" y="423"/>
                  <a:pt x="330" y="390"/>
                </a:cubicBezTo>
                <a:cubicBezTo>
                  <a:pt x="330" y="357"/>
                  <a:pt x="357" y="330"/>
                  <a:pt x="390" y="330"/>
                </a:cubicBezTo>
                <a:cubicBezTo>
                  <a:pt x="401" y="330"/>
                  <a:pt x="412" y="334"/>
                  <a:pt x="421" y="339"/>
                </a:cubicBezTo>
                <a:close/>
                <a:moveTo>
                  <a:pt x="781" y="390"/>
                </a:moveTo>
                <a:cubicBezTo>
                  <a:pt x="781" y="605"/>
                  <a:pt x="605" y="781"/>
                  <a:pt x="390" y="781"/>
                </a:cubicBezTo>
                <a:cubicBezTo>
                  <a:pt x="175" y="781"/>
                  <a:pt x="0" y="605"/>
                  <a:pt x="0" y="390"/>
                </a:cubicBezTo>
                <a:cubicBezTo>
                  <a:pt x="0" y="175"/>
                  <a:pt x="175" y="0"/>
                  <a:pt x="390" y="0"/>
                </a:cubicBezTo>
                <a:cubicBezTo>
                  <a:pt x="605" y="0"/>
                  <a:pt x="781" y="175"/>
                  <a:pt x="781" y="390"/>
                </a:cubicBezTo>
                <a:close/>
                <a:moveTo>
                  <a:pt x="695" y="522"/>
                </a:moveTo>
                <a:cubicBezTo>
                  <a:pt x="646" y="503"/>
                  <a:pt x="646" y="503"/>
                  <a:pt x="646" y="503"/>
                </a:cubicBezTo>
                <a:cubicBezTo>
                  <a:pt x="652" y="488"/>
                  <a:pt x="652" y="488"/>
                  <a:pt x="652" y="488"/>
                </a:cubicBezTo>
                <a:cubicBezTo>
                  <a:pt x="701" y="508"/>
                  <a:pt x="701" y="508"/>
                  <a:pt x="701" y="508"/>
                </a:cubicBezTo>
                <a:cubicBezTo>
                  <a:pt x="713" y="476"/>
                  <a:pt x="720" y="442"/>
                  <a:pt x="722" y="405"/>
                </a:cubicBezTo>
                <a:cubicBezTo>
                  <a:pt x="669" y="405"/>
                  <a:pt x="669" y="405"/>
                  <a:pt x="669" y="405"/>
                </a:cubicBezTo>
                <a:cubicBezTo>
                  <a:pt x="669" y="375"/>
                  <a:pt x="669" y="375"/>
                  <a:pt x="669" y="375"/>
                </a:cubicBezTo>
                <a:cubicBezTo>
                  <a:pt x="722" y="375"/>
                  <a:pt x="722" y="375"/>
                  <a:pt x="722" y="375"/>
                </a:cubicBezTo>
                <a:cubicBezTo>
                  <a:pt x="720" y="337"/>
                  <a:pt x="712" y="302"/>
                  <a:pt x="699" y="268"/>
                </a:cubicBezTo>
                <a:cubicBezTo>
                  <a:pt x="651" y="289"/>
                  <a:pt x="651" y="289"/>
                  <a:pt x="651" y="289"/>
                </a:cubicBezTo>
                <a:cubicBezTo>
                  <a:pt x="645" y="275"/>
                  <a:pt x="645" y="275"/>
                  <a:pt x="645" y="275"/>
                </a:cubicBezTo>
                <a:cubicBezTo>
                  <a:pt x="693" y="254"/>
                  <a:pt x="693" y="254"/>
                  <a:pt x="693" y="254"/>
                </a:cubicBezTo>
                <a:cubicBezTo>
                  <a:pt x="659" y="179"/>
                  <a:pt x="598" y="118"/>
                  <a:pt x="522" y="85"/>
                </a:cubicBezTo>
                <a:cubicBezTo>
                  <a:pt x="503" y="134"/>
                  <a:pt x="503" y="134"/>
                  <a:pt x="503" y="134"/>
                </a:cubicBezTo>
                <a:cubicBezTo>
                  <a:pt x="488" y="129"/>
                  <a:pt x="488" y="129"/>
                  <a:pt x="488" y="129"/>
                </a:cubicBezTo>
                <a:cubicBezTo>
                  <a:pt x="508" y="80"/>
                  <a:pt x="508" y="80"/>
                  <a:pt x="508" y="80"/>
                </a:cubicBezTo>
                <a:cubicBezTo>
                  <a:pt x="476" y="67"/>
                  <a:pt x="442" y="60"/>
                  <a:pt x="405" y="58"/>
                </a:cubicBezTo>
                <a:cubicBezTo>
                  <a:pt x="405" y="111"/>
                  <a:pt x="405" y="111"/>
                  <a:pt x="405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5" y="58"/>
                  <a:pt x="375" y="58"/>
                  <a:pt x="375" y="58"/>
                </a:cubicBezTo>
                <a:cubicBezTo>
                  <a:pt x="337" y="60"/>
                  <a:pt x="302" y="68"/>
                  <a:pt x="268" y="81"/>
                </a:cubicBezTo>
                <a:cubicBezTo>
                  <a:pt x="289" y="130"/>
                  <a:pt x="289" y="130"/>
                  <a:pt x="289" y="130"/>
                </a:cubicBezTo>
                <a:cubicBezTo>
                  <a:pt x="275" y="136"/>
                  <a:pt x="275" y="136"/>
                  <a:pt x="275" y="136"/>
                </a:cubicBezTo>
                <a:cubicBezTo>
                  <a:pt x="254" y="87"/>
                  <a:pt x="254" y="87"/>
                  <a:pt x="254" y="87"/>
                </a:cubicBezTo>
                <a:cubicBezTo>
                  <a:pt x="222" y="102"/>
                  <a:pt x="192" y="121"/>
                  <a:pt x="166" y="145"/>
                </a:cubicBezTo>
                <a:cubicBezTo>
                  <a:pt x="203" y="182"/>
                  <a:pt x="203" y="182"/>
                  <a:pt x="203" y="182"/>
                </a:cubicBezTo>
                <a:cubicBezTo>
                  <a:pt x="182" y="203"/>
                  <a:pt x="182" y="203"/>
                  <a:pt x="182" y="203"/>
                </a:cubicBezTo>
                <a:cubicBezTo>
                  <a:pt x="145" y="166"/>
                  <a:pt x="145" y="166"/>
                  <a:pt x="145" y="166"/>
                </a:cubicBezTo>
                <a:cubicBezTo>
                  <a:pt x="120" y="193"/>
                  <a:pt x="100" y="224"/>
                  <a:pt x="85" y="258"/>
                </a:cubicBezTo>
                <a:cubicBezTo>
                  <a:pt x="134" y="278"/>
                  <a:pt x="134" y="278"/>
                  <a:pt x="134" y="278"/>
                </a:cubicBezTo>
                <a:cubicBezTo>
                  <a:pt x="129" y="292"/>
                  <a:pt x="129" y="292"/>
                  <a:pt x="129" y="292"/>
                </a:cubicBezTo>
                <a:cubicBezTo>
                  <a:pt x="80" y="272"/>
                  <a:pt x="80" y="272"/>
                  <a:pt x="80" y="272"/>
                </a:cubicBezTo>
                <a:cubicBezTo>
                  <a:pt x="67" y="304"/>
                  <a:pt x="60" y="339"/>
                  <a:pt x="58" y="375"/>
                </a:cubicBezTo>
                <a:cubicBezTo>
                  <a:pt x="111" y="375"/>
                  <a:pt x="111" y="375"/>
                  <a:pt x="111" y="375"/>
                </a:cubicBezTo>
                <a:cubicBezTo>
                  <a:pt x="111" y="405"/>
                  <a:pt x="111" y="405"/>
                  <a:pt x="111" y="405"/>
                </a:cubicBezTo>
                <a:cubicBezTo>
                  <a:pt x="58" y="405"/>
                  <a:pt x="58" y="405"/>
                  <a:pt x="58" y="405"/>
                </a:cubicBezTo>
                <a:cubicBezTo>
                  <a:pt x="60" y="443"/>
                  <a:pt x="68" y="479"/>
                  <a:pt x="81" y="512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6" y="506"/>
                  <a:pt x="136" y="506"/>
                  <a:pt x="136" y="506"/>
                </a:cubicBezTo>
                <a:cubicBezTo>
                  <a:pt x="87" y="526"/>
                  <a:pt x="87" y="526"/>
                  <a:pt x="87" y="526"/>
                </a:cubicBezTo>
                <a:cubicBezTo>
                  <a:pt x="102" y="558"/>
                  <a:pt x="121" y="588"/>
                  <a:pt x="145" y="614"/>
                </a:cubicBezTo>
                <a:cubicBezTo>
                  <a:pt x="182" y="577"/>
                  <a:pt x="182" y="577"/>
                  <a:pt x="182" y="577"/>
                </a:cubicBezTo>
                <a:cubicBezTo>
                  <a:pt x="203" y="598"/>
                  <a:pt x="203" y="598"/>
                  <a:pt x="203" y="598"/>
                </a:cubicBezTo>
                <a:cubicBezTo>
                  <a:pt x="166" y="635"/>
                  <a:pt x="166" y="635"/>
                  <a:pt x="166" y="635"/>
                </a:cubicBezTo>
                <a:cubicBezTo>
                  <a:pt x="226" y="689"/>
                  <a:pt x="304" y="723"/>
                  <a:pt x="390" y="723"/>
                </a:cubicBezTo>
                <a:cubicBezTo>
                  <a:pt x="476" y="723"/>
                  <a:pt x="555" y="689"/>
                  <a:pt x="614" y="635"/>
                </a:cubicBezTo>
                <a:cubicBezTo>
                  <a:pt x="577" y="598"/>
                  <a:pt x="577" y="598"/>
                  <a:pt x="577" y="598"/>
                </a:cubicBezTo>
                <a:cubicBezTo>
                  <a:pt x="598" y="577"/>
                  <a:pt x="598" y="577"/>
                  <a:pt x="598" y="577"/>
                </a:cubicBezTo>
                <a:cubicBezTo>
                  <a:pt x="635" y="614"/>
                  <a:pt x="635" y="614"/>
                  <a:pt x="635" y="614"/>
                </a:cubicBezTo>
                <a:cubicBezTo>
                  <a:pt x="660" y="587"/>
                  <a:pt x="680" y="556"/>
                  <a:pt x="695" y="522"/>
                </a:cubicBezTo>
                <a:close/>
                <a:moveTo>
                  <a:pt x="280" y="599"/>
                </a:moveTo>
                <a:cubicBezTo>
                  <a:pt x="500" y="599"/>
                  <a:pt x="500" y="599"/>
                  <a:pt x="500" y="599"/>
                </a:cubicBezTo>
                <a:cubicBezTo>
                  <a:pt x="500" y="555"/>
                  <a:pt x="500" y="555"/>
                  <a:pt x="500" y="555"/>
                </a:cubicBezTo>
                <a:cubicBezTo>
                  <a:pt x="280" y="555"/>
                  <a:pt x="280" y="555"/>
                  <a:pt x="280" y="555"/>
                </a:cubicBezTo>
                <a:lnTo>
                  <a:pt x="280" y="599"/>
                </a:lnTo>
                <a:close/>
                <a:moveTo>
                  <a:pt x="280" y="599"/>
                </a:moveTo>
                <a:cubicBezTo>
                  <a:pt x="280" y="599"/>
                  <a:pt x="280" y="599"/>
                  <a:pt x="280" y="599"/>
                </a:cubicBezTo>
              </a:path>
            </a:pathLst>
          </a:cu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20" name="Rectangle 92">
            <a:extLst>
              <a:ext uri="{FF2B5EF4-FFF2-40B4-BE49-F238E27FC236}">
                <a16:creationId xmlns:a16="http://schemas.microsoft.com/office/drawing/2014/main" id="{71A64E39-44B2-4A3C-BC35-56276FD253A0}"/>
              </a:ext>
            </a:extLst>
          </p:cNvPr>
          <p:cNvSpPr/>
          <p:nvPr/>
        </p:nvSpPr>
        <p:spPr>
          <a:xfrm>
            <a:off x="6892661" y="1409761"/>
            <a:ext cx="31274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CO" sz="2000" b="1" dirty="0">
                <a:latin typeface="Century Gothic" panose="020B0502020202020204" pitchFamily="34" charset="0"/>
              </a:rPr>
              <a:t>La velocidad del cambio</a:t>
            </a:r>
          </a:p>
          <a:p>
            <a:endParaRPr lang="es-CO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92">
            <a:extLst>
              <a:ext uri="{FF2B5EF4-FFF2-40B4-BE49-F238E27FC236}">
                <a16:creationId xmlns:a16="http://schemas.microsoft.com/office/drawing/2014/main" id="{F0840A45-5B06-4C05-8856-792810CAD4C1}"/>
              </a:ext>
            </a:extLst>
          </p:cNvPr>
          <p:cNvSpPr/>
          <p:nvPr/>
        </p:nvSpPr>
        <p:spPr>
          <a:xfrm>
            <a:off x="6328258" y="2026490"/>
            <a:ext cx="4911827" cy="1323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O" sz="1600" b="1" dirty="0">
                <a:latin typeface="Century Gothic" panose="020B0502020202020204" pitchFamily="34" charset="0"/>
              </a:rPr>
              <a:t>Tiempo para alcanzar 100 millones de usuarios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Teléfono fijo	75 años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Teléfono móvil	16 años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Internet                   7 años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WhatsApp             3,5 años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 err="1">
                <a:latin typeface="Century Gothic" panose="020B0502020202020204" pitchFamily="34" charset="0"/>
              </a:rPr>
              <a:t>Pokemon</a:t>
            </a:r>
            <a:r>
              <a:rPr lang="es-CO" sz="1400" b="1" dirty="0">
                <a:latin typeface="Century Gothic" panose="020B0502020202020204" pitchFamily="34" charset="0"/>
              </a:rPr>
              <a:t> </a:t>
            </a:r>
            <a:r>
              <a:rPr lang="es-CO" sz="1400" b="1" dirty="0" err="1">
                <a:latin typeface="Century Gothic" panose="020B0502020202020204" pitchFamily="34" charset="0"/>
              </a:rPr>
              <a:t>Go</a:t>
            </a:r>
            <a:r>
              <a:rPr lang="es-CO" sz="1400" b="1" dirty="0">
                <a:latin typeface="Century Gothic" panose="020B0502020202020204" pitchFamily="34" charset="0"/>
              </a:rPr>
              <a:t>	25 Días!!!</a:t>
            </a:r>
          </a:p>
        </p:txBody>
      </p:sp>
      <p:grpSp>
        <p:nvGrpSpPr>
          <p:cNvPr id="22" name="Agrupar 105">
            <a:extLst>
              <a:ext uri="{FF2B5EF4-FFF2-40B4-BE49-F238E27FC236}">
                <a16:creationId xmlns:a16="http://schemas.microsoft.com/office/drawing/2014/main" id="{1F54A1C4-463E-4576-995D-09598C2A19B9}"/>
              </a:ext>
            </a:extLst>
          </p:cNvPr>
          <p:cNvGrpSpPr/>
          <p:nvPr/>
        </p:nvGrpSpPr>
        <p:grpSpPr>
          <a:xfrm>
            <a:off x="820445" y="3969240"/>
            <a:ext cx="5088373" cy="2687152"/>
            <a:chOff x="107504" y="2931790"/>
            <a:chExt cx="4320480" cy="2016224"/>
          </a:xfrm>
          <a:solidFill>
            <a:schemeClr val="bg1">
              <a:lumMod val="65000"/>
            </a:schemeClr>
          </a:solidFill>
        </p:grpSpPr>
        <p:grpSp>
          <p:nvGrpSpPr>
            <p:cNvPr id="23" name="Group 65">
              <a:extLst>
                <a:ext uri="{FF2B5EF4-FFF2-40B4-BE49-F238E27FC236}">
                  <a16:creationId xmlns:a16="http://schemas.microsoft.com/office/drawing/2014/main" id="{7811AA16-D07B-46B8-8405-4316B10E14F9}"/>
                </a:ext>
              </a:extLst>
            </p:cNvPr>
            <p:cNvGrpSpPr/>
            <p:nvPr/>
          </p:nvGrpSpPr>
          <p:grpSpPr>
            <a:xfrm>
              <a:off x="107504" y="2931790"/>
              <a:ext cx="4320480" cy="2016224"/>
              <a:chOff x="2901397" y="1304396"/>
              <a:chExt cx="1823780" cy="1800892"/>
            </a:xfrm>
            <a:grpFill/>
          </p:grpSpPr>
          <p:sp>
            <p:nvSpPr>
              <p:cNvPr id="26" name="Rounded Rectangle 66">
                <a:extLst>
                  <a:ext uri="{FF2B5EF4-FFF2-40B4-BE49-F238E27FC236}">
                    <a16:creationId xmlns:a16="http://schemas.microsoft.com/office/drawing/2014/main" id="{1810B18F-558C-403A-A997-04A8123FE20E}"/>
                  </a:ext>
                </a:extLst>
              </p:cNvPr>
              <p:cNvSpPr/>
              <p:nvPr/>
            </p:nvSpPr>
            <p:spPr>
              <a:xfrm>
                <a:off x="2901397" y="1377078"/>
                <a:ext cx="1823780" cy="1728210"/>
              </a:xfrm>
              <a:prstGeom prst="roundRect">
                <a:avLst>
                  <a:gd name="adj" fmla="val 86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Rounded Rectangle 67">
                <a:extLst>
                  <a:ext uri="{FF2B5EF4-FFF2-40B4-BE49-F238E27FC236}">
                    <a16:creationId xmlns:a16="http://schemas.microsoft.com/office/drawing/2014/main" id="{BE6D534B-8FAF-4B23-AFA2-8A531C200436}"/>
                  </a:ext>
                </a:extLst>
              </p:cNvPr>
              <p:cNvSpPr/>
              <p:nvPr/>
            </p:nvSpPr>
            <p:spPr>
              <a:xfrm>
                <a:off x="2901397" y="1304396"/>
                <a:ext cx="1823780" cy="1728210"/>
              </a:xfrm>
              <a:prstGeom prst="roundRect">
                <a:avLst>
                  <a:gd name="adj" fmla="val 86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6BA32AD6-AB75-4991-809B-17FB0477A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12" y="3003798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latin typeface="Century Gothic" panose="020B0502020202020204" pitchFamily="34" charset="0"/>
              </a:endParaRPr>
            </a:p>
          </p:txBody>
        </p:sp>
      </p:grpSp>
      <p:sp>
        <p:nvSpPr>
          <p:cNvPr id="28" name="Rectangle 92">
            <a:extLst>
              <a:ext uri="{FF2B5EF4-FFF2-40B4-BE49-F238E27FC236}">
                <a16:creationId xmlns:a16="http://schemas.microsoft.com/office/drawing/2014/main" id="{98FCF250-9399-4DF8-B66C-61F3F05533D1}"/>
              </a:ext>
            </a:extLst>
          </p:cNvPr>
          <p:cNvSpPr/>
          <p:nvPr/>
        </p:nvSpPr>
        <p:spPr>
          <a:xfrm>
            <a:off x="1516093" y="1374757"/>
            <a:ext cx="3797514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O" sz="2000" b="1" dirty="0">
                <a:latin typeface="Century Gothic" panose="020B0502020202020204" pitchFamily="34" charset="0"/>
              </a:rPr>
              <a:t>El cliente digital</a:t>
            </a:r>
          </a:p>
          <a:p>
            <a:endParaRPr lang="es-CO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Siempre conectado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Con un dispositivo </a:t>
            </a:r>
            <a:r>
              <a:rPr lang="es-CO" sz="1600" b="1" dirty="0" err="1">
                <a:latin typeface="Century Gothic" panose="020B0502020202020204" pitchFamily="34" charset="0"/>
              </a:rPr>
              <a:t>smart</a:t>
            </a:r>
            <a:r>
              <a:rPr lang="es-CO" sz="1600" b="1" dirty="0">
                <a:latin typeface="Century Gothic" panose="020B0502020202020204" pitchFamily="34" charset="0"/>
              </a:rPr>
              <a:t>  móvil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Demandante de servicios digitales</a:t>
            </a:r>
          </a:p>
          <a:p>
            <a:pPr marL="342900" indent="-342900">
              <a:buFont typeface="Arial"/>
              <a:buChar char="•"/>
            </a:pP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29" name="Rectangle 92">
            <a:extLst>
              <a:ext uri="{FF2B5EF4-FFF2-40B4-BE49-F238E27FC236}">
                <a16:creationId xmlns:a16="http://schemas.microsoft.com/office/drawing/2014/main" id="{B008D9C8-B3E1-4E58-9B0E-6312F8CE76B5}"/>
              </a:ext>
            </a:extLst>
          </p:cNvPr>
          <p:cNvSpPr/>
          <p:nvPr/>
        </p:nvSpPr>
        <p:spPr>
          <a:xfrm>
            <a:off x="1454329" y="4277580"/>
            <a:ext cx="4670513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O" sz="2000" b="1" dirty="0">
                <a:latin typeface="Century Gothic" panose="020B0502020202020204" pitchFamily="34" charset="0"/>
              </a:rPr>
              <a:t>Nuevas tecnologías facilitadoras</a:t>
            </a:r>
          </a:p>
          <a:p>
            <a:endParaRPr lang="es-CO" sz="10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Cloud Computing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Movilidad y dispositivos inteligentes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Big Data / </a:t>
            </a:r>
            <a:r>
              <a:rPr lang="es-CO" sz="1600" b="1" dirty="0" err="1">
                <a:latin typeface="Century Gothic" panose="020B0502020202020204" pitchFamily="34" charset="0"/>
              </a:rPr>
              <a:t>Analytics</a:t>
            </a:r>
            <a:endParaRPr lang="es-CO" sz="16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1600" b="1" dirty="0" err="1">
                <a:latin typeface="Century Gothic" panose="020B0502020202020204" pitchFamily="34" charset="0"/>
              </a:rPr>
              <a:t>IoT</a:t>
            </a:r>
            <a:endParaRPr lang="es-CO" sz="16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Ciberseguridad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IA / Algoritmos, etc.</a:t>
            </a:r>
          </a:p>
        </p:txBody>
      </p:sp>
      <p:pic>
        <p:nvPicPr>
          <p:cNvPr id="30" name="33 Imagen">
            <a:extLst>
              <a:ext uri="{FF2B5EF4-FFF2-40B4-BE49-F238E27FC236}">
                <a16:creationId xmlns:a16="http://schemas.microsoft.com/office/drawing/2014/main" id="{BD3F298D-7D08-4A05-B3E2-7C9A367AF1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48" y="5878543"/>
            <a:ext cx="1595740" cy="185045"/>
          </a:xfrm>
          <a:prstGeom prst="rect">
            <a:avLst/>
          </a:prstGeom>
        </p:spPr>
      </p:pic>
      <p:grpSp>
        <p:nvGrpSpPr>
          <p:cNvPr id="32" name="Group 62">
            <a:extLst>
              <a:ext uri="{FF2B5EF4-FFF2-40B4-BE49-F238E27FC236}">
                <a16:creationId xmlns:a16="http://schemas.microsoft.com/office/drawing/2014/main" id="{F280A6B3-2C1A-44A6-9081-213D7F0D8E17}"/>
              </a:ext>
            </a:extLst>
          </p:cNvPr>
          <p:cNvGrpSpPr/>
          <p:nvPr/>
        </p:nvGrpSpPr>
        <p:grpSpPr>
          <a:xfrm>
            <a:off x="6079568" y="3944663"/>
            <a:ext cx="5160518" cy="2695287"/>
            <a:chOff x="2901397" y="1304396"/>
            <a:chExt cx="1823780" cy="1800892"/>
          </a:xfrm>
          <a:solidFill>
            <a:schemeClr val="bg1">
              <a:lumMod val="65000"/>
            </a:schemeClr>
          </a:solidFill>
        </p:grpSpPr>
        <p:sp>
          <p:nvSpPr>
            <p:cNvPr id="35" name="Rounded Rectangle 63">
              <a:extLst>
                <a:ext uri="{FF2B5EF4-FFF2-40B4-BE49-F238E27FC236}">
                  <a16:creationId xmlns:a16="http://schemas.microsoft.com/office/drawing/2014/main" id="{4F2B7DE6-D587-41A4-BC41-64277A3D4F25}"/>
                </a:ext>
              </a:extLst>
            </p:cNvPr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Rounded Rectangle 64">
              <a:extLst>
                <a:ext uri="{FF2B5EF4-FFF2-40B4-BE49-F238E27FC236}">
                  <a16:creationId xmlns:a16="http://schemas.microsoft.com/office/drawing/2014/main" id="{1C661D4E-9416-4AAC-A499-811335E29CF8}"/>
                </a:ext>
              </a:extLst>
            </p:cNvPr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Freeform 137">
            <a:extLst>
              <a:ext uri="{FF2B5EF4-FFF2-40B4-BE49-F238E27FC236}">
                <a16:creationId xmlns:a16="http://schemas.microsoft.com/office/drawing/2014/main" id="{6E315788-4502-4D41-B311-0730E88453AD}"/>
              </a:ext>
            </a:extLst>
          </p:cNvPr>
          <p:cNvSpPr>
            <a:spLocks noEditPoints="1"/>
          </p:cNvSpPr>
          <p:nvPr/>
        </p:nvSpPr>
        <p:spPr bwMode="auto">
          <a:xfrm>
            <a:off x="6248765" y="4252833"/>
            <a:ext cx="387286" cy="451247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37" name="Rectangle 92">
            <a:extLst>
              <a:ext uri="{FF2B5EF4-FFF2-40B4-BE49-F238E27FC236}">
                <a16:creationId xmlns:a16="http://schemas.microsoft.com/office/drawing/2014/main" id="{C3DCCB4A-D0C6-48EC-9EA5-3BC763E33E92}"/>
              </a:ext>
            </a:extLst>
          </p:cNvPr>
          <p:cNvSpPr/>
          <p:nvPr/>
        </p:nvSpPr>
        <p:spPr>
          <a:xfrm>
            <a:off x="6741503" y="4259047"/>
            <a:ext cx="358912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CO" sz="2000" b="1" dirty="0">
                <a:latin typeface="Century Gothic" panose="020B0502020202020204" pitchFamily="34" charset="0"/>
              </a:rPr>
              <a:t>Nuevos modelos de negocio</a:t>
            </a:r>
            <a:endParaRPr lang="es-CO" sz="1000" b="1" dirty="0">
              <a:latin typeface="Century Gothic" panose="020B0502020202020204" pitchFamily="34" charset="0"/>
            </a:endParaRPr>
          </a:p>
        </p:txBody>
      </p:sp>
      <p:grpSp>
        <p:nvGrpSpPr>
          <p:cNvPr id="38" name="Agrupar 7">
            <a:extLst>
              <a:ext uri="{FF2B5EF4-FFF2-40B4-BE49-F238E27FC236}">
                <a16:creationId xmlns:a16="http://schemas.microsoft.com/office/drawing/2014/main" id="{2273D077-AB84-468A-834C-37ACC4867FB1}"/>
              </a:ext>
            </a:extLst>
          </p:cNvPr>
          <p:cNvGrpSpPr/>
          <p:nvPr/>
        </p:nvGrpSpPr>
        <p:grpSpPr>
          <a:xfrm>
            <a:off x="7739356" y="4815028"/>
            <a:ext cx="1944216" cy="1384709"/>
            <a:chOff x="4572000" y="3363838"/>
            <a:chExt cx="1944216" cy="1384709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DC129609-D068-46F4-8C0B-29D3FA2B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6" y="3435846"/>
              <a:ext cx="777900" cy="777900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93556E50-D1D3-4F54-B53D-E6127C4D1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1904" y="3462441"/>
              <a:ext cx="884312" cy="477461"/>
            </a:xfrm>
            <a:prstGeom prst="rect">
              <a:avLst/>
            </a:prstGeom>
          </p:spPr>
        </p:pic>
        <p:grpSp>
          <p:nvGrpSpPr>
            <p:cNvPr id="41" name="Agrupar 107">
              <a:extLst>
                <a:ext uri="{FF2B5EF4-FFF2-40B4-BE49-F238E27FC236}">
                  <a16:creationId xmlns:a16="http://schemas.microsoft.com/office/drawing/2014/main" id="{604EBDCC-7E9F-4E14-80E1-D3FEB045AEE4}"/>
                </a:ext>
              </a:extLst>
            </p:cNvPr>
            <p:cNvGrpSpPr/>
            <p:nvPr/>
          </p:nvGrpSpPr>
          <p:grpSpPr>
            <a:xfrm>
              <a:off x="4572000" y="3363838"/>
              <a:ext cx="720080" cy="864096"/>
              <a:chOff x="4572000" y="3363838"/>
              <a:chExt cx="720080" cy="864096"/>
            </a:xfrm>
          </p:grpSpPr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FF32A6DC-BAB8-492D-9F4B-281E0804F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2000" y="3363838"/>
                <a:ext cx="648072" cy="864096"/>
              </a:xfrm>
              <a:prstGeom prst="rect">
                <a:avLst/>
              </a:prstGeom>
            </p:spPr>
          </p:pic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301205D2-9B46-4160-AD6E-55589F51CBA0}"/>
                  </a:ext>
                </a:extLst>
              </p:cNvPr>
              <p:cNvSpPr/>
              <p:nvPr/>
            </p:nvSpPr>
            <p:spPr>
              <a:xfrm>
                <a:off x="4572000" y="4011910"/>
                <a:ext cx="720080" cy="21602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A425356A-9C67-4892-8A96-270CDB90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8" y="4083918"/>
              <a:ext cx="432048" cy="546108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1C0C67D3-378C-48DC-ADAF-A5362675A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4515966"/>
              <a:ext cx="781472" cy="232581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3D13885F-9ECC-4F7B-83FD-DE6385FFB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9712" y="4155926"/>
              <a:ext cx="576064" cy="288032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169E472D-5ACE-4326-B097-EA0FE98FD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9648" y="4083918"/>
              <a:ext cx="584480" cy="360040"/>
            </a:xfrm>
            <a:prstGeom prst="rect">
              <a:avLst/>
            </a:prstGeom>
          </p:spPr>
        </p:pic>
      </p:grpSp>
      <p:pic>
        <p:nvPicPr>
          <p:cNvPr id="3" name="Gráfico 2" descr="Robot">
            <a:extLst>
              <a:ext uri="{FF2B5EF4-FFF2-40B4-BE49-F238E27FC236}">
                <a16:creationId xmlns:a16="http://schemas.microsoft.com/office/drawing/2014/main" id="{9537DBB8-E0BB-4360-9B27-76BF329FD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726" y="4126494"/>
            <a:ext cx="612272" cy="612272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9D6EDC67-5B20-4645-84A1-345DB5150DFA}"/>
              </a:ext>
            </a:extLst>
          </p:cNvPr>
          <p:cNvSpPr txBox="1"/>
          <p:nvPr/>
        </p:nvSpPr>
        <p:spPr>
          <a:xfrm rot="5400000">
            <a:off x="8402946" y="5067926"/>
            <a:ext cx="582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Fuente: Vicente Calzado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 uiExpand="1"/>
      <p:bldP spid="2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97281E6-E04E-471B-8A86-0910824D06DB}"/>
              </a:ext>
            </a:extLst>
          </p:cNvPr>
          <p:cNvSpPr txBox="1">
            <a:spLocks/>
          </p:cNvSpPr>
          <p:nvPr/>
        </p:nvSpPr>
        <p:spPr bwMode="auto">
          <a:xfrm>
            <a:off x="1315759" y="1277697"/>
            <a:ext cx="8817839" cy="8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defTabSz="685593"/>
            <a:r>
              <a:rPr lang="es-CO" sz="2400" dirty="0">
                <a:solidFill>
                  <a:schemeClr val="bg1"/>
                </a:solidFill>
                <a:latin typeface="Century Gothic" panose="020B0502020202020204" pitchFamily="34" charset="0"/>
                <a:cs typeface="Open Sans Light" charset="0"/>
                <a:sym typeface="Open Sans Light" charset="0"/>
              </a:rPr>
              <a:t>Transformación </a:t>
            </a:r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  <a:cs typeface="Open Sans Light" charset="0"/>
                <a:sym typeface="Open Sans Light" charset="0"/>
              </a:rPr>
              <a:t>Digital </a:t>
            </a:r>
          </a:p>
          <a:p>
            <a:pPr defTabSz="685593"/>
            <a:r>
              <a:rPr lang="es-CO" sz="2400" b="1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es-CO" sz="2400" b="1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  <a:sym typeface="Open Sans Light" charset="0"/>
            </a:endParaRPr>
          </a:p>
        </p:txBody>
      </p:sp>
      <p:grpSp>
        <p:nvGrpSpPr>
          <p:cNvPr id="10" name="77 Grupo">
            <a:extLst>
              <a:ext uri="{FF2B5EF4-FFF2-40B4-BE49-F238E27FC236}">
                <a16:creationId xmlns:a16="http://schemas.microsoft.com/office/drawing/2014/main" id="{FA5F7E4E-7866-44C9-A7EA-3A8EB41C49F8}"/>
              </a:ext>
            </a:extLst>
          </p:cNvPr>
          <p:cNvGrpSpPr/>
          <p:nvPr/>
        </p:nvGrpSpPr>
        <p:grpSpPr>
          <a:xfrm>
            <a:off x="1433897" y="1903087"/>
            <a:ext cx="2006508" cy="2967486"/>
            <a:chOff x="297650" y="724620"/>
            <a:chExt cx="2006508" cy="2967486"/>
          </a:xfrm>
        </p:grpSpPr>
        <p:sp>
          <p:nvSpPr>
            <p:cNvPr id="11" name="17 Rectángulo">
              <a:extLst>
                <a:ext uri="{FF2B5EF4-FFF2-40B4-BE49-F238E27FC236}">
                  <a16:creationId xmlns:a16="http://schemas.microsoft.com/office/drawing/2014/main" id="{97A379BC-49C2-43D5-B660-3C461852D0AE}"/>
                </a:ext>
              </a:extLst>
            </p:cNvPr>
            <p:cNvSpPr/>
            <p:nvPr/>
          </p:nvSpPr>
          <p:spPr>
            <a:xfrm>
              <a:off x="297650" y="1179167"/>
              <a:ext cx="2006508" cy="2512939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18 Rectángulo">
              <a:extLst>
                <a:ext uri="{FF2B5EF4-FFF2-40B4-BE49-F238E27FC236}">
                  <a16:creationId xmlns:a16="http://schemas.microsoft.com/office/drawing/2014/main" id="{A8AC919B-FA68-4090-A5CE-E2918A36CFCE}"/>
                </a:ext>
              </a:extLst>
            </p:cNvPr>
            <p:cNvSpPr/>
            <p:nvPr/>
          </p:nvSpPr>
          <p:spPr>
            <a:xfrm>
              <a:off x="297650" y="724620"/>
              <a:ext cx="2006508" cy="45454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Es un...</a:t>
              </a:r>
            </a:p>
          </p:txBody>
        </p:sp>
        <p:sp>
          <p:nvSpPr>
            <p:cNvPr id="13" name="25 Rectángulo">
              <a:extLst>
                <a:ext uri="{FF2B5EF4-FFF2-40B4-BE49-F238E27FC236}">
                  <a16:creationId xmlns:a16="http://schemas.microsoft.com/office/drawing/2014/main" id="{1176B724-D6A5-4F1D-B5AF-A98F667100B2}"/>
                </a:ext>
              </a:extLst>
            </p:cNvPr>
            <p:cNvSpPr/>
            <p:nvPr/>
          </p:nvSpPr>
          <p:spPr>
            <a:xfrm>
              <a:off x="297650" y="1179168"/>
              <a:ext cx="2006508" cy="25129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sz="16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Plan estratégico,</a:t>
              </a:r>
            </a:p>
            <a:p>
              <a:pPr algn="ctr" defTabSz="685593"/>
              <a:r>
                <a:rPr lang="es-CO" sz="16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diferente en cada empresa</a:t>
              </a:r>
            </a:p>
          </p:txBody>
        </p:sp>
      </p:grpSp>
      <p:grpSp>
        <p:nvGrpSpPr>
          <p:cNvPr id="16" name="Agrupar 10">
            <a:extLst>
              <a:ext uri="{FF2B5EF4-FFF2-40B4-BE49-F238E27FC236}">
                <a16:creationId xmlns:a16="http://schemas.microsoft.com/office/drawing/2014/main" id="{ED687E59-9155-46B2-9D27-3B622D5ED988}"/>
              </a:ext>
            </a:extLst>
          </p:cNvPr>
          <p:cNvGrpSpPr/>
          <p:nvPr/>
        </p:nvGrpSpPr>
        <p:grpSpPr>
          <a:xfrm>
            <a:off x="3594137" y="1903087"/>
            <a:ext cx="2006508" cy="2967487"/>
            <a:chOff x="2457890" y="724620"/>
            <a:chExt cx="2006508" cy="2967487"/>
          </a:xfrm>
        </p:grpSpPr>
        <p:sp>
          <p:nvSpPr>
            <p:cNvPr id="17" name="13 Rectángulo">
              <a:extLst>
                <a:ext uri="{FF2B5EF4-FFF2-40B4-BE49-F238E27FC236}">
                  <a16:creationId xmlns:a16="http://schemas.microsoft.com/office/drawing/2014/main" id="{9929B832-A274-4792-9E2D-515295228A11}"/>
                </a:ext>
              </a:extLst>
            </p:cNvPr>
            <p:cNvSpPr/>
            <p:nvPr/>
          </p:nvSpPr>
          <p:spPr>
            <a:xfrm>
              <a:off x="2457890" y="724621"/>
              <a:ext cx="2006508" cy="4545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5 Rectángulo">
              <a:extLst>
                <a:ext uri="{FF2B5EF4-FFF2-40B4-BE49-F238E27FC236}">
                  <a16:creationId xmlns:a16="http://schemas.microsoft.com/office/drawing/2014/main" id="{968D084A-4EF6-4A38-8DDD-07C20F866B74}"/>
                </a:ext>
              </a:extLst>
            </p:cNvPr>
            <p:cNvSpPr/>
            <p:nvPr/>
          </p:nvSpPr>
          <p:spPr>
            <a:xfrm>
              <a:off x="2457890" y="1179168"/>
              <a:ext cx="2006508" cy="2512939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27 Rectángulo">
              <a:extLst>
                <a:ext uri="{FF2B5EF4-FFF2-40B4-BE49-F238E27FC236}">
                  <a16:creationId xmlns:a16="http://schemas.microsoft.com/office/drawing/2014/main" id="{86178702-0435-4E33-98B7-918FF92A66B5}"/>
                </a:ext>
              </a:extLst>
            </p:cNvPr>
            <p:cNvSpPr/>
            <p:nvPr/>
          </p:nvSpPr>
          <p:spPr>
            <a:xfrm>
              <a:off x="2457890" y="724620"/>
              <a:ext cx="2006508" cy="45454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que pretende…</a:t>
              </a:r>
            </a:p>
          </p:txBody>
        </p:sp>
      </p:grpSp>
      <p:grpSp>
        <p:nvGrpSpPr>
          <p:cNvPr id="20" name="Agrupar 8">
            <a:extLst>
              <a:ext uri="{FF2B5EF4-FFF2-40B4-BE49-F238E27FC236}">
                <a16:creationId xmlns:a16="http://schemas.microsoft.com/office/drawing/2014/main" id="{EE816269-46F4-41B2-80FF-708F76433972}"/>
              </a:ext>
            </a:extLst>
          </p:cNvPr>
          <p:cNvGrpSpPr/>
          <p:nvPr/>
        </p:nvGrpSpPr>
        <p:grpSpPr>
          <a:xfrm>
            <a:off x="3691152" y="2429644"/>
            <a:ext cx="1916940" cy="528485"/>
            <a:chOff x="2583052" y="1251177"/>
            <a:chExt cx="1916940" cy="528485"/>
          </a:xfrm>
        </p:grpSpPr>
        <p:sp>
          <p:nvSpPr>
            <p:cNvPr id="21" name="26 Rectángulo">
              <a:extLst>
                <a:ext uri="{FF2B5EF4-FFF2-40B4-BE49-F238E27FC236}">
                  <a16:creationId xmlns:a16="http://schemas.microsoft.com/office/drawing/2014/main" id="{CD3388C9-1230-4BA9-98B0-F06E69821C0E}"/>
                </a:ext>
              </a:extLst>
            </p:cNvPr>
            <p:cNvSpPr/>
            <p:nvPr/>
          </p:nvSpPr>
          <p:spPr>
            <a:xfrm>
              <a:off x="2829464" y="1251177"/>
              <a:ext cx="1670528" cy="52848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Rediseñar Modelos de Negocio</a:t>
              </a:r>
            </a:p>
          </p:txBody>
        </p:sp>
        <p:sp>
          <p:nvSpPr>
            <p:cNvPr id="22" name="Freeform 260">
              <a:extLst>
                <a:ext uri="{FF2B5EF4-FFF2-40B4-BE49-F238E27FC236}">
                  <a16:creationId xmlns:a16="http://schemas.microsoft.com/office/drawing/2014/main" id="{39BE3500-48EA-45FE-AAE5-0FC8F4DDA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3052" y="1347614"/>
              <a:ext cx="194865" cy="265725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1535798">
                <a:defRPr/>
              </a:pPr>
              <a:endParaRPr lang="es-CO" sz="28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Agrupar 14">
            <a:extLst>
              <a:ext uri="{FF2B5EF4-FFF2-40B4-BE49-F238E27FC236}">
                <a16:creationId xmlns:a16="http://schemas.microsoft.com/office/drawing/2014/main" id="{5F215CC8-5593-476E-B38E-CCA9C9883F5E}"/>
              </a:ext>
            </a:extLst>
          </p:cNvPr>
          <p:cNvGrpSpPr/>
          <p:nvPr/>
        </p:nvGrpSpPr>
        <p:grpSpPr>
          <a:xfrm>
            <a:off x="7914617" y="1878009"/>
            <a:ext cx="2006508" cy="2985223"/>
            <a:chOff x="6778370" y="706884"/>
            <a:chExt cx="2006508" cy="2985223"/>
          </a:xfrm>
        </p:grpSpPr>
        <p:sp>
          <p:nvSpPr>
            <p:cNvPr id="24" name="19 Rectángulo">
              <a:extLst>
                <a:ext uri="{FF2B5EF4-FFF2-40B4-BE49-F238E27FC236}">
                  <a16:creationId xmlns:a16="http://schemas.microsoft.com/office/drawing/2014/main" id="{0B6E4759-FFB6-4918-AC3F-7B12C9B2E490}"/>
                </a:ext>
              </a:extLst>
            </p:cNvPr>
            <p:cNvSpPr/>
            <p:nvPr/>
          </p:nvSpPr>
          <p:spPr>
            <a:xfrm>
              <a:off x="6778370" y="1179168"/>
              <a:ext cx="2006508" cy="2512939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20 Rectángulo">
              <a:extLst>
                <a:ext uri="{FF2B5EF4-FFF2-40B4-BE49-F238E27FC236}">
                  <a16:creationId xmlns:a16="http://schemas.microsoft.com/office/drawing/2014/main" id="{F1145BEC-CC23-44FA-9008-9C369D858A0F}"/>
                </a:ext>
              </a:extLst>
            </p:cNvPr>
            <p:cNvSpPr/>
            <p:nvPr/>
          </p:nvSpPr>
          <p:spPr>
            <a:xfrm>
              <a:off x="6778370" y="724621"/>
              <a:ext cx="2006508" cy="45454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29 Rectángulo">
              <a:extLst>
                <a:ext uri="{FF2B5EF4-FFF2-40B4-BE49-F238E27FC236}">
                  <a16:creationId xmlns:a16="http://schemas.microsoft.com/office/drawing/2014/main" id="{1415C102-FAC1-4A70-8AAC-02503C4602D4}"/>
                </a:ext>
              </a:extLst>
            </p:cNvPr>
            <p:cNvSpPr/>
            <p:nvPr/>
          </p:nvSpPr>
          <p:spPr>
            <a:xfrm>
              <a:off x="6786996" y="724620"/>
              <a:ext cx="1997882" cy="45454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y un objetivo…</a:t>
              </a:r>
            </a:p>
          </p:txBody>
        </p:sp>
        <p:sp>
          <p:nvSpPr>
            <p:cNvPr id="27" name="32 Rectángulo">
              <a:extLst>
                <a:ext uri="{FF2B5EF4-FFF2-40B4-BE49-F238E27FC236}">
                  <a16:creationId xmlns:a16="http://schemas.microsoft.com/office/drawing/2014/main" id="{33769189-2656-45A3-A454-399E2D1C3F44}"/>
                </a:ext>
              </a:extLst>
            </p:cNvPr>
            <p:cNvSpPr/>
            <p:nvPr/>
          </p:nvSpPr>
          <p:spPr>
            <a:xfrm>
              <a:off x="7211682" y="706884"/>
              <a:ext cx="1541409" cy="25129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Crecimiento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Mejora del Beneficio</a:t>
              </a:r>
            </a:p>
            <a:p>
              <a:pPr defTabSz="685593"/>
              <a:endParaRPr lang="es-CO" sz="11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FD4C963-E170-459D-844A-0FBD5658A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5148" y="1460571"/>
              <a:ext cx="256424" cy="247083"/>
            </a:xfrm>
            <a:custGeom>
              <a:avLst/>
              <a:gdLst>
                <a:gd name="T0" fmla="*/ 29 w 209"/>
                <a:gd name="T1" fmla="*/ 21 h 208"/>
                <a:gd name="T2" fmla="*/ 29 w 209"/>
                <a:gd name="T3" fmla="*/ 106 h 208"/>
                <a:gd name="T4" fmla="*/ 29 w 209"/>
                <a:gd name="T5" fmla="*/ 148 h 208"/>
                <a:gd name="T6" fmla="*/ 104 w 209"/>
                <a:gd name="T7" fmla="*/ 85 h 208"/>
                <a:gd name="T8" fmla="*/ 200 w 209"/>
                <a:gd name="T9" fmla="*/ 36 h 208"/>
                <a:gd name="T10" fmla="*/ 102 w 209"/>
                <a:gd name="T11" fmla="*/ 106 h 208"/>
                <a:gd name="T12" fmla="*/ 40 w 209"/>
                <a:gd name="T13" fmla="*/ 21 h 208"/>
                <a:gd name="T14" fmla="*/ 40 w 209"/>
                <a:gd name="T15" fmla="*/ 106 h 208"/>
                <a:gd name="T16" fmla="*/ 40 w 209"/>
                <a:gd name="T17" fmla="*/ 148 h 208"/>
                <a:gd name="T18" fmla="*/ 53 w 209"/>
                <a:gd name="T19" fmla="*/ 65 h 208"/>
                <a:gd name="T20" fmla="*/ 53 w 209"/>
                <a:gd name="T21" fmla="*/ 145 h 208"/>
                <a:gd name="T22" fmla="*/ 60 w 209"/>
                <a:gd name="T23" fmla="*/ 21 h 208"/>
                <a:gd name="T24" fmla="*/ 60 w 209"/>
                <a:gd name="T25" fmla="*/ 44 h 208"/>
                <a:gd name="T26" fmla="*/ 60 w 209"/>
                <a:gd name="T27" fmla="*/ 54 h 208"/>
                <a:gd name="T28" fmla="*/ 63 w 209"/>
                <a:gd name="T29" fmla="*/ 75 h 208"/>
                <a:gd name="T30" fmla="*/ 63 w 209"/>
                <a:gd name="T31" fmla="*/ 93 h 208"/>
                <a:gd name="T32" fmla="*/ 60 w 209"/>
                <a:gd name="T33" fmla="*/ 135 h 208"/>
                <a:gd name="T34" fmla="*/ 60 w 209"/>
                <a:gd name="T35" fmla="*/ 158 h 208"/>
                <a:gd name="T36" fmla="*/ 60 w 209"/>
                <a:gd name="T37" fmla="*/ 166 h 208"/>
                <a:gd name="T38" fmla="*/ 73 w 209"/>
                <a:gd name="T39" fmla="*/ 23 h 208"/>
                <a:gd name="T40" fmla="*/ 73 w 209"/>
                <a:gd name="T41" fmla="*/ 145 h 208"/>
                <a:gd name="T42" fmla="*/ 81 w 209"/>
                <a:gd name="T43" fmla="*/ 62 h 208"/>
                <a:gd name="T44" fmla="*/ 81 w 209"/>
                <a:gd name="T45" fmla="*/ 148 h 208"/>
                <a:gd name="T46" fmla="*/ 92 w 209"/>
                <a:gd name="T47" fmla="*/ 23 h 208"/>
                <a:gd name="T48" fmla="*/ 94 w 209"/>
                <a:gd name="T49" fmla="*/ 106 h 208"/>
                <a:gd name="T50" fmla="*/ 104 w 209"/>
                <a:gd name="T51" fmla="*/ 10 h 208"/>
                <a:gd name="T52" fmla="*/ 102 w 209"/>
                <a:gd name="T53" fmla="*/ 31 h 208"/>
                <a:gd name="T54" fmla="*/ 102 w 209"/>
                <a:gd name="T55" fmla="*/ 54 h 208"/>
                <a:gd name="T56" fmla="*/ 102 w 209"/>
                <a:gd name="T57" fmla="*/ 65 h 208"/>
                <a:gd name="T58" fmla="*/ 104 w 209"/>
                <a:gd name="T59" fmla="*/ 117 h 208"/>
                <a:gd name="T60" fmla="*/ 104 w 209"/>
                <a:gd name="T61" fmla="*/ 135 h 208"/>
                <a:gd name="T62" fmla="*/ 102 w 209"/>
                <a:gd name="T63" fmla="*/ 156 h 208"/>
                <a:gd name="T64" fmla="*/ 102 w 209"/>
                <a:gd name="T65" fmla="*/ 176 h 208"/>
                <a:gd name="T66" fmla="*/ 112 w 209"/>
                <a:gd name="T67" fmla="*/ 23 h 208"/>
                <a:gd name="T68" fmla="*/ 115 w 209"/>
                <a:gd name="T69" fmla="*/ 148 h 208"/>
                <a:gd name="T70" fmla="*/ 125 w 209"/>
                <a:gd name="T71" fmla="*/ 62 h 208"/>
                <a:gd name="T72" fmla="*/ 133 w 209"/>
                <a:gd name="T73" fmla="*/ 21 h 208"/>
                <a:gd name="T74" fmla="*/ 133 w 209"/>
                <a:gd name="T75" fmla="*/ 148 h 208"/>
                <a:gd name="T76" fmla="*/ 143 w 209"/>
                <a:gd name="T77" fmla="*/ 13 h 208"/>
                <a:gd name="T78" fmla="*/ 146 w 209"/>
                <a:gd name="T79" fmla="*/ 34 h 208"/>
                <a:gd name="T80" fmla="*/ 146 w 209"/>
                <a:gd name="T81" fmla="*/ 52 h 208"/>
                <a:gd name="T82" fmla="*/ 143 w 209"/>
                <a:gd name="T83" fmla="*/ 72 h 208"/>
                <a:gd name="T84" fmla="*/ 143 w 209"/>
                <a:gd name="T85" fmla="*/ 117 h 208"/>
                <a:gd name="T86" fmla="*/ 143 w 209"/>
                <a:gd name="T87" fmla="*/ 127 h 208"/>
                <a:gd name="T88" fmla="*/ 146 w 209"/>
                <a:gd name="T89" fmla="*/ 148 h 208"/>
                <a:gd name="T90" fmla="*/ 146 w 209"/>
                <a:gd name="T91" fmla="*/ 169 h 208"/>
                <a:gd name="T92" fmla="*/ 154 w 209"/>
                <a:gd name="T93" fmla="*/ 21 h 208"/>
                <a:gd name="T94" fmla="*/ 154 w 209"/>
                <a:gd name="T95" fmla="*/ 106 h 208"/>
                <a:gd name="T96" fmla="*/ 154 w 209"/>
                <a:gd name="T97" fmla="*/ 148 h 208"/>
                <a:gd name="T98" fmla="*/ 167 w 209"/>
                <a:gd name="T99" fmla="*/ 65 h 208"/>
                <a:gd name="T100" fmla="*/ 167 w 209"/>
                <a:gd name="T101" fmla="*/ 145 h 208"/>
                <a:gd name="T102" fmla="*/ 175 w 209"/>
                <a:gd name="T103" fmla="*/ 104 h 208"/>
                <a:gd name="T104" fmla="*/ 185 w 209"/>
                <a:gd name="T105" fmla="*/ 13 h 208"/>
                <a:gd name="T106" fmla="*/ 185 w 209"/>
                <a:gd name="T107" fmla="*/ 23 h 208"/>
                <a:gd name="T108" fmla="*/ 188 w 209"/>
                <a:gd name="T109" fmla="*/ 44 h 208"/>
                <a:gd name="T110" fmla="*/ 188 w 209"/>
                <a:gd name="T111" fmla="*/ 83 h 208"/>
                <a:gd name="T112" fmla="*/ 185 w 209"/>
                <a:gd name="T113" fmla="*/ 104 h 208"/>
                <a:gd name="T114" fmla="*/ 185 w 209"/>
                <a:gd name="T115" fmla="*/ 127 h 208"/>
                <a:gd name="T116" fmla="*/ 185 w 209"/>
                <a:gd name="T117" fmla="*/ 137 h 208"/>
                <a:gd name="T118" fmla="*/ 188 w 209"/>
                <a:gd name="T119" fmla="*/ 158 h 208"/>
                <a:gd name="T120" fmla="*/ 188 w 209"/>
                <a:gd name="T121" fmla="*/ 179 h 208"/>
                <a:gd name="T122" fmla="*/ 196 w 209"/>
                <a:gd name="T123" fmla="*/ 62 h 208"/>
                <a:gd name="T124" fmla="*/ 196 w 209"/>
                <a:gd name="T125" fmla="*/ 14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208">
                  <a:moveTo>
                    <a:pt x="0" y="2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209" y="187"/>
                    <a:pt x="209" y="187"/>
                    <a:pt x="209" y="187"/>
                  </a:cubicBezTo>
                  <a:cubicBezTo>
                    <a:pt x="209" y="208"/>
                    <a:pt x="209" y="208"/>
                    <a:pt x="209" y="208"/>
                  </a:cubicBezTo>
                  <a:lnTo>
                    <a:pt x="0" y="208"/>
                  </a:lnTo>
                  <a:close/>
                  <a:moveTo>
                    <a:pt x="29" y="23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2" y="23"/>
                    <a:pt x="32" y="23"/>
                  </a:cubicBezTo>
                  <a:lnTo>
                    <a:pt x="29" y="23"/>
                  </a:lnTo>
                  <a:close/>
                  <a:moveTo>
                    <a:pt x="29" y="65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2" y="65"/>
                    <a:pt x="32" y="65"/>
                  </a:cubicBezTo>
                  <a:lnTo>
                    <a:pt x="29" y="65"/>
                  </a:lnTo>
                  <a:close/>
                  <a:moveTo>
                    <a:pt x="29" y="106"/>
                  </a:moveTo>
                  <a:cubicBezTo>
                    <a:pt x="29" y="104"/>
                    <a:pt x="29" y="104"/>
                    <a:pt x="29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6"/>
                    <a:pt x="32" y="106"/>
                    <a:pt x="32" y="106"/>
                  </a:cubicBezTo>
                  <a:lnTo>
                    <a:pt x="29" y="106"/>
                  </a:lnTo>
                  <a:close/>
                  <a:moveTo>
                    <a:pt x="29" y="148"/>
                  </a:moveTo>
                  <a:cubicBezTo>
                    <a:pt x="29" y="145"/>
                    <a:pt x="29" y="145"/>
                    <a:pt x="29" y="145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32" y="148"/>
                    <a:pt x="32" y="148"/>
                    <a:pt x="32" y="148"/>
                  </a:cubicBezTo>
                  <a:lnTo>
                    <a:pt x="29" y="148"/>
                  </a:lnTo>
                  <a:close/>
                  <a:moveTo>
                    <a:pt x="32" y="133"/>
                  </a:moveTo>
                  <a:cubicBezTo>
                    <a:pt x="32" y="130"/>
                    <a:pt x="33" y="128"/>
                    <a:pt x="35" y="12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77"/>
                    <a:pt x="86" y="75"/>
                    <a:pt x="89" y="75"/>
                  </a:cubicBezTo>
                  <a:cubicBezTo>
                    <a:pt x="92" y="75"/>
                    <a:pt x="93" y="76"/>
                    <a:pt x="95" y="78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7"/>
                    <a:pt x="199" y="36"/>
                    <a:pt x="200" y="36"/>
                  </a:cubicBezTo>
                  <a:cubicBezTo>
                    <a:pt x="201" y="36"/>
                    <a:pt x="203" y="36"/>
                    <a:pt x="204" y="36"/>
                  </a:cubicBezTo>
                  <a:cubicBezTo>
                    <a:pt x="205" y="37"/>
                    <a:pt x="206" y="38"/>
                    <a:pt x="207" y="39"/>
                  </a:cubicBezTo>
                  <a:cubicBezTo>
                    <a:pt x="208" y="40"/>
                    <a:pt x="209" y="41"/>
                    <a:pt x="209" y="43"/>
                  </a:cubicBezTo>
                  <a:cubicBezTo>
                    <a:pt x="209" y="45"/>
                    <a:pt x="208" y="47"/>
                    <a:pt x="206" y="48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29" y="126"/>
                    <a:pt x="127" y="126"/>
                    <a:pt x="125" y="126"/>
                  </a:cubicBezTo>
                  <a:cubicBezTo>
                    <a:pt x="123" y="126"/>
                    <a:pt x="121" y="125"/>
                    <a:pt x="120" y="12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9"/>
                    <a:pt x="42" y="139"/>
                    <a:pt x="42" y="140"/>
                  </a:cubicBezTo>
                  <a:cubicBezTo>
                    <a:pt x="41" y="140"/>
                    <a:pt x="40" y="140"/>
                    <a:pt x="39" y="140"/>
                  </a:cubicBezTo>
                  <a:cubicBezTo>
                    <a:pt x="37" y="140"/>
                    <a:pt x="35" y="139"/>
                    <a:pt x="34" y="138"/>
                  </a:cubicBezTo>
                  <a:cubicBezTo>
                    <a:pt x="32" y="137"/>
                    <a:pt x="32" y="135"/>
                    <a:pt x="32" y="133"/>
                  </a:cubicBezTo>
                  <a:close/>
                  <a:moveTo>
                    <a:pt x="40" y="23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3"/>
                    <a:pt x="42" y="23"/>
                    <a:pt x="42" y="23"/>
                  </a:cubicBezTo>
                  <a:lnTo>
                    <a:pt x="40" y="23"/>
                  </a:lnTo>
                  <a:close/>
                  <a:moveTo>
                    <a:pt x="40" y="65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5"/>
                    <a:pt x="42" y="65"/>
                    <a:pt x="42" y="65"/>
                  </a:cubicBezTo>
                  <a:lnTo>
                    <a:pt x="40" y="65"/>
                  </a:lnTo>
                  <a:close/>
                  <a:moveTo>
                    <a:pt x="40" y="106"/>
                  </a:moveTo>
                  <a:cubicBezTo>
                    <a:pt x="40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2" y="106"/>
                    <a:pt x="42" y="106"/>
                  </a:cubicBezTo>
                  <a:lnTo>
                    <a:pt x="40" y="106"/>
                  </a:lnTo>
                  <a:close/>
                  <a:moveTo>
                    <a:pt x="40" y="148"/>
                  </a:moveTo>
                  <a:cubicBezTo>
                    <a:pt x="40" y="145"/>
                    <a:pt x="40" y="145"/>
                    <a:pt x="40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8"/>
                    <a:pt x="42" y="148"/>
                    <a:pt x="42" y="148"/>
                  </a:cubicBezTo>
                  <a:lnTo>
                    <a:pt x="40" y="148"/>
                  </a:lnTo>
                  <a:close/>
                  <a:moveTo>
                    <a:pt x="50" y="23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3"/>
                    <a:pt x="53" y="23"/>
                    <a:pt x="53" y="23"/>
                  </a:cubicBezTo>
                  <a:lnTo>
                    <a:pt x="50" y="23"/>
                  </a:lnTo>
                  <a:close/>
                  <a:moveTo>
                    <a:pt x="50" y="65"/>
                  </a:moveTo>
                  <a:cubicBezTo>
                    <a:pt x="50" y="62"/>
                    <a:pt x="50" y="62"/>
                    <a:pt x="50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50" y="65"/>
                  </a:lnTo>
                  <a:close/>
                  <a:moveTo>
                    <a:pt x="50" y="106"/>
                  </a:moveTo>
                  <a:cubicBezTo>
                    <a:pt x="50" y="104"/>
                    <a:pt x="50" y="104"/>
                    <a:pt x="50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3" y="106"/>
                    <a:pt x="53" y="106"/>
                    <a:pt x="53" y="106"/>
                  </a:cubicBezTo>
                  <a:lnTo>
                    <a:pt x="50" y="106"/>
                  </a:lnTo>
                  <a:close/>
                  <a:moveTo>
                    <a:pt x="50" y="148"/>
                  </a:moveTo>
                  <a:cubicBezTo>
                    <a:pt x="50" y="145"/>
                    <a:pt x="50" y="145"/>
                    <a:pt x="50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8"/>
                    <a:pt x="53" y="148"/>
                    <a:pt x="53" y="148"/>
                  </a:cubicBezTo>
                  <a:lnTo>
                    <a:pt x="50" y="148"/>
                  </a:lnTo>
                  <a:close/>
                  <a:moveTo>
                    <a:pt x="60" y="13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0" y="13"/>
                  </a:lnTo>
                  <a:close/>
                  <a:moveTo>
                    <a:pt x="60" y="23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3"/>
                    <a:pt x="63" y="23"/>
                    <a:pt x="63" y="23"/>
                  </a:cubicBezTo>
                  <a:lnTo>
                    <a:pt x="60" y="23"/>
                  </a:lnTo>
                  <a:close/>
                  <a:moveTo>
                    <a:pt x="60" y="34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0" y="34"/>
                  </a:lnTo>
                  <a:close/>
                  <a:moveTo>
                    <a:pt x="60" y="44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0" y="44"/>
                  </a:lnTo>
                  <a:close/>
                  <a:moveTo>
                    <a:pt x="60" y="54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60" y="54"/>
                  </a:lnTo>
                  <a:close/>
                  <a:moveTo>
                    <a:pt x="60" y="65"/>
                  </a:moveTo>
                  <a:cubicBezTo>
                    <a:pt x="60" y="62"/>
                    <a:pt x="60" y="62"/>
                    <a:pt x="60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5"/>
                    <a:pt x="63" y="65"/>
                    <a:pt x="63" y="65"/>
                  </a:cubicBezTo>
                  <a:lnTo>
                    <a:pt x="60" y="65"/>
                  </a:lnTo>
                  <a:close/>
                  <a:moveTo>
                    <a:pt x="60" y="75"/>
                  </a:moveTo>
                  <a:cubicBezTo>
                    <a:pt x="60" y="72"/>
                    <a:pt x="60" y="72"/>
                    <a:pt x="60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0" y="75"/>
                  </a:lnTo>
                  <a:close/>
                  <a:moveTo>
                    <a:pt x="60" y="85"/>
                  </a:move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5"/>
                    <a:pt x="63" y="85"/>
                    <a:pt x="63" y="85"/>
                  </a:cubicBezTo>
                  <a:lnTo>
                    <a:pt x="60" y="85"/>
                  </a:lnTo>
                  <a:close/>
                  <a:moveTo>
                    <a:pt x="60" y="96"/>
                  </a:moveTo>
                  <a:cubicBezTo>
                    <a:pt x="60" y="93"/>
                    <a:pt x="60" y="93"/>
                    <a:pt x="60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6"/>
                    <a:pt x="63" y="96"/>
                    <a:pt x="63" y="96"/>
                  </a:cubicBezTo>
                  <a:lnTo>
                    <a:pt x="60" y="96"/>
                  </a:lnTo>
                  <a:close/>
                  <a:moveTo>
                    <a:pt x="60" y="127"/>
                  </a:moveTo>
                  <a:cubicBezTo>
                    <a:pt x="60" y="124"/>
                    <a:pt x="60" y="124"/>
                    <a:pt x="60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7"/>
                    <a:pt x="63" y="127"/>
                    <a:pt x="63" y="127"/>
                  </a:cubicBezTo>
                  <a:lnTo>
                    <a:pt x="60" y="127"/>
                  </a:lnTo>
                  <a:close/>
                  <a:moveTo>
                    <a:pt x="60" y="137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3" y="137"/>
                    <a:pt x="63" y="137"/>
                    <a:pt x="63" y="137"/>
                  </a:cubicBezTo>
                  <a:lnTo>
                    <a:pt x="60" y="137"/>
                  </a:lnTo>
                  <a:close/>
                  <a:moveTo>
                    <a:pt x="60" y="148"/>
                  </a:moveTo>
                  <a:cubicBezTo>
                    <a:pt x="60" y="145"/>
                    <a:pt x="60" y="145"/>
                    <a:pt x="60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3" y="148"/>
                    <a:pt x="63" y="148"/>
                    <a:pt x="63" y="148"/>
                  </a:cubicBezTo>
                  <a:lnTo>
                    <a:pt x="60" y="148"/>
                  </a:lnTo>
                  <a:close/>
                  <a:moveTo>
                    <a:pt x="60" y="158"/>
                  </a:moveTo>
                  <a:cubicBezTo>
                    <a:pt x="60" y="156"/>
                    <a:pt x="60" y="156"/>
                    <a:pt x="60" y="156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58"/>
                    <a:pt x="63" y="158"/>
                    <a:pt x="63" y="158"/>
                  </a:cubicBezTo>
                  <a:lnTo>
                    <a:pt x="60" y="158"/>
                  </a:lnTo>
                  <a:close/>
                  <a:moveTo>
                    <a:pt x="60" y="166"/>
                  </a:moveTo>
                  <a:cubicBezTo>
                    <a:pt x="63" y="166"/>
                    <a:pt x="63" y="166"/>
                    <a:pt x="63" y="166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60" y="169"/>
                    <a:pt x="60" y="169"/>
                    <a:pt x="60" y="169"/>
                  </a:cubicBezTo>
                  <a:lnTo>
                    <a:pt x="60" y="166"/>
                  </a:lnTo>
                  <a:close/>
                  <a:moveTo>
                    <a:pt x="60" y="176"/>
                  </a:moveTo>
                  <a:cubicBezTo>
                    <a:pt x="63" y="176"/>
                    <a:pt x="63" y="176"/>
                    <a:pt x="63" y="176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60" y="179"/>
                    <a:pt x="60" y="179"/>
                    <a:pt x="60" y="179"/>
                  </a:cubicBezTo>
                  <a:lnTo>
                    <a:pt x="60" y="176"/>
                  </a:lnTo>
                  <a:close/>
                  <a:moveTo>
                    <a:pt x="71" y="23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3"/>
                    <a:pt x="73" y="23"/>
                    <a:pt x="73" y="23"/>
                  </a:cubicBezTo>
                  <a:lnTo>
                    <a:pt x="71" y="23"/>
                  </a:lnTo>
                  <a:close/>
                  <a:moveTo>
                    <a:pt x="71" y="65"/>
                  </a:move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71" y="65"/>
                  </a:lnTo>
                  <a:close/>
                  <a:moveTo>
                    <a:pt x="71" y="148"/>
                  </a:moveTo>
                  <a:cubicBezTo>
                    <a:pt x="71" y="145"/>
                    <a:pt x="71" y="145"/>
                    <a:pt x="71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8"/>
                    <a:pt x="73" y="148"/>
                    <a:pt x="73" y="148"/>
                  </a:cubicBezTo>
                  <a:lnTo>
                    <a:pt x="71" y="148"/>
                  </a:lnTo>
                  <a:close/>
                  <a:moveTo>
                    <a:pt x="81" y="23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3"/>
                    <a:pt x="84" y="23"/>
                    <a:pt x="84" y="23"/>
                  </a:cubicBezTo>
                  <a:lnTo>
                    <a:pt x="81" y="23"/>
                  </a:lnTo>
                  <a:close/>
                  <a:moveTo>
                    <a:pt x="81" y="65"/>
                  </a:moveTo>
                  <a:cubicBezTo>
                    <a:pt x="81" y="62"/>
                    <a:pt x="81" y="62"/>
                    <a:pt x="81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5"/>
                    <a:pt x="84" y="65"/>
                    <a:pt x="84" y="65"/>
                  </a:cubicBezTo>
                  <a:lnTo>
                    <a:pt x="81" y="65"/>
                  </a:lnTo>
                  <a:close/>
                  <a:moveTo>
                    <a:pt x="81" y="106"/>
                  </a:moveTo>
                  <a:cubicBezTo>
                    <a:pt x="81" y="104"/>
                    <a:pt x="81" y="104"/>
                    <a:pt x="81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6"/>
                    <a:pt x="84" y="106"/>
                    <a:pt x="84" y="106"/>
                  </a:cubicBezTo>
                  <a:lnTo>
                    <a:pt x="81" y="106"/>
                  </a:lnTo>
                  <a:close/>
                  <a:moveTo>
                    <a:pt x="81" y="148"/>
                  </a:moveTo>
                  <a:cubicBezTo>
                    <a:pt x="81" y="145"/>
                    <a:pt x="81" y="145"/>
                    <a:pt x="81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4" y="148"/>
                    <a:pt x="84" y="148"/>
                    <a:pt x="84" y="148"/>
                  </a:cubicBezTo>
                  <a:lnTo>
                    <a:pt x="81" y="148"/>
                  </a:lnTo>
                  <a:close/>
                  <a:moveTo>
                    <a:pt x="92" y="23"/>
                  </a:moveTo>
                  <a:cubicBezTo>
                    <a:pt x="92" y="21"/>
                    <a:pt x="92" y="21"/>
                    <a:pt x="92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3"/>
                    <a:pt x="94" y="23"/>
                    <a:pt x="94" y="23"/>
                  </a:cubicBezTo>
                  <a:lnTo>
                    <a:pt x="92" y="23"/>
                  </a:lnTo>
                  <a:close/>
                  <a:moveTo>
                    <a:pt x="92" y="65"/>
                  </a:moveTo>
                  <a:cubicBezTo>
                    <a:pt x="92" y="62"/>
                    <a:pt x="92" y="62"/>
                    <a:pt x="92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5"/>
                    <a:pt x="94" y="65"/>
                    <a:pt x="94" y="65"/>
                  </a:cubicBezTo>
                  <a:lnTo>
                    <a:pt x="92" y="65"/>
                  </a:lnTo>
                  <a:close/>
                  <a:moveTo>
                    <a:pt x="92" y="106"/>
                  </a:moveTo>
                  <a:cubicBezTo>
                    <a:pt x="92" y="104"/>
                    <a:pt x="92" y="104"/>
                    <a:pt x="92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6"/>
                    <a:pt x="94" y="106"/>
                    <a:pt x="94" y="106"/>
                  </a:cubicBezTo>
                  <a:lnTo>
                    <a:pt x="92" y="106"/>
                  </a:lnTo>
                  <a:close/>
                  <a:moveTo>
                    <a:pt x="92" y="148"/>
                  </a:moveTo>
                  <a:cubicBezTo>
                    <a:pt x="92" y="145"/>
                    <a:pt x="92" y="145"/>
                    <a:pt x="92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48"/>
                    <a:pt x="94" y="148"/>
                    <a:pt x="94" y="148"/>
                  </a:cubicBezTo>
                  <a:lnTo>
                    <a:pt x="92" y="148"/>
                  </a:lnTo>
                  <a:close/>
                  <a:moveTo>
                    <a:pt x="102" y="13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3"/>
                    <a:pt x="104" y="13"/>
                    <a:pt x="104" y="13"/>
                  </a:cubicBezTo>
                  <a:lnTo>
                    <a:pt x="102" y="13"/>
                  </a:lnTo>
                  <a:close/>
                  <a:moveTo>
                    <a:pt x="102" y="23"/>
                  </a:moveTo>
                  <a:cubicBezTo>
                    <a:pt x="102" y="21"/>
                    <a:pt x="102" y="21"/>
                    <a:pt x="102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3"/>
                    <a:pt x="104" y="23"/>
                    <a:pt x="104" y="23"/>
                  </a:cubicBezTo>
                  <a:lnTo>
                    <a:pt x="102" y="23"/>
                  </a:lnTo>
                  <a:close/>
                  <a:moveTo>
                    <a:pt x="102" y="34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4"/>
                    <a:pt x="104" y="34"/>
                    <a:pt x="104" y="34"/>
                  </a:cubicBezTo>
                  <a:lnTo>
                    <a:pt x="102" y="34"/>
                  </a:lnTo>
                  <a:close/>
                  <a:moveTo>
                    <a:pt x="102" y="44"/>
                  </a:moveTo>
                  <a:cubicBezTo>
                    <a:pt x="102" y="41"/>
                    <a:pt x="102" y="41"/>
                    <a:pt x="102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2" y="44"/>
                  </a:lnTo>
                  <a:close/>
                  <a:moveTo>
                    <a:pt x="102" y="54"/>
                  </a:moveTo>
                  <a:cubicBezTo>
                    <a:pt x="102" y="52"/>
                    <a:pt x="102" y="52"/>
                    <a:pt x="102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4"/>
                    <a:pt x="104" y="54"/>
                    <a:pt x="104" y="54"/>
                  </a:cubicBezTo>
                  <a:lnTo>
                    <a:pt x="102" y="54"/>
                  </a:lnTo>
                  <a:close/>
                  <a:moveTo>
                    <a:pt x="102" y="65"/>
                  </a:moveTo>
                  <a:cubicBezTo>
                    <a:pt x="102" y="62"/>
                    <a:pt x="102" y="62"/>
                    <a:pt x="102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5"/>
                    <a:pt x="104" y="65"/>
                    <a:pt x="104" y="65"/>
                  </a:cubicBezTo>
                  <a:lnTo>
                    <a:pt x="102" y="65"/>
                  </a:lnTo>
                  <a:close/>
                  <a:moveTo>
                    <a:pt x="102" y="75"/>
                  </a:moveTo>
                  <a:cubicBezTo>
                    <a:pt x="102" y="72"/>
                    <a:pt x="102" y="72"/>
                    <a:pt x="102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5"/>
                    <a:pt x="104" y="75"/>
                    <a:pt x="104" y="75"/>
                  </a:cubicBezTo>
                  <a:lnTo>
                    <a:pt x="102" y="75"/>
                  </a:lnTo>
                  <a:close/>
                  <a:moveTo>
                    <a:pt x="102" y="117"/>
                  </a:moveTo>
                  <a:cubicBezTo>
                    <a:pt x="102" y="114"/>
                    <a:pt x="102" y="114"/>
                    <a:pt x="102" y="114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4" y="117"/>
                    <a:pt x="104" y="117"/>
                    <a:pt x="104" y="117"/>
                  </a:cubicBezTo>
                  <a:lnTo>
                    <a:pt x="102" y="117"/>
                  </a:lnTo>
                  <a:close/>
                  <a:moveTo>
                    <a:pt x="102" y="127"/>
                  </a:moveTo>
                  <a:cubicBezTo>
                    <a:pt x="102" y="124"/>
                    <a:pt x="102" y="124"/>
                    <a:pt x="102" y="124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4" y="127"/>
                    <a:pt x="104" y="127"/>
                    <a:pt x="104" y="127"/>
                  </a:cubicBezTo>
                  <a:lnTo>
                    <a:pt x="102" y="127"/>
                  </a:lnTo>
                  <a:close/>
                  <a:moveTo>
                    <a:pt x="102" y="137"/>
                  </a:moveTo>
                  <a:cubicBezTo>
                    <a:pt x="102" y="135"/>
                    <a:pt x="102" y="135"/>
                    <a:pt x="102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7"/>
                    <a:pt x="104" y="137"/>
                    <a:pt x="104" y="137"/>
                  </a:cubicBezTo>
                  <a:lnTo>
                    <a:pt x="102" y="137"/>
                  </a:lnTo>
                  <a:close/>
                  <a:moveTo>
                    <a:pt x="102" y="148"/>
                  </a:moveTo>
                  <a:cubicBezTo>
                    <a:pt x="102" y="145"/>
                    <a:pt x="102" y="145"/>
                    <a:pt x="102" y="145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4" y="148"/>
                    <a:pt x="104" y="148"/>
                    <a:pt x="104" y="148"/>
                  </a:cubicBezTo>
                  <a:lnTo>
                    <a:pt x="102" y="148"/>
                  </a:lnTo>
                  <a:close/>
                  <a:moveTo>
                    <a:pt x="102" y="158"/>
                  </a:moveTo>
                  <a:cubicBezTo>
                    <a:pt x="102" y="156"/>
                    <a:pt x="102" y="156"/>
                    <a:pt x="102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8"/>
                    <a:pt x="104" y="158"/>
                    <a:pt x="104" y="158"/>
                  </a:cubicBezTo>
                  <a:lnTo>
                    <a:pt x="102" y="158"/>
                  </a:lnTo>
                  <a:close/>
                  <a:moveTo>
                    <a:pt x="102" y="166"/>
                  </a:moveTo>
                  <a:cubicBezTo>
                    <a:pt x="104" y="166"/>
                    <a:pt x="104" y="166"/>
                    <a:pt x="104" y="166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9"/>
                    <a:pt x="102" y="169"/>
                    <a:pt x="102" y="169"/>
                  </a:cubicBezTo>
                  <a:lnTo>
                    <a:pt x="102" y="166"/>
                  </a:lnTo>
                  <a:close/>
                  <a:moveTo>
                    <a:pt x="102" y="176"/>
                  </a:moveTo>
                  <a:cubicBezTo>
                    <a:pt x="104" y="176"/>
                    <a:pt x="104" y="176"/>
                    <a:pt x="104" y="176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2" y="179"/>
                    <a:pt x="102" y="179"/>
                    <a:pt x="102" y="179"/>
                  </a:cubicBezTo>
                  <a:lnTo>
                    <a:pt x="102" y="176"/>
                  </a:lnTo>
                  <a:close/>
                  <a:moveTo>
                    <a:pt x="112" y="23"/>
                  </a:moveTo>
                  <a:cubicBezTo>
                    <a:pt x="112" y="21"/>
                    <a:pt x="112" y="21"/>
                    <a:pt x="112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3"/>
                    <a:pt x="115" y="23"/>
                    <a:pt x="115" y="23"/>
                  </a:cubicBezTo>
                  <a:lnTo>
                    <a:pt x="112" y="23"/>
                  </a:lnTo>
                  <a:close/>
                  <a:moveTo>
                    <a:pt x="112" y="65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5" y="65"/>
                    <a:pt x="115" y="65"/>
                    <a:pt x="115" y="65"/>
                  </a:cubicBezTo>
                  <a:lnTo>
                    <a:pt x="112" y="65"/>
                  </a:lnTo>
                  <a:close/>
                  <a:moveTo>
                    <a:pt x="112" y="148"/>
                  </a:moveTo>
                  <a:cubicBezTo>
                    <a:pt x="112" y="145"/>
                    <a:pt x="112" y="145"/>
                    <a:pt x="112" y="145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15" y="148"/>
                    <a:pt x="115" y="148"/>
                    <a:pt x="115" y="148"/>
                  </a:cubicBezTo>
                  <a:lnTo>
                    <a:pt x="112" y="148"/>
                  </a:lnTo>
                  <a:close/>
                  <a:moveTo>
                    <a:pt x="123" y="23"/>
                  </a:moveTo>
                  <a:cubicBezTo>
                    <a:pt x="123" y="21"/>
                    <a:pt x="123" y="21"/>
                    <a:pt x="123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3"/>
                    <a:pt x="125" y="23"/>
                    <a:pt x="125" y="23"/>
                  </a:cubicBezTo>
                  <a:lnTo>
                    <a:pt x="123" y="23"/>
                  </a:lnTo>
                  <a:close/>
                  <a:moveTo>
                    <a:pt x="123" y="65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5"/>
                    <a:pt x="125" y="65"/>
                    <a:pt x="125" y="65"/>
                  </a:cubicBezTo>
                  <a:lnTo>
                    <a:pt x="123" y="65"/>
                  </a:lnTo>
                  <a:close/>
                  <a:moveTo>
                    <a:pt x="123" y="148"/>
                  </a:moveTo>
                  <a:cubicBezTo>
                    <a:pt x="123" y="145"/>
                    <a:pt x="123" y="145"/>
                    <a:pt x="123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5" y="148"/>
                    <a:pt x="125" y="148"/>
                    <a:pt x="125" y="148"/>
                  </a:cubicBezTo>
                  <a:lnTo>
                    <a:pt x="123" y="148"/>
                  </a:lnTo>
                  <a:close/>
                  <a:moveTo>
                    <a:pt x="133" y="23"/>
                  </a:moveTo>
                  <a:cubicBezTo>
                    <a:pt x="133" y="21"/>
                    <a:pt x="133" y="21"/>
                    <a:pt x="133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3"/>
                    <a:pt x="136" y="23"/>
                    <a:pt x="136" y="23"/>
                  </a:cubicBezTo>
                  <a:lnTo>
                    <a:pt x="133" y="23"/>
                  </a:lnTo>
                  <a:close/>
                  <a:moveTo>
                    <a:pt x="133" y="65"/>
                  </a:moveTo>
                  <a:cubicBezTo>
                    <a:pt x="133" y="62"/>
                    <a:pt x="133" y="62"/>
                    <a:pt x="133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65"/>
                    <a:pt x="136" y="65"/>
                    <a:pt x="136" y="65"/>
                  </a:cubicBezTo>
                  <a:lnTo>
                    <a:pt x="133" y="65"/>
                  </a:lnTo>
                  <a:close/>
                  <a:moveTo>
                    <a:pt x="133" y="148"/>
                  </a:moveTo>
                  <a:cubicBezTo>
                    <a:pt x="133" y="145"/>
                    <a:pt x="133" y="145"/>
                    <a:pt x="133" y="145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6" y="148"/>
                    <a:pt x="136" y="148"/>
                    <a:pt x="136" y="148"/>
                  </a:cubicBezTo>
                  <a:lnTo>
                    <a:pt x="133" y="148"/>
                  </a:lnTo>
                  <a:close/>
                  <a:moveTo>
                    <a:pt x="143" y="13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3"/>
                    <a:pt x="146" y="13"/>
                    <a:pt x="146" y="13"/>
                  </a:cubicBezTo>
                  <a:lnTo>
                    <a:pt x="143" y="13"/>
                  </a:lnTo>
                  <a:close/>
                  <a:moveTo>
                    <a:pt x="143" y="23"/>
                  </a:moveTo>
                  <a:cubicBezTo>
                    <a:pt x="143" y="21"/>
                    <a:pt x="143" y="21"/>
                    <a:pt x="14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3" y="23"/>
                  </a:lnTo>
                  <a:close/>
                  <a:moveTo>
                    <a:pt x="143" y="34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4"/>
                    <a:pt x="146" y="34"/>
                    <a:pt x="146" y="34"/>
                  </a:cubicBezTo>
                  <a:lnTo>
                    <a:pt x="143" y="34"/>
                  </a:lnTo>
                  <a:close/>
                  <a:moveTo>
                    <a:pt x="143" y="44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4"/>
                    <a:pt x="146" y="44"/>
                    <a:pt x="146" y="44"/>
                  </a:cubicBezTo>
                  <a:lnTo>
                    <a:pt x="143" y="44"/>
                  </a:lnTo>
                  <a:close/>
                  <a:moveTo>
                    <a:pt x="143" y="54"/>
                  </a:moveTo>
                  <a:cubicBezTo>
                    <a:pt x="143" y="52"/>
                    <a:pt x="143" y="52"/>
                    <a:pt x="143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4"/>
                    <a:pt x="146" y="54"/>
                    <a:pt x="146" y="54"/>
                  </a:cubicBezTo>
                  <a:lnTo>
                    <a:pt x="143" y="54"/>
                  </a:lnTo>
                  <a:close/>
                  <a:moveTo>
                    <a:pt x="143" y="65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6" y="65"/>
                    <a:pt x="146" y="65"/>
                    <a:pt x="146" y="65"/>
                  </a:cubicBezTo>
                  <a:lnTo>
                    <a:pt x="143" y="65"/>
                  </a:lnTo>
                  <a:close/>
                  <a:moveTo>
                    <a:pt x="143" y="75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6" y="75"/>
                    <a:pt x="146" y="75"/>
                    <a:pt x="146" y="75"/>
                  </a:cubicBezTo>
                  <a:lnTo>
                    <a:pt x="143" y="75"/>
                  </a:lnTo>
                  <a:close/>
                  <a:moveTo>
                    <a:pt x="143" y="85"/>
                  </a:moveTo>
                  <a:cubicBezTo>
                    <a:pt x="143" y="83"/>
                    <a:pt x="143" y="83"/>
                    <a:pt x="143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5"/>
                    <a:pt x="146" y="85"/>
                    <a:pt x="146" y="85"/>
                  </a:cubicBezTo>
                  <a:lnTo>
                    <a:pt x="143" y="85"/>
                  </a:lnTo>
                  <a:close/>
                  <a:moveTo>
                    <a:pt x="143" y="117"/>
                  </a:moveTo>
                  <a:cubicBezTo>
                    <a:pt x="143" y="114"/>
                    <a:pt x="143" y="114"/>
                    <a:pt x="143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3" y="117"/>
                  </a:lnTo>
                  <a:close/>
                  <a:moveTo>
                    <a:pt x="143" y="127"/>
                  </a:moveTo>
                  <a:cubicBezTo>
                    <a:pt x="143" y="124"/>
                    <a:pt x="143" y="124"/>
                    <a:pt x="143" y="124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6" y="127"/>
                    <a:pt x="146" y="127"/>
                    <a:pt x="146" y="127"/>
                  </a:cubicBezTo>
                  <a:lnTo>
                    <a:pt x="143" y="127"/>
                  </a:lnTo>
                  <a:close/>
                  <a:moveTo>
                    <a:pt x="143" y="137"/>
                  </a:moveTo>
                  <a:cubicBezTo>
                    <a:pt x="143" y="135"/>
                    <a:pt x="143" y="135"/>
                    <a:pt x="143" y="135"/>
                  </a:cubicBezTo>
                  <a:cubicBezTo>
                    <a:pt x="146" y="135"/>
                    <a:pt x="146" y="135"/>
                    <a:pt x="146" y="135"/>
                  </a:cubicBezTo>
                  <a:cubicBezTo>
                    <a:pt x="146" y="137"/>
                    <a:pt x="146" y="137"/>
                    <a:pt x="146" y="137"/>
                  </a:cubicBezTo>
                  <a:lnTo>
                    <a:pt x="143" y="137"/>
                  </a:lnTo>
                  <a:close/>
                  <a:moveTo>
                    <a:pt x="143" y="148"/>
                  </a:moveTo>
                  <a:cubicBezTo>
                    <a:pt x="143" y="145"/>
                    <a:pt x="143" y="145"/>
                    <a:pt x="143" y="145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8"/>
                    <a:pt x="146" y="148"/>
                    <a:pt x="146" y="148"/>
                  </a:cubicBezTo>
                  <a:lnTo>
                    <a:pt x="143" y="148"/>
                  </a:lnTo>
                  <a:close/>
                  <a:moveTo>
                    <a:pt x="143" y="158"/>
                  </a:moveTo>
                  <a:cubicBezTo>
                    <a:pt x="143" y="156"/>
                    <a:pt x="143" y="156"/>
                    <a:pt x="143" y="156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6" y="158"/>
                    <a:pt x="146" y="158"/>
                    <a:pt x="146" y="158"/>
                  </a:cubicBezTo>
                  <a:lnTo>
                    <a:pt x="143" y="158"/>
                  </a:lnTo>
                  <a:close/>
                  <a:moveTo>
                    <a:pt x="143" y="166"/>
                  </a:moveTo>
                  <a:cubicBezTo>
                    <a:pt x="146" y="166"/>
                    <a:pt x="146" y="166"/>
                    <a:pt x="146" y="166"/>
                  </a:cubicBezTo>
                  <a:cubicBezTo>
                    <a:pt x="146" y="169"/>
                    <a:pt x="146" y="169"/>
                    <a:pt x="146" y="169"/>
                  </a:cubicBezTo>
                  <a:cubicBezTo>
                    <a:pt x="143" y="169"/>
                    <a:pt x="143" y="169"/>
                    <a:pt x="143" y="169"/>
                  </a:cubicBezTo>
                  <a:lnTo>
                    <a:pt x="143" y="166"/>
                  </a:lnTo>
                  <a:close/>
                  <a:moveTo>
                    <a:pt x="143" y="176"/>
                  </a:moveTo>
                  <a:cubicBezTo>
                    <a:pt x="146" y="176"/>
                    <a:pt x="146" y="176"/>
                    <a:pt x="146" y="176"/>
                  </a:cubicBezTo>
                  <a:cubicBezTo>
                    <a:pt x="146" y="179"/>
                    <a:pt x="146" y="179"/>
                    <a:pt x="146" y="179"/>
                  </a:cubicBezTo>
                  <a:cubicBezTo>
                    <a:pt x="143" y="179"/>
                    <a:pt x="143" y="179"/>
                    <a:pt x="143" y="179"/>
                  </a:cubicBezTo>
                  <a:lnTo>
                    <a:pt x="143" y="176"/>
                  </a:lnTo>
                  <a:close/>
                  <a:moveTo>
                    <a:pt x="154" y="23"/>
                  </a:moveTo>
                  <a:cubicBezTo>
                    <a:pt x="154" y="21"/>
                    <a:pt x="154" y="21"/>
                    <a:pt x="154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6" y="23"/>
                    <a:pt x="156" y="23"/>
                    <a:pt x="156" y="23"/>
                  </a:cubicBezTo>
                  <a:lnTo>
                    <a:pt x="154" y="23"/>
                  </a:lnTo>
                  <a:close/>
                  <a:moveTo>
                    <a:pt x="154" y="65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5"/>
                    <a:pt x="156" y="65"/>
                    <a:pt x="156" y="65"/>
                  </a:cubicBezTo>
                  <a:lnTo>
                    <a:pt x="154" y="65"/>
                  </a:lnTo>
                  <a:close/>
                  <a:moveTo>
                    <a:pt x="154" y="106"/>
                  </a:moveTo>
                  <a:cubicBezTo>
                    <a:pt x="154" y="104"/>
                    <a:pt x="154" y="104"/>
                    <a:pt x="154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6"/>
                    <a:pt x="156" y="106"/>
                    <a:pt x="156" y="106"/>
                  </a:cubicBezTo>
                  <a:lnTo>
                    <a:pt x="154" y="106"/>
                  </a:lnTo>
                  <a:close/>
                  <a:moveTo>
                    <a:pt x="154" y="148"/>
                  </a:moveTo>
                  <a:cubicBezTo>
                    <a:pt x="154" y="145"/>
                    <a:pt x="154" y="145"/>
                    <a:pt x="154" y="145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6" y="148"/>
                    <a:pt x="156" y="148"/>
                    <a:pt x="156" y="148"/>
                  </a:cubicBezTo>
                  <a:lnTo>
                    <a:pt x="154" y="148"/>
                  </a:lnTo>
                  <a:close/>
                  <a:moveTo>
                    <a:pt x="164" y="23"/>
                  </a:moveTo>
                  <a:cubicBezTo>
                    <a:pt x="164" y="21"/>
                    <a:pt x="164" y="21"/>
                    <a:pt x="164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3"/>
                    <a:pt x="167" y="23"/>
                    <a:pt x="167" y="23"/>
                  </a:cubicBezTo>
                  <a:lnTo>
                    <a:pt x="164" y="23"/>
                  </a:lnTo>
                  <a:close/>
                  <a:moveTo>
                    <a:pt x="164" y="65"/>
                  </a:moveTo>
                  <a:cubicBezTo>
                    <a:pt x="164" y="62"/>
                    <a:pt x="164" y="62"/>
                    <a:pt x="164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5"/>
                    <a:pt x="167" y="65"/>
                    <a:pt x="167" y="65"/>
                  </a:cubicBezTo>
                  <a:lnTo>
                    <a:pt x="164" y="65"/>
                  </a:lnTo>
                  <a:close/>
                  <a:moveTo>
                    <a:pt x="164" y="106"/>
                  </a:moveTo>
                  <a:cubicBezTo>
                    <a:pt x="164" y="104"/>
                    <a:pt x="164" y="104"/>
                    <a:pt x="164" y="104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67" y="106"/>
                    <a:pt x="167" y="106"/>
                    <a:pt x="167" y="106"/>
                  </a:cubicBezTo>
                  <a:lnTo>
                    <a:pt x="164" y="106"/>
                  </a:lnTo>
                  <a:close/>
                  <a:moveTo>
                    <a:pt x="164" y="148"/>
                  </a:moveTo>
                  <a:cubicBezTo>
                    <a:pt x="164" y="145"/>
                    <a:pt x="164" y="145"/>
                    <a:pt x="164" y="145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67" y="148"/>
                    <a:pt x="167" y="148"/>
                    <a:pt x="167" y="148"/>
                  </a:cubicBezTo>
                  <a:lnTo>
                    <a:pt x="164" y="148"/>
                  </a:lnTo>
                  <a:close/>
                  <a:moveTo>
                    <a:pt x="175" y="23"/>
                  </a:moveTo>
                  <a:cubicBezTo>
                    <a:pt x="175" y="21"/>
                    <a:pt x="175" y="21"/>
                    <a:pt x="175" y="21"/>
                  </a:cubicBezTo>
                  <a:cubicBezTo>
                    <a:pt x="177" y="21"/>
                    <a:pt x="177" y="21"/>
                    <a:pt x="177" y="21"/>
                  </a:cubicBezTo>
                  <a:cubicBezTo>
                    <a:pt x="177" y="23"/>
                    <a:pt x="177" y="23"/>
                    <a:pt x="177" y="23"/>
                  </a:cubicBezTo>
                  <a:lnTo>
                    <a:pt x="175" y="23"/>
                  </a:lnTo>
                  <a:close/>
                  <a:moveTo>
                    <a:pt x="175" y="106"/>
                  </a:moveTo>
                  <a:cubicBezTo>
                    <a:pt x="175" y="104"/>
                    <a:pt x="175" y="104"/>
                    <a:pt x="175" y="104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6"/>
                    <a:pt x="177" y="106"/>
                    <a:pt x="177" y="106"/>
                  </a:cubicBezTo>
                  <a:lnTo>
                    <a:pt x="175" y="106"/>
                  </a:lnTo>
                  <a:close/>
                  <a:moveTo>
                    <a:pt x="175" y="148"/>
                  </a:moveTo>
                  <a:cubicBezTo>
                    <a:pt x="175" y="145"/>
                    <a:pt x="175" y="145"/>
                    <a:pt x="175" y="145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77" y="148"/>
                    <a:pt x="177" y="148"/>
                    <a:pt x="177" y="148"/>
                  </a:cubicBezTo>
                  <a:lnTo>
                    <a:pt x="175" y="148"/>
                  </a:lnTo>
                  <a:close/>
                  <a:moveTo>
                    <a:pt x="185" y="13"/>
                  </a:moveTo>
                  <a:cubicBezTo>
                    <a:pt x="185" y="10"/>
                    <a:pt x="185" y="10"/>
                    <a:pt x="185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3"/>
                    <a:pt x="188" y="13"/>
                    <a:pt x="188" y="13"/>
                  </a:cubicBezTo>
                  <a:lnTo>
                    <a:pt x="185" y="13"/>
                  </a:lnTo>
                  <a:close/>
                  <a:moveTo>
                    <a:pt x="185" y="23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3"/>
                    <a:pt x="188" y="23"/>
                    <a:pt x="188" y="23"/>
                  </a:cubicBezTo>
                  <a:lnTo>
                    <a:pt x="185" y="23"/>
                  </a:lnTo>
                  <a:close/>
                  <a:moveTo>
                    <a:pt x="185" y="34"/>
                  </a:moveTo>
                  <a:cubicBezTo>
                    <a:pt x="185" y="31"/>
                    <a:pt x="185" y="31"/>
                    <a:pt x="185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4"/>
                    <a:pt x="188" y="34"/>
                    <a:pt x="188" y="34"/>
                  </a:cubicBezTo>
                  <a:lnTo>
                    <a:pt x="185" y="34"/>
                  </a:lnTo>
                  <a:close/>
                  <a:moveTo>
                    <a:pt x="185" y="44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4"/>
                    <a:pt x="188" y="44"/>
                    <a:pt x="188" y="44"/>
                  </a:cubicBezTo>
                  <a:lnTo>
                    <a:pt x="185" y="44"/>
                  </a:lnTo>
                  <a:close/>
                  <a:moveTo>
                    <a:pt x="185" y="75"/>
                  </a:moveTo>
                  <a:cubicBezTo>
                    <a:pt x="185" y="72"/>
                    <a:pt x="185" y="72"/>
                    <a:pt x="185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5"/>
                    <a:pt x="188" y="75"/>
                    <a:pt x="188" y="75"/>
                  </a:cubicBezTo>
                  <a:lnTo>
                    <a:pt x="185" y="75"/>
                  </a:lnTo>
                  <a:close/>
                  <a:moveTo>
                    <a:pt x="185" y="85"/>
                  </a:moveTo>
                  <a:cubicBezTo>
                    <a:pt x="185" y="83"/>
                    <a:pt x="185" y="83"/>
                    <a:pt x="185" y="83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85"/>
                    <a:pt x="188" y="85"/>
                    <a:pt x="188" y="85"/>
                  </a:cubicBezTo>
                  <a:lnTo>
                    <a:pt x="185" y="85"/>
                  </a:lnTo>
                  <a:close/>
                  <a:moveTo>
                    <a:pt x="185" y="96"/>
                  </a:moveTo>
                  <a:cubicBezTo>
                    <a:pt x="185" y="93"/>
                    <a:pt x="185" y="93"/>
                    <a:pt x="185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8" y="96"/>
                    <a:pt x="188" y="96"/>
                    <a:pt x="188" y="96"/>
                  </a:cubicBezTo>
                  <a:lnTo>
                    <a:pt x="185" y="96"/>
                  </a:lnTo>
                  <a:close/>
                  <a:moveTo>
                    <a:pt x="185" y="106"/>
                  </a:moveTo>
                  <a:cubicBezTo>
                    <a:pt x="185" y="104"/>
                    <a:pt x="185" y="104"/>
                    <a:pt x="185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5" y="106"/>
                  </a:lnTo>
                  <a:close/>
                  <a:moveTo>
                    <a:pt x="185" y="117"/>
                  </a:moveTo>
                  <a:cubicBezTo>
                    <a:pt x="185" y="114"/>
                    <a:pt x="185" y="114"/>
                    <a:pt x="185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7"/>
                    <a:pt x="188" y="117"/>
                    <a:pt x="188" y="117"/>
                  </a:cubicBezTo>
                  <a:lnTo>
                    <a:pt x="185" y="117"/>
                  </a:lnTo>
                  <a:close/>
                  <a:moveTo>
                    <a:pt x="185" y="127"/>
                  </a:moveTo>
                  <a:cubicBezTo>
                    <a:pt x="185" y="124"/>
                    <a:pt x="185" y="124"/>
                    <a:pt x="185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7"/>
                    <a:pt x="188" y="127"/>
                    <a:pt x="188" y="127"/>
                  </a:cubicBezTo>
                  <a:lnTo>
                    <a:pt x="185" y="127"/>
                  </a:lnTo>
                  <a:close/>
                  <a:moveTo>
                    <a:pt x="185" y="137"/>
                  </a:moveTo>
                  <a:cubicBezTo>
                    <a:pt x="185" y="135"/>
                    <a:pt x="185" y="135"/>
                    <a:pt x="185" y="135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8" y="137"/>
                    <a:pt x="188" y="137"/>
                    <a:pt x="188" y="137"/>
                  </a:cubicBezTo>
                  <a:lnTo>
                    <a:pt x="185" y="137"/>
                  </a:lnTo>
                  <a:close/>
                  <a:moveTo>
                    <a:pt x="185" y="148"/>
                  </a:moveTo>
                  <a:cubicBezTo>
                    <a:pt x="185" y="145"/>
                    <a:pt x="185" y="145"/>
                    <a:pt x="185" y="145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8" y="148"/>
                    <a:pt x="188" y="148"/>
                    <a:pt x="188" y="148"/>
                  </a:cubicBezTo>
                  <a:lnTo>
                    <a:pt x="185" y="148"/>
                  </a:lnTo>
                  <a:close/>
                  <a:moveTo>
                    <a:pt x="185" y="158"/>
                  </a:moveTo>
                  <a:cubicBezTo>
                    <a:pt x="185" y="156"/>
                    <a:pt x="185" y="156"/>
                    <a:pt x="185" y="156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8" y="158"/>
                    <a:pt x="188" y="158"/>
                    <a:pt x="188" y="158"/>
                  </a:cubicBezTo>
                  <a:lnTo>
                    <a:pt x="185" y="158"/>
                  </a:lnTo>
                  <a:close/>
                  <a:moveTo>
                    <a:pt x="185" y="166"/>
                  </a:moveTo>
                  <a:cubicBezTo>
                    <a:pt x="188" y="166"/>
                    <a:pt x="188" y="166"/>
                    <a:pt x="188" y="166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5" y="169"/>
                    <a:pt x="185" y="169"/>
                    <a:pt x="185" y="169"/>
                  </a:cubicBezTo>
                  <a:lnTo>
                    <a:pt x="185" y="166"/>
                  </a:lnTo>
                  <a:close/>
                  <a:moveTo>
                    <a:pt x="185" y="176"/>
                  </a:moveTo>
                  <a:cubicBezTo>
                    <a:pt x="188" y="176"/>
                    <a:pt x="188" y="176"/>
                    <a:pt x="188" y="176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5" y="179"/>
                    <a:pt x="185" y="179"/>
                    <a:pt x="185" y="179"/>
                  </a:cubicBezTo>
                  <a:lnTo>
                    <a:pt x="185" y="176"/>
                  </a:lnTo>
                  <a:close/>
                  <a:moveTo>
                    <a:pt x="196" y="23"/>
                  </a:moveTo>
                  <a:cubicBezTo>
                    <a:pt x="196" y="21"/>
                    <a:pt x="196" y="21"/>
                    <a:pt x="196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3"/>
                    <a:pt x="198" y="23"/>
                    <a:pt x="198" y="23"/>
                  </a:cubicBezTo>
                  <a:lnTo>
                    <a:pt x="196" y="23"/>
                  </a:lnTo>
                  <a:close/>
                  <a:moveTo>
                    <a:pt x="196" y="65"/>
                  </a:moveTo>
                  <a:cubicBezTo>
                    <a:pt x="196" y="62"/>
                    <a:pt x="196" y="62"/>
                    <a:pt x="196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8" y="65"/>
                    <a:pt x="198" y="65"/>
                    <a:pt x="198" y="65"/>
                  </a:cubicBezTo>
                  <a:lnTo>
                    <a:pt x="196" y="65"/>
                  </a:lnTo>
                  <a:close/>
                  <a:moveTo>
                    <a:pt x="196" y="106"/>
                  </a:moveTo>
                  <a:cubicBezTo>
                    <a:pt x="196" y="104"/>
                    <a:pt x="196" y="104"/>
                    <a:pt x="196" y="104"/>
                  </a:cubicBezTo>
                  <a:cubicBezTo>
                    <a:pt x="198" y="104"/>
                    <a:pt x="198" y="104"/>
                    <a:pt x="198" y="104"/>
                  </a:cubicBezTo>
                  <a:cubicBezTo>
                    <a:pt x="198" y="106"/>
                    <a:pt x="198" y="106"/>
                    <a:pt x="198" y="106"/>
                  </a:cubicBezTo>
                  <a:lnTo>
                    <a:pt x="196" y="106"/>
                  </a:lnTo>
                  <a:close/>
                  <a:moveTo>
                    <a:pt x="196" y="148"/>
                  </a:moveTo>
                  <a:cubicBezTo>
                    <a:pt x="196" y="145"/>
                    <a:pt x="196" y="145"/>
                    <a:pt x="196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8"/>
                    <a:pt x="198" y="148"/>
                    <a:pt x="198" y="148"/>
                  </a:cubicBezTo>
                  <a:lnTo>
                    <a:pt x="196" y="1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FCF56322-44C6-4440-BEA4-3F3C20C6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667" y="1923678"/>
              <a:ext cx="185117" cy="199278"/>
            </a:xfrm>
            <a:custGeom>
              <a:avLst/>
              <a:gdLst>
                <a:gd name="T0" fmla="*/ 0 w 187"/>
                <a:gd name="T1" fmla="*/ 136 h 208"/>
                <a:gd name="T2" fmla="*/ 0 w 187"/>
                <a:gd name="T3" fmla="*/ 115 h 208"/>
                <a:gd name="T4" fmla="*/ 10 w 187"/>
                <a:gd name="T5" fmla="*/ 115 h 208"/>
                <a:gd name="T6" fmla="*/ 10 w 187"/>
                <a:gd name="T7" fmla="*/ 111 h 208"/>
                <a:gd name="T8" fmla="*/ 10 w 187"/>
                <a:gd name="T9" fmla="*/ 104 h 208"/>
                <a:gd name="T10" fmla="*/ 10 w 187"/>
                <a:gd name="T11" fmla="*/ 98 h 208"/>
                <a:gd name="T12" fmla="*/ 10 w 187"/>
                <a:gd name="T13" fmla="*/ 94 h 208"/>
                <a:gd name="T14" fmla="*/ 0 w 187"/>
                <a:gd name="T15" fmla="*/ 94 h 208"/>
                <a:gd name="T16" fmla="*/ 0 w 187"/>
                <a:gd name="T17" fmla="*/ 73 h 208"/>
                <a:gd name="T18" fmla="*/ 15 w 187"/>
                <a:gd name="T19" fmla="*/ 73 h 208"/>
                <a:gd name="T20" fmla="*/ 52 w 187"/>
                <a:gd name="T21" fmla="*/ 21 h 208"/>
                <a:gd name="T22" fmla="*/ 114 w 187"/>
                <a:gd name="T23" fmla="*/ 0 h 208"/>
                <a:gd name="T24" fmla="*/ 135 w 187"/>
                <a:gd name="T25" fmla="*/ 2 h 208"/>
                <a:gd name="T26" fmla="*/ 154 w 187"/>
                <a:gd name="T27" fmla="*/ 8 h 208"/>
                <a:gd name="T28" fmla="*/ 172 w 187"/>
                <a:gd name="T29" fmla="*/ 18 h 208"/>
                <a:gd name="T30" fmla="*/ 187 w 187"/>
                <a:gd name="T31" fmla="*/ 31 h 208"/>
                <a:gd name="T32" fmla="*/ 158 w 187"/>
                <a:gd name="T33" fmla="*/ 60 h 208"/>
                <a:gd name="T34" fmla="*/ 138 w 187"/>
                <a:gd name="T35" fmla="*/ 47 h 208"/>
                <a:gd name="T36" fmla="*/ 114 w 187"/>
                <a:gd name="T37" fmla="*/ 42 h 208"/>
                <a:gd name="T38" fmla="*/ 83 w 187"/>
                <a:gd name="T39" fmla="*/ 51 h 208"/>
                <a:gd name="T40" fmla="*/ 60 w 187"/>
                <a:gd name="T41" fmla="*/ 73 h 208"/>
                <a:gd name="T42" fmla="*/ 114 w 187"/>
                <a:gd name="T43" fmla="*/ 73 h 208"/>
                <a:gd name="T44" fmla="*/ 114 w 187"/>
                <a:gd name="T45" fmla="*/ 94 h 208"/>
                <a:gd name="T46" fmla="*/ 52 w 187"/>
                <a:gd name="T47" fmla="*/ 94 h 208"/>
                <a:gd name="T48" fmla="*/ 52 w 187"/>
                <a:gd name="T49" fmla="*/ 100 h 208"/>
                <a:gd name="T50" fmla="*/ 51 w 187"/>
                <a:gd name="T51" fmla="*/ 104 h 208"/>
                <a:gd name="T52" fmla="*/ 52 w 187"/>
                <a:gd name="T53" fmla="*/ 109 h 208"/>
                <a:gd name="T54" fmla="*/ 52 w 187"/>
                <a:gd name="T55" fmla="*/ 115 h 208"/>
                <a:gd name="T56" fmla="*/ 114 w 187"/>
                <a:gd name="T57" fmla="*/ 115 h 208"/>
                <a:gd name="T58" fmla="*/ 114 w 187"/>
                <a:gd name="T59" fmla="*/ 136 h 208"/>
                <a:gd name="T60" fmla="*/ 60 w 187"/>
                <a:gd name="T61" fmla="*/ 136 h 208"/>
                <a:gd name="T62" fmla="*/ 83 w 187"/>
                <a:gd name="T63" fmla="*/ 158 h 208"/>
                <a:gd name="T64" fmla="*/ 114 w 187"/>
                <a:gd name="T65" fmla="*/ 167 h 208"/>
                <a:gd name="T66" fmla="*/ 138 w 187"/>
                <a:gd name="T67" fmla="*/ 162 h 208"/>
                <a:gd name="T68" fmla="*/ 158 w 187"/>
                <a:gd name="T69" fmla="*/ 149 h 208"/>
                <a:gd name="T70" fmla="*/ 187 w 187"/>
                <a:gd name="T71" fmla="*/ 178 h 208"/>
                <a:gd name="T72" fmla="*/ 172 w 187"/>
                <a:gd name="T73" fmla="*/ 191 h 208"/>
                <a:gd name="T74" fmla="*/ 154 w 187"/>
                <a:gd name="T75" fmla="*/ 200 h 208"/>
                <a:gd name="T76" fmla="*/ 135 w 187"/>
                <a:gd name="T77" fmla="*/ 206 h 208"/>
                <a:gd name="T78" fmla="*/ 114 w 187"/>
                <a:gd name="T79" fmla="*/ 208 h 208"/>
                <a:gd name="T80" fmla="*/ 52 w 187"/>
                <a:gd name="T81" fmla="*/ 188 h 208"/>
                <a:gd name="T82" fmla="*/ 15 w 187"/>
                <a:gd name="T83" fmla="*/ 136 h 208"/>
                <a:gd name="T84" fmla="*/ 0 w 187"/>
                <a:gd name="T85" fmla="*/ 1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208">
                  <a:moveTo>
                    <a:pt x="0" y="136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4"/>
                    <a:pt x="10" y="112"/>
                    <a:pt x="10" y="111"/>
                  </a:cubicBezTo>
                  <a:cubicBezTo>
                    <a:pt x="10" y="109"/>
                    <a:pt x="10" y="107"/>
                    <a:pt x="10" y="104"/>
                  </a:cubicBezTo>
                  <a:cubicBezTo>
                    <a:pt x="10" y="102"/>
                    <a:pt x="10" y="100"/>
                    <a:pt x="10" y="98"/>
                  </a:cubicBezTo>
                  <a:cubicBezTo>
                    <a:pt x="10" y="96"/>
                    <a:pt x="10" y="95"/>
                    <a:pt x="1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22" y="52"/>
                    <a:pt x="34" y="34"/>
                    <a:pt x="52" y="21"/>
                  </a:cubicBezTo>
                  <a:cubicBezTo>
                    <a:pt x="70" y="7"/>
                    <a:pt x="91" y="0"/>
                    <a:pt x="114" y="0"/>
                  </a:cubicBezTo>
                  <a:cubicBezTo>
                    <a:pt x="121" y="0"/>
                    <a:pt x="128" y="1"/>
                    <a:pt x="135" y="2"/>
                  </a:cubicBezTo>
                  <a:cubicBezTo>
                    <a:pt x="141" y="4"/>
                    <a:pt x="148" y="6"/>
                    <a:pt x="154" y="8"/>
                  </a:cubicBezTo>
                  <a:cubicBezTo>
                    <a:pt x="160" y="11"/>
                    <a:pt x="166" y="14"/>
                    <a:pt x="172" y="18"/>
                  </a:cubicBezTo>
                  <a:cubicBezTo>
                    <a:pt x="177" y="22"/>
                    <a:pt x="183" y="26"/>
                    <a:pt x="187" y="3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2" y="55"/>
                    <a:pt x="146" y="50"/>
                    <a:pt x="138" y="47"/>
                  </a:cubicBezTo>
                  <a:cubicBezTo>
                    <a:pt x="130" y="44"/>
                    <a:pt x="122" y="42"/>
                    <a:pt x="114" y="42"/>
                  </a:cubicBezTo>
                  <a:cubicBezTo>
                    <a:pt x="103" y="42"/>
                    <a:pt x="92" y="45"/>
                    <a:pt x="83" y="51"/>
                  </a:cubicBezTo>
                  <a:cubicBezTo>
                    <a:pt x="73" y="56"/>
                    <a:pt x="66" y="64"/>
                    <a:pt x="60" y="73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6"/>
                    <a:pt x="52" y="98"/>
                    <a:pt x="52" y="100"/>
                  </a:cubicBezTo>
                  <a:cubicBezTo>
                    <a:pt x="52" y="102"/>
                    <a:pt x="51" y="103"/>
                    <a:pt x="51" y="104"/>
                  </a:cubicBezTo>
                  <a:cubicBezTo>
                    <a:pt x="51" y="106"/>
                    <a:pt x="52" y="107"/>
                    <a:pt x="52" y="109"/>
                  </a:cubicBezTo>
                  <a:cubicBezTo>
                    <a:pt x="52" y="110"/>
                    <a:pt x="52" y="112"/>
                    <a:pt x="52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66" y="145"/>
                    <a:pt x="73" y="153"/>
                    <a:pt x="83" y="158"/>
                  </a:cubicBezTo>
                  <a:cubicBezTo>
                    <a:pt x="92" y="164"/>
                    <a:pt x="103" y="167"/>
                    <a:pt x="114" y="167"/>
                  </a:cubicBezTo>
                  <a:cubicBezTo>
                    <a:pt x="122" y="167"/>
                    <a:pt x="130" y="165"/>
                    <a:pt x="138" y="162"/>
                  </a:cubicBezTo>
                  <a:cubicBezTo>
                    <a:pt x="146" y="159"/>
                    <a:pt x="152" y="154"/>
                    <a:pt x="158" y="149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3" y="183"/>
                    <a:pt x="177" y="187"/>
                    <a:pt x="172" y="191"/>
                  </a:cubicBezTo>
                  <a:cubicBezTo>
                    <a:pt x="166" y="195"/>
                    <a:pt x="160" y="198"/>
                    <a:pt x="154" y="200"/>
                  </a:cubicBezTo>
                  <a:cubicBezTo>
                    <a:pt x="148" y="203"/>
                    <a:pt x="141" y="205"/>
                    <a:pt x="135" y="206"/>
                  </a:cubicBezTo>
                  <a:cubicBezTo>
                    <a:pt x="128" y="208"/>
                    <a:pt x="121" y="208"/>
                    <a:pt x="114" y="208"/>
                  </a:cubicBezTo>
                  <a:cubicBezTo>
                    <a:pt x="91" y="208"/>
                    <a:pt x="70" y="202"/>
                    <a:pt x="52" y="188"/>
                  </a:cubicBezTo>
                  <a:cubicBezTo>
                    <a:pt x="34" y="174"/>
                    <a:pt x="22" y="157"/>
                    <a:pt x="15" y="136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Agrupar 12">
            <a:extLst>
              <a:ext uri="{FF2B5EF4-FFF2-40B4-BE49-F238E27FC236}">
                <a16:creationId xmlns:a16="http://schemas.microsoft.com/office/drawing/2014/main" id="{DE9E7F48-12CC-4A23-9789-D0978074AAC2}"/>
              </a:ext>
            </a:extLst>
          </p:cNvPr>
          <p:cNvGrpSpPr/>
          <p:nvPr/>
        </p:nvGrpSpPr>
        <p:grpSpPr>
          <a:xfrm>
            <a:off x="5754377" y="1878009"/>
            <a:ext cx="2029478" cy="3024336"/>
            <a:chOff x="4618130" y="699542"/>
            <a:chExt cx="2029478" cy="3024336"/>
          </a:xfrm>
        </p:grpSpPr>
        <p:sp>
          <p:nvSpPr>
            <p:cNvPr id="31" name="31 Rectángulo">
              <a:extLst>
                <a:ext uri="{FF2B5EF4-FFF2-40B4-BE49-F238E27FC236}">
                  <a16:creationId xmlns:a16="http://schemas.microsoft.com/office/drawing/2014/main" id="{6FCD6112-9EA5-427A-B510-2041173A9CC6}"/>
                </a:ext>
              </a:extLst>
            </p:cNvPr>
            <p:cNvSpPr/>
            <p:nvPr/>
          </p:nvSpPr>
          <p:spPr>
            <a:xfrm>
              <a:off x="5004048" y="1179169"/>
              <a:ext cx="1643560" cy="25129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100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Centrado en el cliente</a:t>
              </a:r>
            </a:p>
            <a:p>
              <a:pPr defTabSz="685593"/>
              <a:endParaRPr lang="es-CO" sz="1100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100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Buscando la eficiencia de las operaciones</a:t>
              </a:r>
            </a:p>
            <a:p>
              <a:pPr defTabSz="685593"/>
              <a:endParaRPr lang="es-CO" sz="1100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100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 Análisis en tiempo real de la información de negocio</a:t>
              </a:r>
            </a:p>
            <a:p>
              <a:pPr defTabSz="685593"/>
              <a:endParaRPr lang="es-CO" sz="1050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21 Rectángulo">
              <a:extLst>
                <a:ext uri="{FF2B5EF4-FFF2-40B4-BE49-F238E27FC236}">
                  <a16:creationId xmlns:a16="http://schemas.microsoft.com/office/drawing/2014/main" id="{70847C36-A7BC-4EF6-A3C1-2F3FB00C9BA5}"/>
                </a:ext>
              </a:extLst>
            </p:cNvPr>
            <p:cNvSpPr/>
            <p:nvPr/>
          </p:nvSpPr>
          <p:spPr>
            <a:xfrm>
              <a:off x="4618130" y="1129660"/>
              <a:ext cx="2006508" cy="256537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22 Rectángulo">
              <a:extLst>
                <a:ext uri="{FF2B5EF4-FFF2-40B4-BE49-F238E27FC236}">
                  <a16:creationId xmlns:a16="http://schemas.microsoft.com/office/drawing/2014/main" id="{A0C7417F-0F0D-475C-A8C4-14458F9654D1}"/>
                </a:ext>
              </a:extLst>
            </p:cNvPr>
            <p:cNvSpPr/>
            <p:nvPr/>
          </p:nvSpPr>
          <p:spPr>
            <a:xfrm>
              <a:off x="4618130" y="724621"/>
              <a:ext cx="2006508" cy="45454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28 Rectángulo">
              <a:extLst>
                <a:ext uri="{FF2B5EF4-FFF2-40B4-BE49-F238E27FC236}">
                  <a16:creationId xmlns:a16="http://schemas.microsoft.com/office/drawing/2014/main" id="{3F999B24-B277-4D41-879F-AAAE7204CAD6}"/>
                </a:ext>
              </a:extLst>
            </p:cNvPr>
            <p:cNvSpPr/>
            <p:nvPr/>
          </p:nvSpPr>
          <p:spPr>
            <a:xfrm>
              <a:off x="4618130" y="699542"/>
              <a:ext cx="2006508" cy="45454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con un enfoque…</a:t>
              </a:r>
            </a:p>
          </p:txBody>
        </p:sp>
        <p:sp>
          <p:nvSpPr>
            <p:cNvPr id="35" name="Freeform 121">
              <a:extLst>
                <a:ext uri="{FF2B5EF4-FFF2-40B4-BE49-F238E27FC236}">
                  <a16:creationId xmlns:a16="http://schemas.microsoft.com/office/drawing/2014/main" id="{396791A7-CBEB-4AC0-8C3C-A4ADC1316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6454" y="1419622"/>
              <a:ext cx="258385" cy="297066"/>
            </a:xfrm>
            <a:custGeom>
              <a:avLst/>
              <a:gdLst>
                <a:gd name="T0" fmla="*/ 5 w 208"/>
                <a:gd name="T1" fmla="*/ 71 h 239"/>
                <a:gd name="T2" fmla="*/ 36 w 208"/>
                <a:gd name="T3" fmla="*/ 25 h 239"/>
                <a:gd name="T4" fmla="*/ 79 w 208"/>
                <a:gd name="T5" fmla="*/ 3 h 239"/>
                <a:gd name="T6" fmla="*/ 137 w 208"/>
                <a:gd name="T7" fmla="*/ 5 h 239"/>
                <a:gd name="T8" fmla="*/ 183 w 208"/>
                <a:gd name="T9" fmla="*/ 36 h 239"/>
                <a:gd name="T10" fmla="*/ 205 w 208"/>
                <a:gd name="T11" fmla="*/ 79 h 239"/>
                <a:gd name="T12" fmla="*/ 204 w 208"/>
                <a:gd name="T13" fmla="*/ 133 h 239"/>
                <a:gd name="T14" fmla="*/ 149 w 208"/>
                <a:gd name="T15" fmla="*/ 197 h 239"/>
                <a:gd name="T16" fmla="*/ 151 w 208"/>
                <a:gd name="T17" fmla="*/ 172 h 239"/>
                <a:gd name="T18" fmla="*/ 187 w 208"/>
                <a:gd name="T19" fmla="*/ 104 h 239"/>
                <a:gd name="T20" fmla="*/ 163 w 208"/>
                <a:gd name="T21" fmla="*/ 45 h 239"/>
                <a:gd name="T22" fmla="*/ 104 w 208"/>
                <a:gd name="T23" fmla="*/ 20 h 239"/>
                <a:gd name="T24" fmla="*/ 45 w 208"/>
                <a:gd name="T25" fmla="*/ 45 h 239"/>
                <a:gd name="T26" fmla="*/ 21 w 208"/>
                <a:gd name="T27" fmla="*/ 104 h 239"/>
                <a:gd name="T28" fmla="*/ 57 w 208"/>
                <a:gd name="T29" fmla="*/ 172 h 239"/>
                <a:gd name="T30" fmla="*/ 58 w 208"/>
                <a:gd name="T31" fmla="*/ 197 h 239"/>
                <a:gd name="T32" fmla="*/ 0 w 208"/>
                <a:gd name="T33" fmla="*/ 104 h 239"/>
                <a:gd name="T34" fmla="*/ 60 w 208"/>
                <a:gd name="T35" fmla="*/ 60 h 239"/>
                <a:gd name="T36" fmla="*/ 148 w 208"/>
                <a:gd name="T37" fmla="*/ 60 h 239"/>
                <a:gd name="T38" fmla="*/ 161 w 208"/>
                <a:gd name="T39" fmla="*/ 128 h 239"/>
                <a:gd name="T40" fmla="*/ 137 w 208"/>
                <a:gd name="T41" fmla="*/ 129 h 239"/>
                <a:gd name="T42" fmla="*/ 133 w 208"/>
                <a:gd name="T43" fmla="*/ 74 h 239"/>
                <a:gd name="T44" fmla="*/ 74 w 208"/>
                <a:gd name="T45" fmla="*/ 74 h 239"/>
                <a:gd name="T46" fmla="*/ 71 w 208"/>
                <a:gd name="T47" fmla="*/ 129 h 239"/>
                <a:gd name="T48" fmla="*/ 46 w 208"/>
                <a:gd name="T49" fmla="*/ 128 h 239"/>
                <a:gd name="T50" fmla="*/ 75 w 208"/>
                <a:gd name="T51" fmla="*/ 163 h 239"/>
                <a:gd name="T52" fmla="*/ 83 w 208"/>
                <a:gd name="T53" fmla="*/ 143 h 239"/>
                <a:gd name="T54" fmla="*/ 124 w 208"/>
                <a:gd name="T55" fmla="*/ 143 h 239"/>
                <a:gd name="T56" fmla="*/ 132 w 208"/>
                <a:gd name="T57" fmla="*/ 163 h 239"/>
                <a:gd name="T58" fmla="*/ 83 w 208"/>
                <a:gd name="T59" fmla="*/ 239 h 239"/>
                <a:gd name="T60" fmla="*/ 89 w 208"/>
                <a:gd name="T61" fmla="*/ 119 h 239"/>
                <a:gd name="T62" fmla="*/ 89 w 208"/>
                <a:gd name="T63" fmla="*/ 89 h 239"/>
                <a:gd name="T64" fmla="*/ 118 w 208"/>
                <a:gd name="T65" fmla="*/ 89 h 239"/>
                <a:gd name="T66" fmla="*/ 118 w 208"/>
                <a:gd name="T67" fmla="*/ 119 h 239"/>
                <a:gd name="T68" fmla="*/ 89 w 208"/>
                <a:gd name="T69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239">
                  <a:moveTo>
                    <a:pt x="0" y="104"/>
                  </a:moveTo>
                  <a:cubicBezTo>
                    <a:pt x="0" y="92"/>
                    <a:pt x="1" y="81"/>
                    <a:pt x="5" y="71"/>
                  </a:cubicBezTo>
                  <a:cubicBezTo>
                    <a:pt x="8" y="60"/>
                    <a:pt x="13" y="51"/>
                    <a:pt x="20" y="42"/>
                  </a:cubicBezTo>
                  <a:cubicBezTo>
                    <a:pt x="24" y="36"/>
                    <a:pt x="30" y="30"/>
                    <a:pt x="36" y="25"/>
                  </a:cubicBezTo>
                  <a:cubicBezTo>
                    <a:pt x="42" y="20"/>
                    <a:pt x="49" y="15"/>
                    <a:pt x="56" y="11"/>
                  </a:cubicBezTo>
                  <a:cubicBezTo>
                    <a:pt x="63" y="8"/>
                    <a:pt x="71" y="5"/>
                    <a:pt x="79" y="3"/>
                  </a:cubicBezTo>
                  <a:cubicBezTo>
                    <a:pt x="87" y="1"/>
                    <a:pt x="95" y="0"/>
                    <a:pt x="104" y="0"/>
                  </a:cubicBezTo>
                  <a:cubicBezTo>
                    <a:pt x="115" y="0"/>
                    <a:pt x="126" y="2"/>
                    <a:pt x="137" y="5"/>
                  </a:cubicBezTo>
                  <a:cubicBezTo>
                    <a:pt x="147" y="9"/>
                    <a:pt x="157" y="13"/>
                    <a:pt x="165" y="20"/>
                  </a:cubicBezTo>
                  <a:cubicBezTo>
                    <a:pt x="172" y="24"/>
                    <a:pt x="177" y="30"/>
                    <a:pt x="183" y="36"/>
                  </a:cubicBezTo>
                  <a:cubicBezTo>
                    <a:pt x="188" y="42"/>
                    <a:pt x="192" y="49"/>
                    <a:pt x="196" y="56"/>
                  </a:cubicBezTo>
                  <a:cubicBezTo>
                    <a:pt x="200" y="63"/>
                    <a:pt x="203" y="71"/>
                    <a:pt x="205" y="79"/>
                  </a:cubicBezTo>
                  <a:cubicBezTo>
                    <a:pt x="207" y="87"/>
                    <a:pt x="208" y="95"/>
                    <a:pt x="208" y="104"/>
                  </a:cubicBezTo>
                  <a:cubicBezTo>
                    <a:pt x="208" y="114"/>
                    <a:pt x="206" y="124"/>
                    <a:pt x="204" y="133"/>
                  </a:cubicBezTo>
                  <a:cubicBezTo>
                    <a:pt x="201" y="142"/>
                    <a:pt x="197" y="151"/>
                    <a:pt x="192" y="159"/>
                  </a:cubicBezTo>
                  <a:cubicBezTo>
                    <a:pt x="181" y="176"/>
                    <a:pt x="166" y="189"/>
                    <a:pt x="149" y="197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62" y="165"/>
                    <a:pt x="171" y="155"/>
                    <a:pt x="177" y="143"/>
                  </a:cubicBezTo>
                  <a:cubicBezTo>
                    <a:pt x="184" y="131"/>
                    <a:pt x="187" y="118"/>
                    <a:pt x="187" y="104"/>
                  </a:cubicBezTo>
                  <a:cubicBezTo>
                    <a:pt x="187" y="92"/>
                    <a:pt x="185" y="82"/>
                    <a:pt x="180" y="71"/>
                  </a:cubicBezTo>
                  <a:cubicBezTo>
                    <a:pt x="176" y="61"/>
                    <a:pt x="170" y="52"/>
                    <a:pt x="163" y="45"/>
                  </a:cubicBezTo>
                  <a:cubicBezTo>
                    <a:pt x="155" y="38"/>
                    <a:pt x="146" y="32"/>
                    <a:pt x="136" y="27"/>
                  </a:cubicBezTo>
                  <a:cubicBezTo>
                    <a:pt x="126" y="23"/>
                    <a:pt x="115" y="20"/>
                    <a:pt x="104" y="20"/>
                  </a:cubicBezTo>
                  <a:cubicBezTo>
                    <a:pt x="92" y="20"/>
                    <a:pt x="82" y="23"/>
                    <a:pt x="71" y="27"/>
                  </a:cubicBezTo>
                  <a:cubicBezTo>
                    <a:pt x="61" y="31"/>
                    <a:pt x="52" y="37"/>
                    <a:pt x="45" y="45"/>
                  </a:cubicBezTo>
                  <a:cubicBezTo>
                    <a:pt x="37" y="52"/>
                    <a:pt x="32" y="61"/>
                    <a:pt x="27" y="71"/>
                  </a:cubicBezTo>
                  <a:cubicBezTo>
                    <a:pt x="23" y="82"/>
                    <a:pt x="21" y="92"/>
                    <a:pt x="21" y="104"/>
                  </a:cubicBezTo>
                  <a:cubicBezTo>
                    <a:pt x="21" y="118"/>
                    <a:pt x="24" y="131"/>
                    <a:pt x="30" y="143"/>
                  </a:cubicBezTo>
                  <a:cubicBezTo>
                    <a:pt x="37" y="155"/>
                    <a:pt x="45" y="164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41" y="189"/>
                    <a:pt x="27" y="176"/>
                    <a:pt x="16" y="159"/>
                  </a:cubicBezTo>
                  <a:cubicBezTo>
                    <a:pt x="5" y="143"/>
                    <a:pt x="0" y="124"/>
                    <a:pt x="0" y="104"/>
                  </a:cubicBezTo>
                  <a:close/>
                  <a:moveTo>
                    <a:pt x="41" y="104"/>
                  </a:moveTo>
                  <a:cubicBezTo>
                    <a:pt x="41" y="87"/>
                    <a:pt x="47" y="72"/>
                    <a:pt x="60" y="60"/>
                  </a:cubicBezTo>
                  <a:cubicBezTo>
                    <a:pt x="72" y="47"/>
                    <a:pt x="86" y="41"/>
                    <a:pt x="104" y="41"/>
                  </a:cubicBezTo>
                  <a:cubicBezTo>
                    <a:pt x="121" y="41"/>
                    <a:pt x="136" y="47"/>
                    <a:pt x="148" y="60"/>
                  </a:cubicBezTo>
                  <a:cubicBezTo>
                    <a:pt x="160" y="72"/>
                    <a:pt x="166" y="87"/>
                    <a:pt x="166" y="104"/>
                  </a:cubicBezTo>
                  <a:cubicBezTo>
                    <a:pt x="166" y="112"/>
                    <a:pt x="164" y="120"/>
                    <a:pt x="161" y="128"/>
                  </a:cubicBezTo>
                  <a:cubicBezTo>
                    <a:pt x="158" y="136"/>
                    <a:pt x="153" y="142"/>
                    <a:pt x="148" y="148"/>
                  </a:cubicBezTo>
                  <a:cubicBezTo>
                    <a:pt x="145" y="141"/>
                    <a:pt x="141" y="135"/>
                    <a:pt x="137" y="129"/>
                  </a:cubicBezTo>
                  <a:cubicBezTo>
                    <a:pt x="142" y="122"/>
                    <a:pt x="145" y="113"/>
                    <a:pt x="145" y="104"/>
                  </a:cubicBezTo>
                  <a:cubicBezTo>
                    <a:pt x="145" y="92"/>
                    <a:pt x="141" y="83"/>
                    <a:pt x="133" y="74"/>
                  </a:cubicBezTo>
                  <a:cubicBezTo>
                    <a:pt x="125" y="66"/>
                    <a:pt x="115" y="62"/>
                    <a:pt x="104" y="62"/>
                  </a:cubicBezTo>
                  <a:cubicBezTo>
                    <a:pt x="92" y="62"/>
                    <a:pt x="82" y="66"/>
                    <a:pt x="74" y="74"/>
                  </a:cubicBezTo>
                  <a:cubicBezTo>
                    <a:pt x="66" y="83"/>
                    <a:pt x="62" y="92"/>
                    <a:pt x="62" y="104"/>
                  </a:cubicBezTo>
                  <a:cubicBezTo>
                    <a:pt x="62" y="113"/>
                    <a:pt x="65" y="122"/>
                    <a:pt x="71" y="129"/>
                  </a:cubicBezTo>
                  <a:cubicBezTo>
                    <a:pt x="66" y="135"/>
                    <a:pt x="62" y="141"/>
                    <a:pt x="60" y="148"/>
                  </a:cubicBezTo>
                  <a:cubicBezTo>
                    <a:pt x="54" y="142"/>
                    <a:pt x="49" y="136"/>
                    <a:pt x="46" y="128"/>
                  </a:cubicBezTo>
                  <a:cubicBezTo>
                    <a:pt x="43" y="120"/>
                    <a:pt x="41" y="112"/>
                    <a:pt x="41" y="104"/>
                  </a:cubicBezTo>
                  <a:close/>
                  <a:moveTo>
                    <a:pt x="75" y="163"/>
                  </a:moveTo>
                  <a:cubicBezTo>
                    <a:pt x="75" y="161"/>
                    <a:pt x="75" y="161"/>
                    <a:pt x="75" y="161"/>
                  </a:cubicBezTo>
                  <a:cubicBezTo>
                    <a:pt x="75" y="154"/>
                    <a:pt x="78" y="148"/>
                    <a:pt x="83" y="143"/>
                  </a:cubicBezTo>
                  <a:cubicBezTo>
                    <a:pt x="89" y="138"/>
                    <a:pt x="96" y="135"/>
                    <a:pt x="104" y="135"/>
                  </a:cubicBezTo>
                  <a:cubicBezTo>
                    <a:pt x="112" y="135"/>
                    <a:pt x="118" y="138"/>
                    <a:pt x="124" y="143"/>
                  </a:cubicBezTo>
                  <a:cubicBezTo>
                    <a:pt x="129" y="148"/>
                    <a:pt x="132" y="154"/>
                    <a:pt x="132" y="161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83" y="239"/>
                    <a:pt x="83" y="239"/>
                    <a:pt x="83" y="239"/>
                  </a:cubicBezTo>
                  <a:lnTo>
                    <a:pt x="75" y="163"/>
                  </a:lnTo>
                  <a:close/>
                  <a:moveTo>
                    <a:pt x="89" y="119"/>
                  </a:moveTo>
                  <a:cubicBezTo>
                    <a:pt x="85" y="114"/>
                    <a:pt x="83" y="110"/>
                    <a:pt x="83" y="104"/>
                  </a:cubicBezTo>
                  <a:cubicBezTo>
                    <a:pt x="83" y="98"/>
                    <a:pt x="85" y="93"/>
                    <a:pt x="89" y="89"/>
                  </a:cubicBezTo>
                  <a:cubicBezTo>
                    <a:pt x="93" y="85"/>
                    <a:pt x="98" y="83"/>
                    <a:pt x="104" y="83"/>
                  </a:cubicBezTo>
                  <a:cubicBezTo>
                    <a:pt x="109" y="83"/>
                    <a:pt x="114" y="85"/>
                    <a:pt x="118" y="89"/>
                  </a:cubicBezTo>
                  <a:cubicBezTo>
                    <a:pt x="122" y="93"/>
                    <a:pt x="124" y="98"/>
                    <a:pt x="124" y="104"/>
                  </a:cubicBezTo>
                  <a:cubicBezTo>
                    <a:pt x="124" y="110"/>
                    <a:pt x="122" y="114"/>
                    <a:pt x="118" y="119"/>
                  </a:cubicBezTo>
                  <a:cubicBezTo>
                    <a:pt x="114" y="123"/>
                    <a:pt x="109" y="124"/>
                    <a:pt x="104" y="124"/>
                  </a:cubicBezTo>
                  <a:cubicBezTo>
                    <a:pt x="98" y="124"/>
                    <a:pt x="93" y="123"/>
                    <a:pt x="89" y="1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Freeform 139">
              <a:extLst>
                <a:ext uri="{FF2B5EF4-FFF2-40B4-BE49-F238E27FC236}">
                  <a16:creationId xmlns:a16="http://schemas.microsoft.com/office/drawing/2014/main" id="{AD5C9C18-43C9-4831-B357-D8FD61B6B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8776" y="2108776"/>
              <a:ext cx="233742" cy="152028"/>
            </a:xfrm>
            <a:custGeom>
              <a:avLst/>
              <a:gdLst>
                <a:gd name="T0" fmla="*/ 162 w 400"/>
                <a:gd name="T1" fmla="*/ 206 h 271"/>
                <a:gd name="T2" fmla="*/ 177 w 400"/>
                <a:gd name="T3" fmla="*/ 260 h 271"/>
                <a:gd name="T4" fmla="*/ 232 w 400"/>
                <a:gd name="T5" fmla="*/ 246 h 271"/>
                <a:gd name="T6" fmla="*/ 325 w 400"/>
                <a:gd name="T7" fmla="*/ 4 h 271"/>
                <a:gd name="T8" fmla="*/ 162 w 400"/>
                <a:gd name="T9" fmla="*/ 206 h 271"/>
                <a:gd name="T10" fmla="*/ 200 w 400"/>
                <a:gd name="T11" fmla="*/ 54 h 271"/>
                <a:gd name="T12" fmla="*/ 225 w 400"/>
                <a:gd name="T13" fmla="*/ 56 h 271"/>
                <a:gd name="T14" fmla="*/ 254 w 400"/>
                <a:gd name="T15" fmla="*/ 21 h 271"/>
                <a:gd name="T16" fmla="*/ 200 w 400"/>
                <a:gd name="T17" fmla="*/ 14 h 271"/>
                <a:gd name="T18" fmla="*/ 0 w 400"/>
                <a:gd name="T19" fmla="*/ 229 h 271"/>
                <a:gd name="T20" fmla="*/ 1 w 400"/>
                <a:gd name="T21" fmla="*/ 251 h 271"/>
                <a:gd name="T22" fmla="*/ 22 w 400"/>
                <a:gd name="T23" fmla="*/ 269 h 271"/>
                <a:gd name="T24" fmla="*/ 41 w 400"/>
                <a:gd name="T25" fmla="*/ 248 h 271"/>
                <a:gd name="T26" fmla="*/ 40 w 400"/>
                <a:gd name="T27" fmla="*/ 229 h 271"/>
                <a:gd name="T28" fmla="*/ 200 w 400"/>
                <a:gd name="T29" fmla="*/ 54 h 271"/>
                <a:gd name="T30" fmla="*/ 344 w 400"/>
                <a:gd name="T31" fmla="*/ 79 h 271"/>
                <a:gd name="T32" fmla="*/ 327 w 400"/>
                <a:gd name="T33" fmla="*/ 122 h 271"/>
                <a:gd name="T34" fmla="*/ 360 w 400"/>
                <a:gd name="T35" fmla="*/ 229 h 271"/>
                <a:gd name="T36" fmla="*/ 359 w 400"/>
                <a:gd name="T37" fmla="*/ 248 h 271"/>
                <a:gd name="T38" fmla="*/ 377 w 400"/>
                <a:gd name="T39" fmla="*/ 270 h 271"/>
                <a:gd name="T40" fmla="*/ 379 w 400"/>
                <a:gd name="T41" fmla="*/ 270 h 271"/>
                <a:gd name="T42" fmla="*/ 399 w 400"/>
                <a:gd name="T43" fmla="*/ 252 h 271"/>
                <a:gd name="T44" fmla="*/ 400 w 400"/>
                <a:gd name="T45" fmla="*/ 229 h 271"/>
                <a:gd name="T46" fmla="*/ 344 w 400"/>
                <a:gd name="T47" fmla="*/ 7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271">
                  <a:moveTo>
                    <a:pt x="162" y="206"/>
                  </a:moveTo>
                  <a:cubicBezTo>
                    <a:pt x="149" y="230"/>
                    <a:pt x="158" y="249"/>
                    <a:pt x="177" y="260"/>
                  </a:cubicBezTo>
                  <a:cubicBezTo>
                    <a:pt x="196" y="271"/>
                    <a:pt x="218" y="270"/>
                    <a:pt x="232" y="246"/>
                  </a:cubicBezTo>
                  <a:cubicBezTo>
                    <a:pt x="245" y="222"/>
                    <a:pt x="333" y="8"/>
                    <a:pt x="325" y="4"/>
                  </a:cubicBezTo>
                  <a:cubicBezTo>
                    <a:pt x="317" y="0"/>
                    <a:pt x="176" y="182"/>
                    <a:pt x="162" y="206"/>
                  </a:cubicBezTo>
                  <a:close/>
                  <a:moveTo>
                    <a:pt x="200" y="54"/>
                  </a:moveTo>
                  <a:cubicBezTo>
                    <a:pt x="209" y="54"/>
                    <a:pt x="217" y="55"/>
                    <a:pt x="225" y="56"/>
                  </a:cubicBezTo>
                  <a:cubicBezTo>
                    <a:pt x="234" y="45"/>
                    <a:pt x="244" y="33"/>
                    <a:pt x="254" y="21"/>
                  </a:cubicBezTo>
                  <a:cubicBezTo>
                    <a:pt x="236" y="16"/>
                    <a:pt x="218" y="14"/>
                    <a:pt x="200" y="14"/>
                  </a:cubicBezTo>
                  <a:cubicBezTo>
                    <a:pt x="88" y="14"/>
                    <a:pt x="0" y="108"/>
                    <a:pt x="0" y="229"/>
                  </a:cubicBezTo>
                  <a:cubicBezTo>
                    <a:pt x="0" y="236"/>
                    <a:pt x="0" y="244"/>
                    <a:pt x="1" y="251"/>
                  </a:cubicBezTo>
                  <a:cubicBezTo>
                    <a:pt x="2" y="262"/>
                    <a:pt x="12" y="270"/>
                    <a:pt x="22" y="269"/>
                  </a:cubicBezTo>
                  <a:cubicBezTo>
                    <a:pt x="33" y="268"/>
                    <a:pt x="42" y="259"/>
                    <a:pt x="41" y="248"/>
                  </a:cubicBezTo>
                  <a:cubicBezTo>
                    <a:pt x="40" y="242"/>
                    <a:pt x="40" y="235"/>
                    <a:pt x="40" y="229"/>
                  </a:cubicBezTo>
                  <a:cubicBezTo>
                    <a:pt x="40" y="131"/>
                    <a:pt x="110" y="54"/>
                    <a:pt x="200" y="54"/>
                  </a:cubicBezTo>
                  <a:close/>
                  <a:moveTo>
                    <a:pt x="344" y="79"/>
                  </a:moveTo>
                  <a:cubicBezTo>
                    <a:pt x="339" y="94"/>
                    <a:pt x="333" y="109"/>
                    <a:pt x="327" y="122"/>
                  </a:cubicBezTo>
                  <a:cubicBezTo>
                    <a:pt x="348" y="152"/>
                    <a:pt x="360" y="189"/>
                    <a:pt x="360" y="229"/>
                  </a:cubicBezTo>
                  <a:cubicBezTo>
                    <a:pt x="360" y="235"/>
                    <a:pt x="359" y="242"/>
                    <a:pt x="359" y="248"/>
                  </a:cubicBezTo>
                  <a:cubicBezTo>
                    <a:pt x="358" y="259"/>
                    <a:pt x="366" y="269"/>
                    <a:pt x="377" y="270"/>
                  </a:cubicBezTo>
                  <a:cubicBezTo>
                    <a:pt x="378" y="270"/>
                    <a:pt x="378" y="270"/>
                    <a:pt x="379" y="270"/>
                  </a:cubicBezTo>
                  <a:cubicBezTo>
                    <a:pt x="389" y="270"/>
                    <a:pt x="398" y="262"/>
                    <a:pt x="399" y="252"/>
                  </a:cubicBezTo>
                  <a:cubicBezTo>
                    <a:pt x="399" y="244"/>
                    <a:pt x="400" y="237"/>
                    <a:pt x="400" y="229"/>
                  </a:cubicBezTo>
                  <a:cubicBezTo>
                    <a:pt x="400" y="170"/>
                    <a:pt x="379" y="117"/>
                    <a:pt x="344" y="7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Freeform 146">
              <a:extLst>
                <a:ext uri="{FF2B5EF4-FFF2-40B4-BE49-F238E27FC236}">
                  <a16:creationId xmlns:a16="http://schemas.microsoft.com/office/drawing/2014/main" id="{D7FF2622-4832-4281-9CB6-51F60C9DC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1240" y="2992172"/>
              <a:ext cx="188813" cy="227650"/>
            </a:xfrm>
            <a:custGeom>
              <a:avLst/>
              <a:gdLst>
                <a:gd name="T0" fmla="*/ 274 w 280"/>
                <a:gd name="T1" fmla="*/ 233 h 352"/>
                <a:gd name="T2" fmla="*/ 140 w 280"/>
                <a:gd name="T3" fmla="*/ 280 h 352"/>
                <a:gd name="T4" fmla="*/ 5 w 280"/>
                <a:gd name="T5" fmla="*/ 233 h 352"/>
                <a:gd name="T6" fmla="*/ 0 w 280"/>
                <a:gd name="T7" fmla="*/ 233 h 352"/>
                <a:gd name="T8" fmla="*/ 0 w 280"/>
                <a:gd name="T9" fmla="*/ 273 h 352"/>
                <a:gd name="T10" fmla="*/ 140 w 280"/>
                <a:gd name="T11" fmla="*/ 352 h 352"/>
                <a:gd name="T12" fmla="*/ 280 w 280"/>
                <a:gd name="T13" fmla="*/ 273 h 352"/>
                <a:gd name="T14" fmla="*/ 280 w 280"/>
                <a:gd name="T15" fmla="*/ 233 h 352"/>
                <a:gd name="T16" fmla="*/ 274 w 280"/>
                <a:gd name="T17" fmla="*/ 233 h 352"/>
                <a:gd name="T18" fmla="*/ 275 w 280"/>
                <a:gd name="T19" fmla="*/ 130 h 352"/>
                <a:gd name="T20" fmla="*/ 140 w 280"/>
                <a:gd name="T21" fmla="*/ 172 h 352"/>
                <a:gd name="T22" fmla="*/ 5 w 280"/>
                <a:gd name="T23" fmla="*/ 130 h 352"/>
                <a:gd name="T24" fmla="*/ 0 w 280"/>
                <a:gd name="T25" fmla="*/ 130 h 352"/>
                <a:gd name="T26" fmla="*/ 0 w 280"/>
                <a:gd name="T27" fmla="*/ 177 h 352"/>
                <a:gd name="T28" fmla="*/ 140 w 280"/>
                <a:gd name="T29" fmla="*/ 241 h 352"/>
                <a:gd name="T30" fmla="*/ 280 w 280"/>
                <a:gd name="T31" fmla="*/ 177 h 352"/>
                <a:gd name="T32" fmla="*/ 280 w 280"/>
                <a:gd name="T33" fmla="*/ 130 h 352"/>
                <a:gd name="T34" fmla="*/ 275 w 280"/>
                <a:gd name="T35" fmla="*/ 130 h 352"/>
                <a:gd name="T36" fmla="*/ 140 w 280"/>
                <a:gd name="T37" fmla="*/ 0 h 352"/>
                <a:gd name="T38" fmla="*/ 0 w 280"/>
                <a:gd name="T39" fmla="*/ 53 h 352"/>
                <a:gd name="T40" fmla="*/ 0 w 280"/>
                <a:gd name="T41" fmla="*/ 78 h 352"/>
                <a:gd name="T42" fmla="*/ 140 w 280"/>
                <a:gd name="T43" fmla="*/ 134 h 352"/>
                <a:gd name="T44" fmla="*/ 280 w 280"/>
                <a:gd name="T45" fmla="*/ 78 h 352"/>
                <a:gd name="T46" fmla="*/ 280 w 280"/>
                <a:gd name="T47" fmla="*/ 53 h 352"/>
                <a:gd name="T48" fmla="*/ 140 w 280"/>
                <a:gd name="T4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352">
                  <a:moveTo>
                    <a:pt x="274" y="233"/>
                  </a:moveTo>
                  <a:cubicBezTo>
                    <a:pt x="257" y="260"/>
                    <a:pt x="204" y="280"/>
                    <a:pt x="140" y="280"/>
                  </a:cubicBezTo>
                  <a:cubicBezTo>
                    <a:pt x="76" y="280"/>
                    <a:pt x="22" y="260"/>
                    <a:pt x="5" y="233"/>
                  </a:cubicBezTo>
                  <a:cubicBezTo>
                    <a:pt x="2" y="227"/>
                    <a:pt x="0" y="230"/>
                    <a:pt x="0" y="233"/>
                  </a:cubicBezTo>
                  <a:cubicBezTo>
                    <a:pt x="0" y="236"/>
                    <a:pt x="0" y="273"/>
                    <a:pt x="0" y="273"/>
                  </a:cubicBezTo>
                  <a:cubicBezTo>
                    <a:pt x="0" y="312"/>
                    <a:pt x="62" y="352"/>
                    <a:pt x="140" y="352"/>
                  </a:cubicBezTo>
                  <a:cubicBezTo>
                    <a:pt x="217" y="352"/>
                    <a:pt x="280" y="312"/>
                    <a:pt x="280" y="273"/>
                  </a:cubicBezTo>
                  <a:cubicBezTo>
                    <a:pt x="280" y="273"/>
                    <a:pt x="280" y="236"/>
                    <a:pt x="280" y="233"/>
                  </a:cubicBezTo>
                  <a:cubicBezTo>
                    <a:pt x="280" y="230"/>
                    <a:pt x="278" y="227"/>
                    <a:pt x="274" y="233"/>
                  </a:cubicBezTo>
                  <a:close/>
                  <a:moveTo>
                    <a:pt x="275" y="130"/>
                  </a:moveTo>
                  <a:cubicBezTo>
                    <a:pt x="258" y="155"/>
                    <a:pt x="204" y="172"/>
                    <a:pt x="140" y="172"/>
                  </a:cubicBezTo>
                  <a:cubicBezTo>
                    <a:pt x="76" y="172"/>
                    <a:pt x="22" y="155"/>
                    <a:pt x="5" y="130"/>
                  </a:cubicBezTo>
                  <a:cubicBezTo>
                    <a:pt x="2" y="125"/>
                    <a:pt x="0" y="128"/>
                    <a:pt x="0" y="130"/>
                  </a:cubicBezTo>
                  <a:cubicBezTo>
                    <a:pt x="0" y="133"/>
                    <a:pt x="0" y="177"/>
                    <a:pt x="0" y="177"/>
                  </a:cubicBezTo>
                  <a:cubicBezTo>
                    <a:pt x="0" y="213"/>
                    <a:pt x="62" y="241"/>
                    <a:pt x="140" y="241"/>
                  </a:cubicBezTo>
                  <a:cubicBezTo>
                    <a:pt x="217" y="241"/>
                    <a:pt x="280" y="213"/>
                    <a:pt x="280" y="177"/>
                  </a:cubicBezTo>
                  <a:cubicBezTo>
                    <a:pt x="280" y="177"/>
                    <a:pt x="280" y="133"/>
                    <a:pt x="280" y="130"/>
                  </a:cubicBezTo>
                  <a:cubicBezTo>
                    <a:pt x="280" y="128"/>
                    <a:pt x="278" y="125"/>
                    <a:pt x="275" y="130"/>
                  </a:cubicBezTo>
                  <a:close/>
                  <a:moveTo>
                    <a:pt x="140" y="0"/>
                  </a:moveTo>
                  <a:cubicBezTo>
                    <a:pt x="62" y="0"/>
                    <a:pt x="0" y="23"/>
                    <a:pt x="0" y="5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9"/>
                    <a:pt x="62" y="134"/>
                    <a:pt x="140" y="134"/>
                  </a:cubicBezTo>
                  <a:cubicBezTo>
                    <a:pt x="217" y="134"/>
                    <a:pt x="280" y="109"/>
                    <a:pt x="280" y="78"/>
                  </a:cubicBezTo>
                  <a:cubicBezTo>
                    <a:pt x="280" y="53"/>
                    <a:pt x="280" y="53"/>
                    <a:pt x="280" y="53"/>
                  </a:cubicBezTo>
                  <a:cubicBezTo>
                    <a:pt x="280" y="23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79 Rectángulo">
              <a:extLst>
                <a:ext uri="{FF2B5EF4-FFF2-40B4-BE49-F238E27FC236}">
                  <a16:creationId xmlns:a16="http://schemas.microsoft.com/office/drawing/2014/main" id="{2FC8AB31-5F2C-431B-9960-D16CA2E51BD9}"/>
                </a:ext>
              </a:extLst>
            </p:cNvPr>
            <p:cNvSpPr/>
            <p:nvPr/>
          </p:nvSpPr>
          <p:spPr>
            <a:xfrm>
              <a:off x="4980392" y="1210940"/>
              <a:ext cx="1643560" cy="25129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Centrado en el cliente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Buscando la eficiencia de las operaciones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Aprovechando el valor de los datos para el Negocio</a:t>
              </a:r>
            </a:p>
            <a:p>
              <a:pPr defTabSz="685593"/>
              <a:endParaRPr lang="es-CO" sz="11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9" name="Agrupar 1">
            <a:extLst>
              <a:ext uri="{FF2B5EF4-FFF2-40B4-BE49-F238E27FC236}">
                <a16:creationId xmlns:a16="http://schemas.microsoft.com/office/drawing/2014/main" id="{00AE43EE-D899-4088-AF2D-7795DA42E259}"/>
              </a:ext>
            </a:extLst>
          </p:cNvPr>
          <p:cNvGrpSpPr/>
          <p:nvPr/>
        </p:nvGrpSpPr>
        <p:grpSpPr>
          <a:xfrm>
            <a:off x="8037653" y="3829567"/>
            <a:ext cx="1851685" cy="928762"/>
            <a:chOff x="6901406" y="2651100"/>
            <a:chExt cx="1851685" cy="928762"/>
          </a:xfrm>
        </p:grpSpPr>
        <p:grpSp>
          <p:nvGrpSpPr>
            <p:cNvPr id="40" name="Group 24">
              <a:extLst>
                <a:ext uri="{FF2B5EF4-FFF2-40B4-BE49-F238E27FC236}">
                  <a16:creationId xmlns:a16="http://schemas.microsoft.com/office/drawing/2014/main" id="{16BE7D0F-D834-4CAD-8996-1EF2B5431F97}"/>
                </a:ext>
              </a:extLst>
            </p:cNvPr>
            <p:cNvGrpSpPr/>
            <p:nvPr/>
          </p:nvGrpSpPr>
          <p:grpSpPr>
            <a:xfrm>
              <a:off x="6901406" y="2757127"/>
              <a:ext cx="265638" cy="318679"/>
              <a:chOff x="1285876" y="2968625"/>
              <a:chExt cx="352425" cy="407988"/>
            </a:xfrm>
            <a:solidFill>
              <a:schemeClr val="accent2"/>
            </a:solidFill>
          </p:grpSpPr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19F3B528-B7AF-4CB6-8DBD-FF1E466469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5876" y="2968625"/>
                <a:ext cx="352425" cy="407988"/>
              </a:xfrm>
              <a:custGeom>
                <a:avLst/>
                <a:gdLst>
                  <a:gd name="T0" fmla="*/ 164 w 166"/>
                  <a:gd name="T1" fmla="*/ 163 h 193"/>
                  <a:gd name="T2" fmla="*/ 139 w 166"/>
                  <a:gd name="T3" fmla="*/ 120 h 193"/>
                  <a:gd name="T4" fmla="*/ 150 w 166"/>
                  <a:gd name="T5" fmla="*/ 114 h 193"/>
                  <a:gd name="T6" fmla="*/ 149 w 166"/>
                  <a:gd name="T7" fmla="*/ 94 h 193"/>
                  <a:gd name="T8" fmla="*/ 160 w 166"/>
                  <a:gd name="T9" fmla="*/ 76 h 193"/>
                  <a:gd name="T10" fmla="*/ 149 w 166"/>
                  <a:gd name="T11" fmla="*/ 57 h 193"/>
                  <a:gd name="T12" fmla="*/ 150 w 166"/>
                  <a:gd name="T13" fmla="*/ 36 h 193"/>
                  <a:gd name="T14" fmla="*/ 131 w 166"/>
                  <a:gd name="T15" fmla="*/ 27 h 193"/>
                  <a:gd name="T16" fmla="*/ 121 w 166"/>
                  <a:gd name="T17" fmla="*/ 9 h 193"/>
                  <a:gd name="T18" fmla="*/ 101 w 166"/>
                  <a:gd name="T19" fmla="*/ 11 h 193"/>
                  <a:gd name="T20" fmla="*/ 83 w 166"/>
                  <a:gd name="T21" fmla="*/ 0 h 193"/>
                  <a:gd name="T22" fmla="*/ 65 w 166"/>
                  <a:gd name="T23" fmla="*/ 11 h 193"/>
                  <a:gd name="T24" fmla="*/ 45 w 166"/>
                  <a:gd name="T25" fmla="*/ 9 h 193"/>
                  <a:gd name="T26" fmla="*/ 35 w 166"/>
                  <a:gd name="T27" fmla="*/ 27 h 193"/>
                  <a:gd name="T28" fmla="*/ 16 w 166"/>
                  <a:gd name="T29" fmla="*/ 37 h 193"/>
                  <a:gd name="T30" fmla="*/ 17 w 166"/>
                  <a:gd name="T31" fmla="*/ 57 h 193"/>
                  <a:gd name="T32" fmla="*/ 6 w 166"/>
                  <a:gd name="T33" fmla="*/ 76 h 193"/>
                  <a:gd name="T34" fmla="*/ 17 w 166"/>
                  <a:gd name="T35" fmla="*/ 93 h 193"/>
                  <a:gd name="T36" fmla="*/ 16 w 166"/>
                  <a:gd name="T37" fmla="*/ 114 h 193"/>
                  <a:gd name="T38" fmla="*/ 26 w 166"/>
                  <a:gd name="T39" fmla="*/ 119 h 193"/>
                  <a:gd name="T40" fmla="*/ 27 w 166"/>
                  <a:gd name="T41" fmla="*/ 121 h 193"/>
                  <a:gd name="T42" fmla="*/ 2 w 166"/>
                  <a:gd name="T43" fmla="*/ 163 h 193"/>
                  <a:gd name="T44" fmla="*/ 5 w 166"/>
                  <a:gd name="T45" fmla="*/ 169 h 193"/>
                  <a:gd name="T46" fmla="*/ 22 w 166"/>
                  <a:gd name="T47" fmla="*/ 170 h 193"/>
                  <a:gd name="T48" fmla="*/ 32 w 166"/>
                  <a:gd name="T49" fmla="*/ 175 h 193"/>
                  <a:gd name="T50" fmla="*/ 41 w 166"/>
                  <a:gd name="T51" fmla="*/ 190 h 193"/>
                  <a:gd name="T52" fmla="*/ 47 w 166"/>
                  <a:gd name="T53" fmla="*/ 190 h 193"/>
                  <a:gd name="T54" fmla="*/ 73 w 166"/>
                  <a:gd name="T55" fmla="*/ 146 h 193"/>
                  <a:gd name="T56" fmla="*/ 74 w 166"/>
                  <a:gd name="T57" fmla="*/ 146 h 193"/>
                  <a:gd name="T58" fmla="*/ 84 w 166"/>
                  <a:gd name="T59" fmla="*/ 150 h 193"/>
                  <a:gd name="T60" fmla="*/ 93 w 166"/>
                  <a:gd name="T61" fmla="*/ 146 h 193"/>
                  <a:gd name="T62" fmla="*/ 94 w 166"/>
                  <a:gd name="T63" fmla="*/ 146 h 193"/>
                  <a:gd name="T64" fmla="*/ 119 w 166"/>
                  <a:gd name="T65" fmla="*/ 189 h 193"/>
                  <a:gd name="T66" fmla="*/ 126 w 166"/>
                  <a:gd name="T67" fmla="*/ 189 h 193"/>
                  <a:gd name="T68" fmla="*/ 135 w 166"/>
                  <a:gd name="T69" fmla="*/ 175 h 193"/>
                  <a:gd name="T70" fmla="*/ 144 w 166"/>
                  <a:gd name="T71" fmla="*/ 169 h 193"/>
                  <a:gd name="T72" fmla="*/ 161 w 166"/>
                  <a:gd name="T73" fmla="*/ 169 h 193"/>
                  <a:gd name="T74" fmla="*/ 164 w 166"/>
                  <a:gd name="T75" fmla="*/ 163 h 193"/>
                  <a:gd name="T76" fmla="*/ 111 w 166"/>
                  <a:gd name="T77" fmla="*/ 124 h 193"/>
                  <a:gd name="T78" fmla="*/ 53 w 166"/>
                  <a:gd name="T79" fmla="*/ 123 h 193"/>
                  <a:gd name="T80" fmla="*/ 35 w 166"/>
                  <a:gd name="T81" fmla="*/ 47 h 193"/>
                  <a:gd name="T82" fmla="*/ 110 w 166"/>
                  <a:gd name="T83" fmla="*/ 26 h 193"/>
                  <a:gd name="T84" fmla="*/ 111 w 166"/>
                  <a:gd name="T85" fmla="*/ 26 h 193"/>
                  <a:gd name="T86" fmla="*/ 111 w 166"/>
                  <a:gd name="T87" fmla="*/ 26 h 193"/>
                  <a:gd name="T88" fmla="*/ 132 w 166"/>
                  <a:gd name="T89" fmla="*/ 47 h 193"/>
                  <a:gd name="T90" fmla="*/ 111 w 166"/>
                  <a:gd name="T91" fmla="*/ 12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" h="193">
                    <a:moveTo>
                      <a:pt x="164" y="163"/>
                    </a:moveTo>
                    <a:cubicBezTo>
                      <a:pt x="164" y="163"/>
                      <a:pt x="143" y="126"/>
                      <a:pt x="139" y="120"/>
                    </a:cubicBezTo>
                    <a:cubicBezTo>
                      <a:pt x="144" y="119"/>
                      <a:pt x="148" y="117"/>
                      <a:pt x="150" y="114"/>
                    </a:cubicBezTo>
                    <a:cubicBezTo>
                      <a:pt x="153" y="109"/>
                      <a:pt x="148" y="99"/>
                      <a:pt x="149" y="94"/>
                    </a:cubicBezTo>
                    <a:cubicBezTo>
                      <a:pt x="151" y="87"/>
                      <a:pt x="160" y="82"/>
                      <a:pt x="160" y="76"/>
                    </a:cubicBezTo>
                    <a:cubicBezTo>
                      <a:pt x="160" y="70"/>
                      <a:pt x="150" y="63"/>
                      <a:pt x="149" y="57"/>
                    </a:cubicBezTo>
                    <a:cubicBezTo>
                      <a:pt x="147" y="51"/>
                      <a:pt x="153" y="42"/>
                      <a:pt x="150" y="36"/>
                    </a:cubicBezTo>
                    <a:cubicBezTo>
                      <a:pt x="147" y="31"/>
                      <a:pt x="136" y="31"/>
                      <a:pt x="131" y="27"/>
                    </a:cubicBezTo>
                    <a:cubicBezTo>
                      <a:pt x="127" y="23"/>
                      <a:pt x="127" y="12"/>
                      <a:pt x="121" y="9"/>
                    </a:cubicBezTo>
                    <a:cubicBezTo>
                      <a:pt x="116" y="6"/>
                      <a:pt x="107" y="12"/>
                      <a:pt x="101" y="11"/>
                    </a:cubicBezTo>
                    <a:cubicBezTo>
                      <a:pt x="95" y="9"/>
                      <a:pt x="90" y="0"/>
                      <a:pt x="83" y="0"/>
                    </a:cubicBezTo>
                    <a:cubicBezTo>
                      <a:pt x="77" y="0"/>
                      <a:pt x="67" y="10"/>
                      <a:pt x="65" y="11"/>
                    </a:cubicBezTo>
                    <a:cubicBezTo>
                      <a:pt x="59" y="12"/>
                      <a:pt x="50" y="6"/>
                      <a:pt x="45" y="9"/>
                    </a:cubicBezTo>
                    <a:cubicBezTo>
                      <a:pt x="39" y="12"/>
                      <a:pt x="39" y="23"/>
                      <a:pt x="35" y="27"/>
                    </a:cubicBezTo>
                    <a:cubicBezTo>
                      <a:pt x="30" y="31"/>
                      <a:pt x="20" y="31"/>
                      <a:pt x="16" y="37"/>
                    </a:cubicBezTo>
                    <a:cubicBezTo>
                      <a:pt x="13" y="42"/>
                      <a:pt x="19" y="51"/>
                      <a:pt x="17" y="57"/>
                    </a:cubicBezTo>
                    <a:cubicBezTo>
                      <a:pt x="16" y="63"/>
                      <a:pt x="6" y="69"/>
                      <a:pt x="6" y="76"/>
                    </a:cubicBezTo>
                    <a:cubicBezTo>
                      <a:pt x="6" y="82"/>
                      <a:pt x="16" y="87"/>
                      <a:pt x="17" y="93"/>
                    </a:cubicBezTo>
                    <a:cubicBezTo>
                      <a:pt x="19" y="99"/>
                      <a:pt x="13" y="108"/>
                      <a:pt x="16" y="114"/>
                    </a:cubicBezTo>
                    <a:cubicBezTo>
                      <a:pt x="18" y="117"/>
                      <a:pt x="22" y="118"/>
                      <a:pt x="26" y="119"/>
                    </a:cubicBezTo>
                    <a:cubicBezTo>
                      <a:pt x="26" y="120"/>
                      <a:pt x="27" y="120"/>
                      <a:pt x="27" y="121"/>
                    </a:cubicBezTo>
                    <a:cubicBezTo>
                      <a:pt x="24" y="126"/>
                      <a:pt x="2" y="163"/>
                      <a:pt x="2" y="163"/>
                    </a:cubicBezTo>
                    <a:cubicBezTo>
                      <a:pt x="0" y="166"/>
                      <a:pt x="2" y="169"/>
                      <a:pt x="5" y="169"/>
                    </a:cubicBezTo>
                    <a:cubicBezTo>
                      <a:pt x="22" y="170"/>
                      <a:pt x="22" y="170"/>
                      <a:pt x="22" y="170"/>
                    </a:cubicBezTo>
                    <a:cubicBezTo>
                      <a:pt x="26" y="170"/>
                      <a:pt x="30" y="172"/>
                      <a:pt x="32" y="175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3" y="193"/>
                      <a:pt x="46" y="193"/>
                      <a:pt x="47" y="190"/>
                    </a:cubicBezTo>
                    <a:cubicBezTo>
                      <a:pt x="47" y="190"/>
                      <a:pt x="73" y="146"/>
                      <a:pt x="73" y="146"/>
                    </a:cubicBezTo>
                    <a:cubicBezTo>
                      <a:pt x="73" y="145"/>
                      <a:pt x="74" y="145"/>
                      <a:pt x="74" y="146"/>
                    </a:cubicBezTo>
                    <a:cubicBezTo>
                      <a:pt x="77" y="148"/>
                      <a:pt x="80" y="150"/>
                      <a:pt x="84" y="150"/>
                    </a:cubicBezTo>
                    <a:cubicBezTo>
                      <a:pt x="87" y="150"/>
                      <a:pt x="90" y="148"/>
                      <a:pt x="93" y="146"/>
                    </a:cubicBezTo>
                    <a:cubicBezTo>
                      <a:pt x="93" y="145"/>
                      <a:pt x="93" y="145"/>
                      <a:pt x="94" y="146"/>
                    </a:cubicBezTo>
                    <a:cubicBezTo>
                      <a:pt x="94" y="146"/>
                      <a:pt x="119" y="189"/>
                      <a:pt x="119" y="189"/>
                    </a:cubicBezTo>
                    <a:cubicBezTo>
                      <a:pt x="121" y="192"/>
                      <a:pt x="124" y="192"/>
                      <a:pt x="126" y="189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7" y="172"/>
                      <a:pt x="141" y="170"/>
                      <a:pt x="144" y="169"/>
                    </a:cubicBezTo>
                    <a:cubicBezTo>
                      <a:pt x="161" y="169"/>
                      <a:pt x="161" y="169"/>
                      <a:pt x="161" y="169"/>
                    </a:cubicBezTo>
                    <a:cubicBezTo>
                      <a:pt x="165" y="169"/>
                      <a:pt x="166" y="166"/>
                      <a:pt x="164" y="163"/>
                    </a:cubicBezTo>
                    <a:close/>
                    <a:moveTo>
                      <a:pt x="111" y="124"/>
                    </a:moveTo>
                    <a:cubicBezTo>
                      <a:pt x="93" y="135"/>
                      <a:pt x="70" y="133"/>
                      <a:pt x="53" y="123"/>
                    </a:cubicBezTo>
                    <a:cubicBezTo>
                      <a:pt x="28" y="107"/>
                      <a:pt x="19" y="73"/>
                      <a:pt x="35" y="47"/>
                    </a:cubicBezTo>
                    <a:cubicBezTo>
                      <a:pt x="50" y="21"/>
                      <a:pt x="83" y="11"/>
                      <a:pt x="110" y="26"/>
                    </a:cubicBezTo>
                    <a:cubicBezTo>
                      <a:pt x="110" y="26"/>
                      <a:pt x="110" y="26"/>
                      <a:pt x="111" y="26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9" y="31"/>
                      <a:pt x="126" y="38"/>
                      <a:pt x="132" y="47"/>
                    </a:cubicBezTo>
                    <a:cubicBezTo>
                      <a:pt x="147" y="74"/>
                      <a:pt x="138" y="108"/>
                      <a:pt x="11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EEB50417-9602-47D8-B5AA-2AFD8BC3A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7788" y="3021013"/>
                <a:ext cx="228600" cy="220663"/>
              </a:xfrm>
              <a:custGeom>
                <a:avLst/>
                <a:gdLst>
                  <a:gd name="T0" fmla="*/ 78 w 108"/>
                  <a:gd name="T1" fmla="*/ 9 h 104"/>
                  <a:gd name="T2" fmla="*/ 78 w 108"/>
                  <a:gd name="T3" fmla="*/ 9 h 104"/>
                  <a:gd name="T4" fmla="*/ 30 w 108"/>
                  <a:gd name="T5" fmla="*/ 9 h 104"/>
                  <a:gd name="T6" fmla="*/ 13 w 108"/>
                  <a:gd name="T7" fmla="*/ 74 h 104"/>
                  <a:gd name="T8" fmla="*/ 29 w 108"/>
                  <a:gd name="T9" fmla="*/ 90 h 104"/>
                  <a:gd name="T10" fmla="*/ 31 w 108"/>
                  <a:gd name="T11" fmla="*/ 91 h 104"/>
                  <a:gd name="T12" fmla="*/ 95 w 108"/>
                  <a:gd name="T13" fmla="*/ 74 h 104"/>
                  <a:gd name="T14" fmla="*/ 78 w 108"/>
                  <a:gd name="T15" fmla="*/ 9 h 104"/>
                  <a:gd name="T16" fmla="*/ 84 w 108"/>
                  <a:gd name="T17" fmla="*/ 46 h 104"/>
                  <a:gd name="T18" fmla="*/ 76 w 108"/>
                  <a:gd name="T19" fmla="*/ 54 h 104"/>
                  <a:gd name="T20" fmla="*/ 72 w 108"/>
                  <a:gd name="T21" fmla="*/ 64 h 104"/>
                  <a:gd name="T22" fmla="*/ 74 w 108"/>
                  <a:gd name="T23" fmla="*/ 75 h 104"/>
                  <a:gd name="T24" fmla="*/ 70 w 108"/>
                  <a:gd name="T25" fmla="*/ 79 h 104"/>
                  <a:gd name="T26" fmla="*/ 60 w 108"/>
                  <a:gd name="T27" fmla="*/ 73 h 104"/>
                  <a:gd name="T28" fmla="*/ 49 w 108"/>
                  <a:gd name="T29" fmla="*/ 73 h 104"/>
                  <a:gd name="T30" fmla="*/ 39 w 108"/>
                  <a:gd name="T31" fmla="*/ 79 h 104"/>
                  <a:gd name="T32" fmla="*/ 35 w 108"/>
                  <a:gd name="T33" fmla="*/ 75 h 104"/>
                  <a:gd name="T34" fmla="*/ 37 w 108"/>
                  <a:gd name="T35" fmla="*/ 64 h 104"/>
                  <a:gd name="T36" fmla="*/ 33 w 108"/>
                  <a:gd name="T37" fmla="*/ 54 h 104"/>
                  <a:gd name="T38" fmla="*/ 25 w 108"/>
                  <a:gd name="T39" fmla="*/ 46 h 104"/>
                  <a:gd name="T40" fmla="*/ 27 w 108"/>
                  <a:gd name="T41" fmla="*/ 41 h 104"/>
                  <a:gd name="T42" fmla="*/ 38 w 108"/>
                  <a:gd name="T43" fmla="*/ 39 h 104"/>
                  <a:gd name="T44" fmla="*/ 47 w 108"/>
                  <a:gd name="T45" fmla="*/ 33 h 104"/>
                  <a:gd name="T46" fmla="*/ 52 w 108"/>
                  <a:gd name="T47" fmla="*/ 23 h 104"/>
                  <a:gd name="T48" fmla="*/ 57 w 108"/>
                  <a:gd name="T49" fmla="*/ 23 h 104"/>
                  <a:gd name="T50" fmla="*/ 62 w 108"/>
                  <a:gd name="T51" fmla="*/ 33 h 104"/>
                  <a:gd name="T52" fmla="*/ 71 w 108"/>
                  <a:gd name="T53" fmla="*/ 39 h 104"/>
                  <a:gd name="T54" fmla="*/ 82 w 108"/>
                  <a:gd name="T55" fmla="*/ 41 h 104"/>
                  <a:gd name="T56" fmla="*/ 84 w 108"/>
                  <a:gd name="T57" fmla="*/ 4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04">
                    <a:moveTo>
                      <a:pt x="78" y="9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64" y="1"/>
                      <a:pt x="45" y="0"/>
                      <a:pt x="30" y="9"/>
                    </a:cubicBezTo>
                    <a:cubicBezTo>
                      <a:pt x="8" y="22"/>
                      <a:pt x="0" y="51"/>
                      <a:pt x="13" y="74"/>
                    </a:cubicBezTo>
                    <a:cubicBezTo>
                      <a:pt x="17" y="81"/>
                      <a:pt x="23" y="86"/>
                      <a:pt x="29" y="90"/>
                    </a:cubicBezTo>
                    <a:cubicBezTo>
                      <a:pt x="29" y="91"/>
                      <a:pt x="30" y="91"/>
                      <a:pt x="31" y="91"/>
                    </a:cubicBezTo>
                    <a:cubicBezTo>
                      <a:pt x="53" y="104"/>
                      <a:pt x="82" y="97"/>
                      <a:pt x="95" y="74"/>
                    </a:cubicBezTo>
                    <a:cubicBezTo>
                      <a:pt x="108" y="51"/>
                      <a:pt x="101" y="22"/>
                      <a:pt x="78" y="9"/>
                    </a:cubicBezTo>
                    <a:close/>
                    <a:moveTo>
                      <a:pt x="84" y="46"/>
                    </a:moveTo>
                    <a:cubicBezTo>
                      <a:pt x="76" y="54"/>
                      <a:pt x="76" y="54"/>
                      <a:pt x="76" y="54"/>
                    </a:cubicBezTo>
                    <a:cubicBezTo>
                      <a:pt x="73" y="56"/>
                      <a:pt x="72" y="61"/>
                      <a:pt x="72" y="64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5" y="79"/>
                      <a:pt x="73" y="80"/>
                      <a:pt x="70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7" y="72"/>
                      <a:pt x="52" y="72"/>
                      <a:pt x="49" y="73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6" y="80"/>
                      <a:pt x="34" y="79"/>
                      <a:pt x="35" y="75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1"/>
                      <a:pt x="36" y="56"/>
                      <a:pt x="33" y="54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3" y="44"/>
                      <a:pt x="24" y="41"/>
                      <a:pt x="27" y="4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41" y="39"/>
                      <a:pt x="45" y="36"/>
                      <a:pt x="47" y="3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0"/>
                      <a:pt x="56" y="20"/>
                      <a:pt x="57" y="2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4" y="36"/>
                      <a:pt x="68" y="39"/>
                      <a:pt x="71" y="39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5" y="41"/>
                      <a:pt x="86" y="44"/>
                      <a:pt x="8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1" name="Group 235">
              <a:extLst>
                <a:ext uri="{FF2B5EF4-FFF2-40B4-BE49-F238E27FC236}">
                  <a16:creationId xmlns:a16="http://schemas.microsoft.com/office/drawing/2014/main" id="{FF683B67-5C82-4533-9541-4BBCD0151D9D}"/>
                </a:ext>
              </a:extLst>
            </p:cNvPr>
            <p:cNvGrpSpPr/>
            <p:nvPr/>
          </p:nvGrpSpPr>
          <p:grpSpPr>
            <a:xfrm>
              <a:off x="6910847" y="3233393"/>
              <a:ext cx="244889" cy="274461"/>
              <a:chOff x="4608513" y="6291263"/>
              <a:chExt cx="420688" cy="471488"/>
            </a:xfrm>
            <a:solidFill>
              <a:schemeClr val="accent2"/>
            </a:solidFill>
          </p:grpSpPr>
          <p:sp>
            <p:nvSpPr>
              <p:cNvPr id="43" name="Freeform 218">
                <a:extLst>
                  <a:ext uri="{FF2B5EF4-FFF2-40B4-BE49-F238E27FC236}">
                    <a16:creationId xmlns:a16="http://schemas.microsoft.com/office/drawing/2014/main" id="{54C84F8F-47F7-4138-BE04-DCEF84157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593"/>
                <a:endParaRPr lang="es-CO" sz="12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Freeform 219">
                <a:extLst>
                  <a:ext uri="{FF2B5EF4-FFF2-40B4-BE49-F238E27FC236}">
                    <a16:creationId xmlns:a16="http://schemas.microsoft.com/office/drawing/2014/main" id="{D4F75D83-4B37-408A-871C-B736228F7A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593"/>
                <a:endParaRPr lang="es-CO" sz="12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Freeform 220">
                <a:extLst>
                  <a:ext uri="{FF2B5EF4-FFF2-40B4-BE49-F238E27FC236}">
                    <a16:creationId xmlns:a16="http://schemas.microsoft.com/office/drawing/2014/main" id="{577F0F8B-EADD-47D7-8766-38BFE22E5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593"/>
                <a:endParaRPr lang="es-CO" sz="12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2" name="32 Rectángulo">
              <a:extLst>
                <a:ext uri="{FF2B5EF4-FFF2-40B4-BE49-F238E27FC236}">
                  <a16:creationId xmlns:a16="http://schemas.microsoft.com/office/drawing/2014/main" id="{4461CDDB-EAF5-40A0-93D7-4381A7D662BE}"/>
                </a:ext>
              </a:extLst>
            </p:cNvPr>
            <p:cNvSpPr/>
            <p:nvPr/>
          </p:nvSpPr>
          <p:spPr>
            <a:xfrm>
              <a:off x="7211682" y="2651100"/>
              <a:ext cx="1541409" cy="92876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Calidad de servicio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Transparencia</a:t>
              </a:r>
            </a:p>
          </p:txBody>
        </p:sp>
      </p:grpSp>
      <p:grpSp>
        <p:nvGrpSpPr>
          <p:cNvPr id="48" name="Agrupar 7">
            <a:extLst>
              <a:ext uri="{FF2B5EF4-FFF2-40B4-BE49-F238E27FC236}">
                <a16:creationId xmlns:a16="http://schemas.microsoft.com/office/drawing/2014/main" id="{559B3BC3-6010-4D71-B76F-80E729CA5747}"/>
              </a:ext>
            </a:extLst>
          </p:cNvPr>
          <p:cNvGrpSpPr/>
          <p:nvPr/>
        </p:nvGrpSpPr>
        <p:grpSpPr>
          <a:xfrm>
            <a:off x="3645308" y="2933700"/>
            <a:ext cx="1962784" cy="744509"/>
            <a:chOff x="2537208" y="1755233"/>
            <a:chExt cx="1962784" cy="744509"/>
          </a:xfrm>
        </p:grpSpPr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7083F85F-F9FA-4608-B786-361028C8F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7208" y="1923678"/>
              <a:ext cx="310077" cy="318590"/>
            </a:xfrm>
            <a:custGeom>
              <a:avLst/>
              <a:gdLst>
                <a:gd name="T0" fmla="*/ 19 w 212"/>
                <a:gd name="T1" fmla="*/ 72 h 212"/>
                <a:gd name="T2" fmla="*/ 4 w 212"/>
                <a:gd name="T3" fmla="*/ 45 h 212"/>
                <a:gd name="T4" fmla="*/ 33 w 212"/>
                <a:gd name="T5" fmla="*/ 36 h 212"/>
                <a:gd name="T6" fmla="*/ 43 w 212"/>
                <a:gd name="T7" fmla="*/ 5 h 212"/>
                <a:gd name="T8" fmla="*/ 62 w 212"/>
                <a:gd name="T9" fmla="*/ 0 h 212"/>
                <a:gd name="T10" fmla="*/ 72 w 212"/>
                <a:gd name="T11" fmla="*/ 19 h 212"/>
                <a:gd name="T12" fmla="*/ 99 w 212"/>
                <a:gd name="T13" fmla="*/ 4 h 212"/>
                <a:gd name="T14" fmla="*/ 108 w 212"/>
                <a:gd name="T15" fmla="*/ 33 h 212"/>
                <a:gd name="T16" fmla="*/ 139 w 212"/>
                <a:gd name="T17" fmla="*/ 43 h 212"/>
                <a:gd name="T18" fmla="*/ 145 w 212"/>
                <a:gd name="T19" fmla="*/ 62 h 212"/>
                <a:gd name="T20" fmla="*/ 125 w 212"/>
                <a:gd name="T21" fmla="*/ 72 h 212"/>
                <a:gd name="T22" fmla="*/ 140 w 212"/>
                <a:gd name="T23" fmla="*/ 99 h 212"/>
                <a:gd name="T24" fmla="*/ 111 w 212"/>
                <a:gd name="T25" fmla="*/ 108 h 212"/>
                <a:gd name="T26" fmla="*/ 101 w 212"/>
                <a:gd name="T27" fmla="*/ 139 h 212"/>
                <a:gd name="T28" fmla="*/ 83 w 212"/>
                <a:gd name="T29" fmla="*/ 144 h 212"/>
                <a:gd name="T30" fmla="*/ 72 w 212"/>
                <a:gd name="T31" fmla="*/ 125 h 212"/>
                <a:gd name="T32" fmla="*/ 45 w 212"/>
                <a:gd name="T33" fmla="*/ 140 h 212"/>
                <a:gd name="T34" fmla="*/ 36 w 212"/>
                <a:gd name="T35" fmla="*/ 111 h 212"/>
                <a:gd name="T36" fmla="*/ 5 w 212"/>
                <a:gd name="T37" fmla="*/ 101 h 212"/>
                <a:gd name="T38" fmla="*/ 0 w 212"/>
                <a:gd name="T39" fmla="*/ 83 h 212"/>
                <a:gd name="T40" fmla="*/ 45 w 212"/>
                <a:gd name="T41" fmla="*/ 72 h 212"/>
                <a:gd name="T42" fmla="*/ 72 w 212"/>
                <a:gd name="T43" fmla="*/ 99 h 212"/>
                <a:gd name="T44" fmla="*/ 99 w 212"/>
                <a:gd name="T45" fmla="*/ 72 h 212"/>
                <a:gd name="T46" fmla="*/ 88 w 212"/>
                <a:gd name="T47" fmla="*/ 51 h 212"/>
                <a:gd name="T48" fmla="*/ 65 w 212"/>
                <a:gd name="T49" fmla="*/ 47 h 212"/>
                <a:gd name="T50" fmla="*/ 45 w 212"/>
                <a:gd name="T51" fmla="*/ 72 h 212"/>
                <a:gd name="T52" fmla="*/ 117 w 212"/>
                <a:gd name="T53" fmla="*/ 158 h 212"/>
                <a:gd name="T54" fmla="*/ 117 w 212"/>
                <a:gd name="T55" fmla="*/ 150 h 212"/>
                <a:gd name="T56" fmla="*/ 105 w 212"/>
                <a:gd name="T57" fmla="*/ 134 h 212"/>
                <a:gd name="T58" fmla="*/ 130 w 212"/>
                <a:gd name="T59" fmla="*/ 124 h 212"/>
                <a:gd name="T60" fmla="*/ 149 w 212"/>
                <a:gd name="T61" fmla="*/ 98 h 212"/>
                <a:gd name="T62" fmla="*/ 168 w 212"/>
                <a:gd name="T63" fmla="*/ 98 h 212"/>
                <a:gd name="T64" fmla="*/ 187 w 212"/>
                <a:gd name="T65" fmla="*/ 124 h 212"/>
                <a:gd name="T66" fmla="*/ 212 w 212"/>
                <a:gd name="T67" fmla="*/ 134 h 212"/>
                <a:gd name="T68" fmla="*/ 200 w 212"/>
                <a:gd name="T69" fmla="*/ 154 h 212"/>
                <a:gd name="T70" fmla="*/ 212 w 212"/>
                <a:gd name="T71" fmla="*/ 175 h 212"/>
                <a:gd name="T72" fmla="*/ 187 w 212"/>
                <a:gd name="T73" fmla="*/ 185 h 212"/>
                <a:gd name="T74" fmla="*/ 168 w 212"/>
                <a:gd name="T75" fmla="*/ 211 h 212"/>
                <a:gd name="T76" fmla="*/ 149 w 212"/>
                <a:gd name="T77" fmla="*/ 211 h 212"/>
                <a:gd name="T78" fmla="*/ 130 w 212"/>
                <a:gd name="T79" fmla="*/ 185 h 212"/>
                <a:gd name="T80" fmla="*/ 105 w 212"/>
                <a:gd name="T81" fmla="*/ 175 h 212"/>
                <a:gd name="T82" fmla="*/ 159 w 212"/>
                <a:gd name="T83" fmla="*/ 175 h 212"/>
                <a:gd name="T84" fmla="*/ 179 w 212"/>
                <a:gd name="T85" fmla="*/ 154 h 212"/>
                <a:gd name="T86" fmla="*/ 159 w 212"/>
                <a:gd name="T87" fmla="*/ 133 h 212"/>
                <a:gd name="T88" fmla="*/ 138 w 212"/>
                <a:gd name="T89" fmla="*/ 154 h 212"/>
                <a:gd name="T90" fmla="*/ 159 w 212"/>
                <a:gd name="T91" fmla="*/ 17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212">
                  <a:moveTo>
                    <a:pt x="19" y="74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9" y="67"/>
                    <a:pt x="20" y="62"/>
                    <a:pt x="21" y="5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39"/>
                    <a:pt x="9" y="34"/>
                    <a:pt x="14" y="28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2"/>
                    <a:pt x="41" y="29"/>
                    <a:pt x="46" y="2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6" y="4"/>
                    <a:pt x="50" y="3"/>
                    <a:pt x="53" y="2"/>
                  </a:cubicBezTo>
                  <a:cubicBezTo>
                    <a:pt x="56" y="1"/>
                    <a:pt x="59" y="0"/>
                    <a:pt x="62" y="0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7" y="19"/>
                    <a:pt x="82" y="19"/>
                    <a:pt x="86" y="21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5" y="6"/>
                    <a:pt x="111" y="9"/>
                    <a:pt x="116" y="1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2" y="37"/>
                    <a:pt x="116" y="41"/>
                    <a:pt x="118" y="46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46"/>
                    <a:pt x="142" y="49"/>
                    <a:pt x="143" y="52"/>
                  </a:cubicBezTo>
                  <a:cubicBezTo>
                    <a:pt x="143" y="55"/>
                    <a:pt x="144" y="59"/>
                    <a:pt x="145" y="62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7"/>
                    <a:pt x="125" y="82"/>
                    <a:pt x="124" y="86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38" y="105"/>
                    <a:pt x="135" y="111"/>
                    <a:pt x="131" y="116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7" y="112"/>
                    <a:pt x="103" y="115"/>
                    <a:pt x="99" y="118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98" y="140"/>
                    <a:pt x="95" y="142"/>
                    <a:pt x="92" y="142"/>
                  </a:cubicBezTo>
                  <a:cubicBezTo>
                    <a:pt x="89" y="143"/>
                    <a:pt x="86" y="144"/>
                    <a:pt x="83" y="144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67" y="125"/>
                    <a:pt x="63" y="125"/>
                    <a:pt x="58" y="123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0" y="138"/>
                    <a:pt x="34" y="135"/>
                    <a:pt x="28" y="13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2" y="108"/>
                    <a:pt x="29" y="104"/>
                    <a:pt x="26" y="99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4" y="98"/>
                    <a:pt x="3" y="95"/>
                    <a:pt x="2" y="92"/>
                  </a:cubicBezTo>
                  <a:cubicBezTo>
                    <a:pt x="1" y="89"/>
                    <a:pt x="0" y="86"/>
                    <a:pt x="0" y="83"/>
                  </a:cubicBezTo>
                  <a:lnTo>
                    <a:pt x="19" y="74"/>
                  </a:lnTo>
                  <a:close/>
                  <a:moveTo>
                    <a:pt x="45" y="72"/>
                  </a:moveTo>
                  <a:cubicBezTo>
                    <a:pt x="45" y="80"/>
                    <a:pt x="48" y="86"/>
                    <a:pt x="53" y="91"/>
                  </a:cubicBezTo>
                  <a:cubicBezTo>
                    <a:pt x="59" y="96"/>
                    <a:pt x="65" y="99"/>
                    <a:pt x="72" y="99"/>
                  </a:cubicBezTo>
                  <a:cubicBezTo>
                    <a:pt x="80" y="99"/>
                    <a:pt x="86" y="96"/>
                    <a:pt x="91" y="91"/>
                  </a:cubicBezTo>
                  <a:cubicBezTo>
                    <a:pt x="96" y="85"/>
                    <a:pt x="99" y="79"/>
                    <a:pt x="99" y="72"/>
                  </a:cubicBezTo>
                  <a:cubicBezTo>
                    <a:pt x="99" y="70"/>
                    <a:pt x="98" y="68"/>
                    <a:pt x="98" y="65"/>
                  </a:cubicBezTo>
                  <a:cubicBezTo>
                    <a:pt x="96" y="59"/>
                    <a:pt x="93" y="54"/>
                    <a:pt x="88" y="51"/>
                  </a:cubicBezTo>
                  <a:cubicBezTo>
                    <a:pt x="83" y="47"/>
                    <a:pt x="78" y="45"/>
                    <a:pt x="72" y="45"/>
                  </a:cubicBezTo>
                  <a:cubicBezTo>
                    <a:pt x="71" y="45"/>
                    <a:pt x="68" y="46"/>
                    <a:pt x="65" y="47"/>
                  </a:cubicBezTo>
                  <a:cubicBezTo>
                    <a:pt x="59" y="48"/>
                    <a:pt x="55" y="51"/>
                    <a:pt x="51" y="56"/>
                  </a:cubicBezTo>
                  <a:cubicBezTo>
                    <a:pt x="47" y="61"/>
                    <a:pt x="45" y="66"/>
                    <a:pt x="45" y="72"/>
                  </a:cubicBezTo>
                  <a:close/>
                  <a:moveTo>
                    <a:pt x="118" y="164"/>
                  </a:moveTo>
                  <a:cubicBezTo>
                    <a:pt x="118" y="162"/>
                    <a:pt x="117" y="160"/>
                    <a:pt x="117" y="158"/>
                  </a:cubicBezTo>
                  <a:cubicBezTo>
                    <a:pt x="117" y="157"/>
                    <a:pt x="117" y="155"/>
                    <a:pt x="117" y="154"/>
                  </a:cubicBezTo>
                  <a:cubicBezTo>
                    <a:pt x="117" y="153"/>
                    <a:pt x="117" y="152"/>
                    <a:pt x="117" y="150"/>
                  </a:cubicBezTo>
                  <a:cubicBezTo>
                    <a:pt x="117" y="149"/>
                    <a:pt x="118" y="147"/>
                    <a:pt x="118" y="145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07" y="128"/>
                    <a:pt x="110" y="123"/>
                    <a:pt x="114" y="118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35" y="119"/>
                    <a:pt x="141" y="116"/>
                    <a:pt x="147" y="115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2" y="97"/>
                    <a:pt x="155" y="97"/>
                    <a:pt x="159" y="97"/>
                  </a:cubicBezTo>
                  <a:cubicBezTo>
                    <a:pt x="162" y="97"/>
                    <a:pt x="165" y="97"/>
                    <a:pt x="168" y="98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7" y="116"/>
                    <a:pt x="182" y="119"/>
                    <a:pt x="187" y="124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7" y="123"/>
                    <a:pt x="210" y="128"/>
                    <a:pt x="212" y="134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8"/>
                    <a:pt x="200" y="151"/>
                    <a:pt x="200" y="154"/>
                  </a:cubicBezTo>
                  <a:cubicBezTo>
                    <a:pt x="200" y="157"/>
                    <a:pt x="200" y="160"/>
                    <a:pt x="199" y="164"/>
                  </a:cubicBezTo>
                  <a:cubicBezTo>
                    <a:pt x="212" y="175"/>
                    <a:pt x="212" y="175"/>
                    <a:pt x="212" y="175"/>
                  </a:cubicBezTo>
                  <a:cubicBezTo>
                    <a:pt x="210" y="180"/>
                    <a:pt x="207" y="186"/>
                    <a:pt x="203" y="191"/>
                  </a:cubicBezTo>
                  <a:cubicBezTo>
                    <a:pt x="187" y="185"/>
                    <a:pt x="187" y="185"/>
                    <a:pt x="187" y="185"/>
                  </a:cubicBezTo>
                  <a:cubicBezTo>
                    <a:pt x="182" y="189"/>
                    <a:pt x="177" y="192"/>
                    <a:pt x="171" y="19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5" y="212"/>
                    <a:pt x="162" y="212"/>
                    <a:pt x="159" y="212"/>
                  </a:cubicBezTo>
                  <a:cubicBezTo>
                    <a:pt x="155" y="212"/>
                    <a:pt x="152" y="212"/>
                    <a:pt x="149" y="211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141" y="193"/>
                    <a:pt x="135" y="189"/>
                    <a:pt x="130" y="185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0" y="186"/>
                    <a:pt x="107" y="180"/>
                    <a:pt x="105" y="175"/>
                  </a:cubicBezTo>
                  <a:lnTo>
                    <a:pt x="118" y="164"/>
                  </a:lnTo>
                  <a:close/>
                  <a:moveTo>
                    <a:pt x="159" y="175"/>
                  </a:moveTo>
                  <a:cubicBezTo>
                    <a:pt x="164" y="175"/>
                    <a:pt x="169" y="173"/>
                    <a:pt x="173" y="169"/>
                  </a:cubicBezTo>
                  <a:cubicBezTo>
                    <a:pt x="177" y="165"/>
                    <a:pt x="179" y="160"/>
                    <a:pt x="179" y="154"/>
                  </a:cubicBezTo>
                  <a:cubicBezTo>
                    <a:pt x="179" y="149"/>
                    <a:pt x="177" y="144"/>
                    <a:pt x="173" y="140"/>
                  </a:cubicBezTo>
                  <a:cubicBezTo>
                    <a:pt x="169" y="135"/>
                    <a:pt x="164" y="133"/>
                    <a:pt x="159" y="133"/>
                  </a:cubicBezTo>
                  <a:cubicBezTo>
                    <a:pt x="153" y="133"/>
                    <a:pt x="148" y="135"/>
                    <a:pt x="144" y="140"/>
                  </a:cubicBezTo>
                  <a:cubicBezTo>
                    <a:pt x="140" y="144"/>
                    <a:pt x="138" y="149"/>
                    <a:pt x="138" y="154"/>
                  </a:cubicBezTo>
                  <a:cubicBezTo>
                    <a:pt x="138" y="160"/>
                    <a:pt x="140" y="165"/>
                    <a:pt x="144" y="169"/>
                  </a:cubicBezTo>
                  <a:cubicBezTo>
                    <a:pt x="148" y="173"/>
                    <a:pt x="153" y="175"/>
                    <a:pt x="159" y="1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26 Rectángulo">
              <a:extLst>
                <a:ext uri="{FF2B5EF4-FFF2-40B4-BE49-F238E27FC236}">
                  <a16:creationId xmlns:a16="http://schemas.microsoft.com/office/drawing/2014/main" id="{134B84EF-C7FD-4D5D-A082-C92414089CB3}"/>
                </a:ext>
              </a:extLst>
            </p:cNvPr>
            <p:cNvSpPr/>
            <p:nvPr/>
          </p:nvSpPr>
          <p:spPr>
            <a:xfrm>
              <a:off x="2829464" y="1755233"/>
              <a:ext cx="1670528" cy="74450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Transformar Modelos Operacionales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1" name="Agrupar 6">
            <a:extLst>
              <a:ext uri="{FF2B5EF4-FFF2-40B4-BE49-F238E27FC236}">
                <a16:creationId xmlns:a16="http://schemas.microsoft.com/office/drawing/2014/main" id="{118CF6EA-CCF4-40B7-95E4-61EC9913EE8B}"/>
              </a:ext>
            </a:extLst>
          </p:cNvPr>
          <p:cNvGrpSpPr/>
          <p:nvPr/>
        </p:nvGrpSpPr>
        <p:grpSpPr>
          <a:xfrm>
            <a:off x="3620015" y="3678209"/>
            <a:ext cx="1988077" cy="360040"/>
            <a:chOff x="2511915" y="2499742"/>
            <a:chExt cx="1988077" cy="360040"/>
          </a:xfrm>
        </p:grpSpPr>
        <p:sp>
          <p:nvSpPr>
            <p:cNvPr id="52" name="Freeform 115">
              <a:extLst>
                <a:ext uri="{FF2B5EF4-FFF2-40B4-BE49-F238E27FC236}">
                  <a16:creationId xmlns:a16="http://schemas.microsoft.com/office/drawing/2014/main" id="{CA99B6A2-19DA-454B-8347-F48B71029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915" y="2545581"/>
              <a:ext cx="335370" cy="242193"/>
            </a:xfrm>
            <a:custGeom>
              <a:avLst/>
              <a:gdLst>
                <a:gd name="T0" fmla="*/ 188 w 233"/>
                <a:gd name="T1" fmla="*/ 74 h 139"/>
                <a:gd name="T2" fmla="*/ 125 w 233"/>
                <a:gd name="T3" fmla="*/ 91 h 139"/>
                <a:gd name="T4" fmla="*/ 97 w 233"/>
                <a:gd name="T5" fmla="*/ 81 h 139"/>
                <a:gd name="T6" fmla="*/ 81 w 233"/>
                <a:gd name="T7" fmla="*/ 97 h 139"/>
                <a:gd name="T8" fmla="*/ 91 w 233"/>
                <a:gd name="T9" fmla="*/ 126 h 139"/>
                <a:gd name="T10" fmla="*/ 61 w 233"/>
                <a:gd name="T11" fmla="*/ 138 h 139"/>
                <a:gd name="T12" fmla="*/ 48 w 233"/>
                <a:gd name="T13" fmla="*/ 108 h 139"/>
                <a:gd name="T14" fmla="*/ 67 w 233"/>
                <a:gd name="T15" fmla="*/ 74 h 139"/>
                <a:gd name="T16" fmla="*/ 31 w 233"/>
                <a:gd name="T17" fmla="*/ 91 h 139"/>
                <a:gd name="T18" fmla="*/ 2 w 233"/>
                <a:gd name="T19" fmla="*/ 79 h 139"/>
                <a:gd name="T20" fmla="*/ 14 w 233"/>
                <a:gd name="T21" fmla="*/ 49 h 139"/>
                <a:gd name="T22" fmla="*/ 43 w 233"/>
                <a:gd name="T23" fmla="*/ 59 h 139"/>
                <a:gd name="T24" fmla="*/ 102 w 233"/>
                <a:gd name="T25" fmla="*/ 53 h 139"/>
                <a:gd name="T26" fmla="*/ 132 w 233"/>
                <a:gd name="T27" fmla="*/ 53 h 139"/>
                <a:gd name="T28" fmla="*/ 160 w 233"/>
                <a:gd name="T29" fmla="*/ 46 h 139"/>
                <a:gd name="T30" fmla="*/ 141 w 233"/>
                <a:gd name="T31" fmla="*/ 23 h 139"/>
                <a:gd name="T32" fmla="*/ 164 w 233"/>
                <a:gd name="T33" fmla="*/ 0 h 139"/>
                <a:gd name="T34" fmla="*/ 187 w 233"/>
                <a:gd name="T35" fmla="*/ 23 h 139"/>
                <a:gd name="T36" fmla="*/ 167 w 233"/>
                <a:gd name="T37" fmla="*/ 46 h 139"/>
                <a:gd name="T38" fmla="*/ 196 w 233"/>
                <a:gd name="T39" fmla="*/ 53 h 139"/>
                <a:gd name="T40" fmla="*/ 227 w 233"/>
                <a:gd name="T41" fmla="*/ 54 h 139"/>
                <a:gd name="T42" fmla="*/ 227 w 233"/>
                <a:gd name="T43" fmla="*/ 86 h 139"/>
                <a:gd name="T44" fmla="*/ 17 w 233"/>
                <a:gd name="T45" fmla="*/ 56 h 139"/>
                <a:gd name="T46" fmla="*/ 9 w 233"/>
                <a:gd name="T47" fmla="*/ 76 h 139"/>
                <a:gd name="T48" fmla="*/ 29 w 233"/>
                <a:gd name="T49" fmla="*/ 84 h 139"/>
                <a:gd name="T50" fmla="*/ 37 w 233"/>
                <a:gd name="T51" fmla="*/ 64 h 139"/>
                <a:gd name="T52" fmla="*/ 17 w 233"/>
                <a:gd name="T53" fmla="*/ 56 h 139"/>
                <a:gd name="T54" fmla="*/ 70 w 233"/>
                <a:gd name="T55" fmla="*/ 132 h 139"/>
                <a:gd name="T56" fmla="*/ 85 w 233"/>
                <a:gd name="T57" fmla="*/ 117 h 139"/>
                <a:gd name="T58" fmla="*/ 70 w 233"/>
                <a:gd name="T59" fmla="*/ 101 h 139"/>
                <a:gd name="T60" fmla="*/ 54 w 233"/>
                <a:gd name="T61" fmla="*/ 117 h 139"/>
                <a:gd name="T62" fmla="*/ 56 w 233"/>
                <a:gd name="T63" fmla="*/ 29 h 139"/>
                <a:gd name="T64" fmla="*/ 64 w 233"/>
                <a:gd name="T65" fmla="*/ 9 h 139"/>
                <a:gd name="T66" fmla="*/ 84 w 233"/>
                <a:gd name="T67" fmla="*/ 17 h 139"/>
                <a:gd name="T68" fmla="*/ 76 w 233"/>
                <a:gd name="T69" fmla="*/ 37 h 139"/>
                <a:gd name="T70" fmla="*/ 106 w 233"/>
                <a:gd name="T71" fmla="*/ 59 h 139"/>
                <a:gd name="T72" fmla="*/ 106 w 233"/>
                <a:gd name="T73" fmla="*/ 81 h 139"/>
                <a:gd name="T74" fmla="*/ 128 w 233"/>
                <a:gd name="T75" fmla="*/ 81 h 139"/>
                <a:gd name="T76" fmla="*/ 128 w 233"/>
                <a:gd name="T77" fmla="*/ 59 h 139"/>
                <a:gd name="T78" fmla="*/ 178 w 233"/>
                <a:gd name="T79" fmla="*/ 17 h 139"/>
                <a:gd name="T80" fmla="*/ 158 w 233"/>
                <a:gd name="T81" fmla="*/ 9 h 139"/>
                <a:gd name="T82" fmla="*/ 150 w 233"/>
                <a:gd name="T83" fmla="*/ 29 h 139"/>
                <a:gd name="T84" fmla="*/ 170 w 233"/>
                <a:gd name="T85" fmla="*/ 37 h 139"/>
                <a:gd name="T86" fmla="*/ 178 w 233"/>
                <a:gd name="T87" fmla="*/ 17 h 139"/>
                <a:gd name="T88" fmla="*/ 179 w 233"/>
                <a:gd name="T89" fmla="*/ 117 h 139"/>
                <a:gd name="T90" fmla="*/ 164 w 233"/>
                <a:gd name="T91" fmla="*/ 132 h 139"/>
                <a:gd name="T92" fmla="*/ 148 w 233"/>
                <a:gd name="T93" fmla="*/ 117 h 139"/>
                <a:gd name="T94" fmla="*/ 164 w 233"/>
                <a:gd name="T95" fmla="*/ 101 h 139"/>
                <a:gd name="T96" fmla="*/ 197 w 233"/>
                <a:gd name="T97" fmla="*/ 64 h 139"/>
                <a:gd name="T98" fmla="*/ 205 w 233"/>
                <a:gd name="T99" fmla="*/ 84 h 139"/>
                <a:gd name="T100" fmla="*/ 225 w 233"/>
                <a:gd name="T101" fmla="*/ 76 h 139"/>
                <a:gd name="T102" fmla="*/ 217 w 233"/>
                <a:gd name="T103" fmla="*/ 5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139">
                  <a:moveTo>
                    <a:pt x="203" y="91"/>
                  </a:moveTo>
                  <a:cubicBezTo>
                    <a:pt x="200" y="90"/>
                    <a:pt x="198" y="89"/>
                    <a:pt x="196" y="87"/>
                  </a:cubicBezTo>
                  <a:cubicBezTo>
                    <a:pt x="194" y="86"/>
                    <a:pt x="192" y="83"/>
                    <a:pt x="191" y="81"/>
                  </a:cubicBezTo>
                  <a:cubicBezTo>
                    <a:pt x="189" y="79"/>
                    <a:pt x="189" y="76"/>
                    <a:pt x="188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6"/>
                    <a:pt x="138" y="79"/>
                    <a:pt x="137" y="81"/>
                  </a:cubicBezTo>
                  <a:cubicBezTo>
                    <a:pt x="135" y="83"/>
                    <a:pt x="134" y="86"/>
                    <a:pt x="132" y="87"/>
                  </a:cubicBezTo>
                  <a:cubicBezTo>
                    <a:pt x="130" y="89"/>
                    <a:pt x="127" y="90"/>
                    <a:pt x="125" y="91"/>
                  </a:cubicBezTo>
                  <a:cubicBezTo>
                    <a:pt x="122" y="92"/>
                    <a:pt x="120" y="93"/>
                    <a:pt x="117" y="93"/>
                  </a:cubicBezTo>
                  <a:cubicBezTo>
                    <a:pt x="114" y="93"/>
                    <a:pt x="112" y="92"/>
                    <a:pt x="109" y="91"/>
                  </a:cubicBezTo>
                  <a:cubicBezTo>
                    <a:pt x="106" y="90"/>
                    <a:pt x="104" y="89"/>
                    <a:pt x="102" y="87"/>
                  </a:cubicBezTo>
                  <a:cubicBezTo>
                    <a:pt x="100" y="86"/>
                    <a:pt x="99" y="83"/>
                    <a:pt x="97" y="81"/>
                  </a:cubicBezTo>
                  <a:cubicBezTo>
                    <a:pt x="96" y="79"/>
                    <a:pt x="95" y="76"/>
                    <a:pt x="95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6" y="95"/>
                    <a:pt x="79" y="96"/>
                    <a:pt x="81" y="97"/>
                  </a:cubicBezTo>
                  <a:cubicBezTo>
                    <a:pt x="83" y="98"/>
                    <a:pt x="85" y="100"/>
                    <a:pt x="87" y="102"/>
                  </a:cubicBezTo>
                  <a:cubicBezTo>
                    <a:pt x="89" y="104"/>
                    <a:pt x="90" y="106"/>
                    <a:pt x="91" y="109"/>
                  </a:cubicBezTo>
                  <a:cubicBezTo>
                    <a:pt x="92" y="111"/>
                    <a:pt x="92" y="114"/>
                    <a:pt x="92" y="117"/>
                  </a:cubicBezTo>
                  <a:cubicBezTo>
                    <a:pt x="92" y="120"/>
                    <a:pt x="92" y="123"/>
                    <a:pt x="91" y="126"/>
                  </a:cubicBezTo>
                  <a:cubicBezTo>
                    <a:pt x="89" y="128"/>
                    <a:pt x="88" y="131"/>
                    <a:pt x="86" y="133"/>
                  </a:cubicBezTo>
                  <a:cubicBezTo>
                    <a:pt x="84" y="135"/>
                    <a:pt x="81" y="137"/>
                    <a:pt x="78" y="138"/>
                  </a:cubicBezTo>
                  <a:cubicBezTo>
                    <a:pt x="76" y="139"/>
                    <a:pt x="73" y="139"/>
                    <a:pt x="70" y="139"/>
                  </a:cubicBezTo>
                  <a:cubicBezTo>
                    <a:pt x="66" y="139"/>
                    <a:pt x="63" y="139"/>
                    <a:pt x="61" y="138"/>
                  </a:cubicBezTo>
                  <a:cubicBezTo>
                    <a:pt x="58" y="137"/>
                    <a:pt x="56" y="135"/>
                    <a:pt x="53" y="133"/>
                  </a:cubicBezTo>
                  <a:cubicBezTo>
                    <a:pt x="51" y="131"/>
                    <a:pt x="50" y="128"/>
                    <a:pt x="49" y="126"/>
                  </a:cubicBezTo>
                  <a:cubicBezTo>
                    <a:pt x="47" y="123"/>
                    <a:pt x="47" y="120"/>
                    <a:pt x="47" y="117"/>
                  </a:cubicBezTo>
                  <a:cubicBezTo>
                    <a:pt x="47" y="114"/>
                    <a:pt x="47" y="111"/>
                    <a:pt x="48" y="108"/>
                  </a:cubicBezTo>
                  <a:cubicBezTo>
                    <a:pt x="49" y="106"/>
                    <a:pt x="51" y="104"/>
                    <a:pt x="53" y="102"/>
                  </a:cubicBezTo>
                  <a:cubicBezTo>
                    <a:pt x="54" y="100"/>
                    <a:pt x="57" y="98"/>
                    <a:pt x="59" y="97"/>
                  </a:cubicBezTo>
                  <a:cubicBezTo>
                    <a:pt x="61" y="95"/>
                    <a:pt x="64" y="94"/>
                    <a:pt x="67" y="9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6"/>
                    <a:pt x="44" y="79"/>
                    <a:pt x="43" y="81"/>
                  </a:cubicBezTo>
                  <a:cubicBezTo>
                    <a:pt x="41" y="83"/>
                    <a:pt x="40" y="86"/>
                    <a:pt x="38" y="87"/>
                  </a:cubicBezTo>
                  <a:cubicBezTo>
                    <a:pt x="36" y="89"/>
                    <a:pt x="33" y="90"/>
                    <a:pt x="31" y="91"/>
                  </a:cubicBezTo>
                  <a:cubicBezTo>
                    <a:pt x="28" y="92"/>
                    <a:pt x="26" y="93"/>
                    <a:pt x="23" y="93"/>
                  </a:cubicBezTo>
                  <a:cubicBezTo>
                    <a:pt x="20" y="93"/>
                    <a:pt x="17" y="92"/>
                    <a:pt x="14" y="91"/>
                  </a:cubicBezTo>
                  <a:cubicBezTo>
                    <a:pt x="11" y="90"/>
                    <a:pt x="9" y="88"/>
                    <a:pt x="7" y="86"/>
                  </a:cubicBezTo>
                  <a:cubicBezTo>
                    <a:pt x="5" y="84"/>
                    <a:pt x="3" y="82"/>
                    <a:pt x="2" y="79"/>
                  </a:cubicBezTo>
                  <a:cubicBezTo>
                    <a:pt x="1" y="76"/>
                    <a:pt x="0" y="73"/>
                    <a:pt x="0" y="70"/>
                  </a:cubicBezTo>
                  <a:cubicBezTo>
                    <a:pt x="0" y="67"/>
                    <a:pt x="1" y="64"/>
                    <a:pt x="2" y="61"/>
                  </a:cubicBezTo>
                  <a:cubicBezTo>
                    <a:pt x="3" y="58"/>
                    <a:pt x="5" y="56"/>
                    <a:pt x="7" y="54"/>
                  </a:cubicBezTo>
                  <a:cubicBezTo>
                    <a:pt x="9" y="52"/>
                    <a:pt x="11" y="50"/>
                    <a:pt x="14" y="49"/>
                  </a:cubicBezTo>
                  <a:cubicBezTo>
                    <a:pt x="17" y="48"/>
                    <a:pt x="20" y="47"/>
                    <a:pt x="23" y="47"/>
                  </a:cubicBezTo>
                  <a:cubicBezTo>
                    <a:pt x="26" y="47"/>
                    <a:pt x="28" y="48"/>
                    <a:pt x="31" y="49"/>
                  </a:cubicBezTo>
                  <a:cubicBezTo>
                    <a:pt x="33" y="50"/>
                    <a:pt x="36" y="51"/>
                    <a:pt x="38" y="53"/>
                  </a:cubicBezTo>
                  <a:cubicBezTo>
                    <a:pt x="40" y="55"/>
                    <a:pt x="41" y="57"/>
                    <a:pt x="43" y="59"/>
                  </a:cubicBezTo>
                  <a:cubicBezTo>
                    <a:pt x="44" y="61"/>
                    <a:pt x="45" y="64"/>
                    <a:pt x="4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4"/>
                    <a:pt x="96" y="61"/>
                    <a:pt x="97" y="59"/>
                  </a:cubicBezTo>
                  <a:cubicBezTo>
                    <a:pt x="98" y="57"/>
                    <a:pt x="100" y="55"/>
                    <a:pt x="102" y="53"/>
                  </a:cubicBezTo>
                  <a:cubicBezTo>
                    <a:pt x="104" y="51"/>
                    <a:pt x="106" y="50"/>
                    <a:pt x="109" y="49"/>
                  </a:cubicBezTo>
                  <a:cubicBezTo>
                    <a:pt x="111" y="48"/>
                    <a:pt x="114" y="47"/>
                    <a:pt x="117" y="47"/>
                  </a:cubicBezTo>
                  <a:cubicBezTo>
                    <a:pt x="120" y="47"/>
                    <a:pt x="123" y="48"/>
                    <a:pt x="125" y="49"/>
                  </a:cubicBezTo>
                  <a:cubicBezTo>
                    <a:pt x="128" y="50"/>
                    <a:pt x="130" y="51"/>
                    <a:pt x="132" y="53"/>
                  </a:cubicBezTo>
                  <a:cubicBezTo>
                    <a:pt x="134" y="55"/>
                    <a:pt x="136" y="57"/>
                    <a:pt x="137" y="59"/>
                  </a:cubicBezTo>
                  <a:cubicBezTo>
                    <a:pt x="138" y="61"/>
                    <a:pt x="139" y="64"/>
                    <a:pt x="139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58" y="45"/>
                    <a:pt x="155" y="44"/>
                    <a:pt x="153" y="43"/>
                  </a:cubicBezTo>
                  <a:cubicBezTo>
                    <a:pt x="150" y="42"/>
                    <a:pt x="148" y="40"/>
                    <a:pt x="147" y="38"/>
                  </a:cubicBezTo>
                  <a:cubicBezTo>
                    <a:pt x="145" y="36"/>
                    <a:pt x="143" y="34"/>
                    <a:pt x="143" y="31"/>
                  </a:cubicBezTo>
                  <a:cubicBezTo>
                    <a:pt x="142" y="29"/>
                    <a:pt x="141" y="26"/>
                    <a:pt x="141" y="23"/>
                  </a:cubicBezTo>
                  <a:cubicBezTo>
                    <a:pt x="141" y="20"/>
                    <a:pt x="142" y="17"/>
                    <a:pt x="143" y="14"/>
                  </a:cubicBezTo>
                  <a:cubicBezTo>
                    <a:pt x="144" y="12"/>
                    <a:pt x="146" y="9"/>
                    <a:pt x="148" y="7"/>
                  </a:cubicBezTo>
                  <a:cubicBezTo>
                    <a:pt x="150" y="5"/>
                    <a:pt x="152" y="3"/>
                    <a:pt x="155" y="2"/>
                  </a:cubicBezTo>
                  <a:cubicBezTo>
                    <a:pt x="158" y="1"/>
                    <a:pt x="161" y="0"/>
                    <a:pt x="164" y="0"/>
                  </a:cubicBezTo>
                  <a:cubicBezTo>
                    <a:pt x="167" y="0"/>
                    <a:pt x="170" y="1"/>
                    <a:pt x="173" y="2"/>
                  </a:cubicBezTo>
                  <a:cubicBezTo>
                    <a:pt x="175" y="3"/>
                    <a:pt x="178" y="5"/>
                    <a:pt x="180" y="7"/>
                  </a:cubicBezTo>
                  <a:cubicBezTo>
                    <a:pt x="182" y="9"/>
                    <a:pt x="184" y="12"/>
                    <a:pt x="185" y="14"/>
                  </a:cubicBezTo>
                  <a:cubicBezTo>
                    <a:pt x="186" y="17"/>
                    <a:pt x="187" y="20"/>
                    <a:pt x="187" y="23"/>
                  </a:cubicBezTo>
                  <a:cubicBezTo>
                    <a:pt x="187" y="26"/>
                    <a:pt x="186" y="29"/>
                    <a:pt x="185" y="31"/>
                  </a:cubicBezTo>
                  <a:cubicBezTo>
                    <a:pt x="184" y="34"/>
                    <a:pt x="183" y="36"/>
                    <a:pt x="181" y="38"/>
                  </a:cubicBezTo>
                  <a:cubicBezTo>
                    <a:pt x="179" y="40"/>
                    <a:pt x="177" y="42"/>
                    <a:pt x="175" y="43"/>
                  </a:cubicBezTo>
                  <a:cubicBezTo>
                    <a:pt x="173" y="44"/>
                    <a:pt x="170" y="45"/>
                    <a:pt x="167" y="4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4"/>
                    <a:pt x="189" y="61"/>
                    <a:pt x="191" y="59"/>
                  </a:cubicBezTo>
                  <a:cubicBezTo>
                    <a:pt x="192" y="57"/>
                    <a:pt x="194" y="55"/>
                    <a:pt x="196" y="53"/>
                  </a:cubicBezTo>
                  <a:cubicBezTo>
                    <a:pt x="198" y="51"/>
                    <a:pt x="200" y="50"/>
                    <a:pt x="202" y="49"/>
                  </a:cubicBezTo>
                  <a:cubicBezTo>
                    <a:pt x="205" y="48"/>
                    <a:pt x="208" y="47"/>
                    <a:pt x="211" y="47"/>
                  </a:cubicBezTo>
                  <a:cubicBezTo>
                    <a:pt x="214" y="47"/>
                    <a:pt x="217" y="48"/>
                    <a:pt x="219" y="49"/>
                  </a:cubicBezTo>
                  <a:cubicBezTo>
                    <a:pt x="222" y="50"/>
                    <a:pt x="225" y="52"/>
                    <a:pt x="227" y="54"/>
                  </a:cubicBezTo>
                  <a:cubicBezTo>
                    <a:pt x="229" y="56"/>
                    <a:pt x="230" y="58"/>
                    <a:pt x="232" y="61"/>
                  </a:cubicBezTo>
                  <a:cubicBezTo>
                    <a:pt x="233" y="64"/>
                    <a:pt x="233" y="67"/>
                    <a:pt x="233" y="70"/>
                  </a:cubicBezTo>
                  <a:cubicBezTo>
                    <a:pt x="233" y="73"/>
                    <a:pt x="233" y="76"/>
                    <a:pt x="232" y="79"/>
                  </a:cubicBezTo>
                  <a:cubicBezTo>
                    <a:pt x="230" y="82"/>
                    <a:pt x="229" y="84"/>
                    <a:pt x="227" y="86"/>
                  </a:cubicBezTo>
                  <a:cubicBezTo>
                    <a:pt x="225" y="88"/>
                    <a:pt x="222" y="90"/>
                    <a:pt x="219" y="91"/>
                  </a:cubicBezTo>
                  <a:cubicBezTo>
                    <a:pt x="217" y="92"/>
                    <a:pt x="214" y="93"/>
                    <a:pt x="211" y="93"/>
                  </a:cubicBezTo>
                  <a:cubicBezTo>
                    <a:pt x="208" y="93"/>
                    <a:pt x="205" y="92"/>
                    <a:pt x="203" y="91"/>
                  </a:cubicBezTo>
                  <a:close/>
                  <a:moveTo>
                    <a:pt x="17" y="56"/>
                  </a:moveTo>
                  <a:cubicBezTo>
                    <a:pt x="15" y="57"/>
                    <a:pt x="13" y="58"/>
                    <a:pt x="12" y="59"/>
                  </a:cubicBezTo>
                  <a:cubicBezTo>
                    <a:pt x="11" y="61"/>
                    <a:pt x="10" y="62"/>
                    <a:pt x="9" y="64"/>
                  </a:cubicBezTo>
                  <a:cubicBezTo>
                    <a:pt x="8" y="66"/>
                    <a:pt x="7" y="68"/>
                    <a:pt x="7" y="70"/>
                  </a:cubicBezTo>
                  <a:cubicBezTo>
                    <a:pt x="7" y="72"/>
                    <a:pt x="8" y="74"/>
                    <a:pt x="9" y="76"/>
                  </a:cubicBezTo>
                  <a:cubicBezTo>
                    <a:pt x="10" y="78"/>
                    <a:pt x="11" y="79"/>
                    <a:pt x="12" y="81"/>
                  </a:cubicBezTo>
                  <a:cubicBezTo>
                    <a:pt x="13" y="82"/>
                    <a:pt x="15" y="83"/>
                    <a:pt x="17" y="84"/>
                  </a:cubicBezTo>
                  <a:cubicBezTo>
                    <a:pt x="19" y="85"/>
                    <a:pt x="21" y="85"/>
                    <a:pt x="23" y="85"/>
                  </a:cubicBezTo>
                  <a:cubicBezTo>
                    <a:pt x="25" y="85"/>
                    <a:pt x="27" y="85"/>
                    <a:pt x="29" y="84"/>
                  </a:cubicBezTo>
                  <a:cubicBezTo>
                    <a:pt x="31" y="83"/>
                    <a:pt x="32" y="82"/>
                    <a:pt x="34" y="81"/>
                  </a:cubicBezTo>
                  <a:cubicBezTo>
                    <a:pt x="35" y="79"/>
                    <a:pt x="36" y="78"/>
                    <a:pt x="37" y="76"/>
                  </a:cubicBezTo>
                  <a:cubicBezTo>
                    <a:pt x="38" y="74"/>
                    <a:pt x="38" y="72"/>
                    <a:pt x="38" y="70"/>
                  </a:cubicBezTo>
                  <a:cubicBezTo>
                    <a:pt x="38" y="68"/>
                    <a:pt x="38" y="66"/>
                    <a:pt x="37" y="64"/>
                  </a:cubicBezTo>
                  <a:cubicBezTo>
                    <a:pt x="36" y="62"/>
                    <a:pt x="35" y="61"/>
                    <a:pt x="34" y="59"/>
                  </a:cubicBezTo>
                  <a:cubicBezTo>
                    <a:pt x="32" y="58"/>
                    <a:pt x="31" y="57"/>
                    <a:pt x="29" y="56"/>
                  </a:cubicBezTo>
                  <a:cubicBezTo>
                    <a:pt x="27" y="55"/>
                    <a:pt x="25" y="55"/>
                    <a:pt x="23" y="55"/>
                  </a:cubicBezTo>
                  <a:cubicBezTo>
                    <a:pt x="21" y="55"/>
                    <a:pt x="19" y="55"/>
                    <a:pt x="17" y="56"/>
                  </a:cubicBezTo>
                  <a:close/>
                  <a:moveTo>
                    <a:pt x="56" y="123"/>
                  </a:moveTo>
                  <a:cubicBezTo>
                    <a:pt x="56" y="124"/>
                    <a:pt x="57" y="126"/>
                    <a:pt x="59" y="127"/>
                  </a:cubicBezTo>
                  <a:cubicBezTo>
                    <a:pt x="60" y="129"/>
                    <a:pt x="62" y="130"/>
                    <a:pt x="64" y="131"/>
                  </a:cubicBezTo>
                  <a:cubicBezTo>
                    <a:pt x="65" y="132"/>
                    <a:pt x="67" y="132"/>
                    <a:pt x="70" y="132"/>
                  </a:cubicBezTo>
                  <a:cubicBezTo>
                    <a:pt x="72" y="132"/>
                    <a:pt x="74" y="132"/>
                    <a:pt x="75" y="131"/>
                  </a:cubicBezTo>
                  <a:cubicBezTo>
                    <a:pt x="77" y="130"/>
                    <a:pt x="79" y="129"/>
                    <a:pt x="80" y="127"/>
                  </a:cubicBezTo>
                  <a:cubicBezTo>
                    <a:pt x="82" y="126"/>
                    <a:pt x="83" y="124"/>
                    <a:pt x="84" y="123"/>
                  </a:cubicBezTo>
                  <a:cubicBezTo>
                    <a:pt x="84" y="121"/>
                    <a:pt x="85" y="119"/>
                    <a:pt x="85" y="117"/>
                  </a:cubicBezTo>
                  <a:cubicBezTo>
                    <a:pt x="85" y="115"/>
                    <a:pt x="84" y="113"/>
                    <a:pt x="84" y="111"/>
                  </a:cubicBezTo>
                  <a:cubicBezTo>
                    <a:pt x="83" y="109"/>
                    <a:pt x="82" y="107"/>
                    <a:pt x="80" y="106"/>
                  </a:cubicBezTo>
                  <a:cubicBezTo>
                    <a:pt x="79" y="105"/>
                    <a:pt x="77" y="104"/>
                    <a:pt x="75" y="103"/>
                  </a:cubicBezTo>
                  <a:cubicBezTo>
                    <a:pt x="74" y="102"/>
                    <a:pt x="72" y="101"/>
                    <a:pt x="70" y="101"/>
                  </a:cubicBezTo>
                  <a:cubicBezTo>
                    <a:pt x="67" y="101"/>
                    <a:pt x="65" y="102"/>
                    <a:pt x="64" y="103"/>
                  </a:cubicBezTo>
                  <a:cubicBezTo>
                    <a:pt x="62" y="104"/>
                    <a:pt x="60" y="105"/>
                    <a:pt x="59" y="106"/>
                  </a:cubicBezTo>
                  <a:cubicBezTo>
                    <a:pt x="57" y="107"/>
                    <a:pt x="56" y="109"/>
                    <a:pt x="56" y="111"/>
                  </a:cubicBezTo>
                  <a:cubicBezTo>
                    <a:pt x="55" y="113"/>
                    <a:pt x="54" y="115"/>
                    <a:pt x="54" y="117"/>
                  </a:cubicBezTo>
                  <a:cubicBezTo>
                    <a:pt x="54" y="119"/>
                    <a:pt x="55" y="121"/>
                    <a:pt x="56" y="123"/>
                  </a:cubicBezTo>
                  <a:close/>
                  <a:moveTo>
                    <a:pt x="64" y="37"/>
                  </a:moveTo>
                  <a:cubicBezTo>
                    <a:pt x="62" y="36"/>
                    <a:pt x="61" y="35"/>
                    <a:pt x="59" y="34"/>
                  </a:cubicBezTo>
                  <a:cubicBezTo>
                    <a:pt x="58" y="32"/>
                    <a:pt x="57" y="31"/>
                    <a:pt x="56" y="29"/>
                  </a:cubicBezTo>
                  <a:cubicBezTo>
                    <a:pt x="55" y="27"/>
                    <a:pt x="55" y="25"/>
                    <a:pt x="55" y="23"/>
                  </a:cubicBezTo>
                  <a:cubicBezTo>
                    <a:pt x="55" y="21"/>
                    <a:pt x="55" y="19"/>
                    <a:pt x="56" y="17"/>
                  </a:cubicBezTo>
                  <a:cubicBezTo>
                    <a:pt x="57" y="15"/>
                    <a:pt x="58" y="14"/>
                    <a:pt x="59" y="12"/>
                  </a:cubicBezTo>
                  <a:cubicBezTo>
                    <a:pt x="61" y="11"/>
                    <a:pt x="62" y="10"/>
                    <a:pt x="64" y="9"/>
                  </a:cubicBezTo>
                  <a:cubicBezTo>
                    <a:pt x="66" y="8"/>
                    <a:pt x="68" y="8"/>
                    <a:pt x="70" y="8"/>
                  </a:cubicBezTo>
                  <a:cubicBezTo>
                    <a:pt x="72" y="8"/>
                    <a:pt x="74" y="8"/>
                    <a:pt x="76" y="9"/>
                  </a:cubicBezTo>
                  <a:cubicBezTo>
                    <a:pt x="78" y="10"/>
                    <a:pt x="80" y="11"/>
                    <a:pt x="81" y="12"/>
                  </a:cubicBezTo>
                  <a:cubicBezTo>
                    <a:pt x="82" y="14"/>
                    <a:pt x="83" y="15"/>
                    <a:pt x="84" y="17"/>
                  </a:cubicBezTo>
                  <a:cubicBezTo>
                    <a:pt x="85" y="19"/>
                    <a:pt x="85" y="21"/>
                    <a:pt x="85" y="23"/>
                  </a:cubicBezTo>
                  <a:cubicBezTo>
                    <a:pt x="85" y="25"/>
                    <a:pt x="85" y="27"/>
                    <a:pt x="84" y="29"/>
                  </a:cubicBezTo>
                  <a:cubicBezTo>
                    <a:pt x="83" y="31"/>
                    <a:pt x="82" y="32"/>
                    <a:pt x="81" y="34"/>
                  </a:cubicBezTo>
                  <a:cubicBezTo>
                    <a:pt x="80" y="35"/>
                    <a:pt x="78" y="36"/>
                    <a:pt x="76" y="37"/>
                  </a:cubicBezTo>
                  <a:cubicBezTo>
                    <a:pt x="74" y="38"/>
                    <a:pt x="72" y="38"/>
                    <a:pt x="70" y="38"/>
                  </a:cubicBezTo>
                  <a:cubicBezTo>
                    <a:pt x="68" y="38"/>
                    <a:pt x="66" y="38"/>
                    <a:pt x="64" y="37"/>
                  </a:cubicBezTo>
                  <a:close/>
                  <a:moveTo>
                    <a:pt x="111" y="56"/>
                  </a:moveTo>
                  <a:cubicBezTo>
                    <a:pt x="109" y="57"/>
                    <a:pt x="108" y="58"/>
                    <a:pt x="106" y="59"/>
                  </a:cubicBezTo>
                  <a:cubicBezTo>
                    <a:pt x="105" y="61"/>
                    <a:pt x="104" y="62"/>
                    <a:pt x="103" y="64"/>
                  </a:cubicBezTo>
                  <a:cubicBezTo>
                    <a:pt x="102" y="66"/>
                    <a:pt x="102" y="68"/>
                    <a:pt x="102" y="70"/>
                  </a:cubicBezTo>
                  <a:cubicBezTo>
                    <a:pt x="102" y="72"/>
                    <a:pt x="102" y="74"/>
                    <a:pt x="103" y="76"/>
                  </a:cubicBezTo>
                  <a:cubicBezTo>
                    <a:pt x="104" y="78"/>
                    <a:pt x="105" y="79"/>
                    <a:pt x="106" y="81"/>
                  </a:cubicBezTo>
                  <a:cubicBezTo>
                    <a:pt x="108" y="82"/>
                    <a:pt x="109" y="83"/>
                    <a:pt x="111" y="84"/>
                  </a:cubicBezTo>
                  <a:cubicBezTo>
                    <a:pt x="113" y="85"/>
                    <a:pt x="115" y="85"/>
                    <a:pt x="117" y="85"/>
                  </a:cubicBezTo>
                  <a:cubicBezTo>
                    <a:pt x="119" y="85"/>
                    <a:pt x="121" y="85"/>
                    <a:pt x="123" y="84"/>
                  </a:cubicBezTo>
                  <a:cubicBezTo>
                    <a:pt x="125" y="83"/>
                    <a:pt x="126" y="82"/>
                    <a:pt x="128" y="81"/>
                  </a:cubicBezTo>
                  <a:cubicBezTo>
                    <a:pt x="129" y="79"/>
                    <a:pt x="130" y="78"/>
                    <a:pt x="131" y="76"/>
                  </a:cubicBezTo>
                  <a:cubicBezTo>
                    <a:pt x="132" y="74"/>
                    <a:pt x="132" y="72"/>
                    <a:pt x="132" y="70"/>
                  </a:cubicBezTo>
                  <a:cubicBezTo>
                    <a:pt x="132" y="68"/>
                    <a:pt x="132" y="66"/>
                    <a:pt x="131" y="64"/>
                  </a:cubicBezTo>
                  <a:cubicBezTo>
                    <a:pt x="130" y="62"/>
                    <a:pt x="129" y="61"/>
                    <a:pt x="128" y="59"/>
                  </a:cubicBezTo>
                  <a:cubicBezTo>
                    <a:pt x="126" y="58"/>
                    <a:pt x="125" y="57"/>
                    <a:pt x="123" y="56"/>
                  </a:cubicBezTo>
                  <a:cubicBezTo>
                    <a:pt x="121" y="55"/>
                    <a:pt x="119" y="55"/>
                    <a:pt x="117" y="55"/>
                  </a:cubicBezTo>
                  <a:cubicBezTo>
                    <a:pt x="115" y="55"/>
                    <a:pt x="113" y="55"/>
                    <a:pt x="111" y="56"/>
                  </a:cubicBezTo>
                  <a:close/>
                  <a:moveTo>
                    <a:pt x="178" y="17"/>
                  </a:moveTo>
                  <a:cubicBezTo>
                    <a:pt x="177" y="15"/>
                    <a:pt x="176" y="14"/>
                    <a:pt x="175" y="12"/>
                  </a:cubicBezTo>
                  <a:cubicBezTo>
                    <a:pt x="173" y="11"/>
                    <a:pt x="172" y="10"/>
                    <a:pt x="170" y="9"/>
                  </a:cubicBezTo>
                  <a:cubicBezTo>
                    <a:pt x="168" y="8"/>
                    <a:pt x="166" y="8"/>
                    <a:pt x="164" y="8"/>
                  </a:cubicBezTo>
                  <a:cubicBezTo>
                    <a:pt x="162" y="8"/>
                    <a:pt x="160" y="8"/>
                    <a:pt x="158" y="9"/>
                  </a:cubicBezTo>
                  <a:cubicBezTo>
                    <a:pt x="156" y="10"/>
                    <a:pt x="154" y="11"/>
                    <a:pt x="153" y="12"/>
                  </a:cubicBezTo>
                  <a:cubicBezTo>
                    <a:pt x="152" y="14"/>
                    <a:pt x="151" y="15"/>
                    <a:pt x="150" y="17"/>
                  </a:cubicBezTo>
                  <a:cubicBezTo>
                    <a:pt x="149" y="19"/>
                    <a:pt x="148" y="21"/>
                    <a:pt x="148" y="23"/>
                  </a:cubicBezTo>
                  <a:cubicBezTo>
                    <a:pt x="148" y="25"/>
                    <a:pt x="149" y="27"/>
                    <a:pt x="150" y="29"/>
                  </a:cubicBezTo>
                  <a:cubicBezTo>
                    <a:pt x="151" y="31"/>
                    <a:pt x="152" y="32"/>
                    <a:pt x="153" y="34"/>
                  </a:cubicBezTo>
                  <a:cubicBezTo>
                    <a:pt x="154" y="35"/>
                    <a:pt x="156" y="36"/>
                    <a:pt x="158" y="37"/>
                  </a:cubicBezTo>
                  <a:cubicBezTo>
                    <a:pt x="160" y="38"/>
                    <a:pt x="162" y="38"/>
                    <a:pt x="164" y="38"/>
                  </a:cubicBezTo>
                  <a:cubicBezTo>
                    <a:pt x="166" y="38"/>
                    <a:pt x="168" y="38"/>
                    <a:pt x="170" y="37"/>
                  </a:cubicBezTo>
                  <a:cubicBezTo>
                    <a:pt x="172" y="36"/>
                    <a:pt x="173" y="35"/>
                    <a:pt x="175" y="34"/>
                  </a:cubicBezTo>
                  <a:cubicBezTo>
                    <a:pt x="176" y="32"/>
                    <a:pt x="177" y="31"/>
                    <a:pt x="178" y="29"/>
                  </a:cubicBezTo>
                  <a:cubicBezTo>
                    <a:pt x="179" y="27"/>
                    <a:pt x="179" y="25"/>
                    <a:pt x="179" y="23"/>
                  </a:cubicBezTo>
                  <a:cubicBezTo>
                    <a:pt x="179" y="21"/>
                    <a:pt x="179" y="19"/>
                    <a:pt x="178" y="17"/>
                  </a:cubicBezTo>
                  <a:close/>
                  <a:moveTo>
                    <a:pt x="170" y="103"/>
                  </a:moveTo>
                  <a:cubicBezTo>
                    <a:pt x="172" y="104"/>
                    <a:pt x="173" y="105"/>
                    <a:pt x="175" y="106"/>
                  </a:cubicBezTo>
                  <a:cubicBezTo>
                    <a:pt x="176" y="107"/>
                    <a:pt x="177" y="109"/>
                    <a:pt x="178" y="111"/>
                  </a:cubicBezTo>
                  <a:cubicBezTo>
                    <a:pt x="179" y="113"/>
                    <a:pt x="179" y="115"/>
                    <a:pt x="179" y="117"/>
                  </a:cubicBezTo>
                  <a:cubicBezTo>
                    <a:pt x="179" y="119"/>
                    <a:pt x="179" y="121"/>
                    <a:pt x="178" y="123"/>
                  </a:cubicBezTo>
                  <a:cubicBezTo>
                    <a:pt x="177" y="124"/>
                    <a:pt x="176" y="126"/>
                    <a:pt x="175" y="127"/>
                  </a:cubicBezTo>
                  <a:cubicBezTo>
                    <a:pt x="173" y="129"/>
                    <a:pt x="172" y="130"/>
                    <a:pt x="170" y="131"/>
                  </a:cubicBezTo>
                  <a:cubicBezTo>
                    <a:pt x="168" y="132"/>
                    <a:pt x="166" y="132"/>
                    <a:pt x="164" y="132"/>
                  </a:cubicBezTo>
                  <a:cubicBezTo>
                    <a:pt x="162" y="132"/>
                    <a:pt x="160" y="132"/>
                    <a:pt x="158" y="131"/>
                  </a:cubicBezTo>
                  <a:cubicBezTo>
                    <a:pt x="156" y="130"/>
                    <a:pt x="154" y="129"/>
                    <a:pt x="153" y="127"/>
                  </a:cubicBezTo>
                  <a:cubicBezTo>
                    <a:pt x="152" y="126"/>
                    <a:pt x="151" y="124"/>
                    <a:pt x="150" y="123"/>
                  </a:cubicBezTo>
                  <a:cubicBezTo>
                    <a:pt x="149" y="121"/>
                    <a:pt x="148" y="119"/>
                    <a:pt x="148" y="117"/>
                  </a:cubicBezTo>
                  <a:cubicBezTo>
                    <a:pt x="148" y="115"/>
                    <a:pt x="149" y="113"/>
                    <a:pt x="150" y="111"/>
                  </a:cubicBezTo>
                  <a:cubicBezTo>
                    <a:pt x="151" y="109"/>
                    <a:pt x="152" y="107"/>
                    <a:pt x="153" y="106"/>
                  </a:cubicBezTo>
                  <a:cubicBezTo>
                    <a:pt x="154" y="105"/>
                    <a:pt x="156" y="104"/>
                    <a:pt x="158" y="103"/>
                  </a:cubicBezTo>
                  <a:cubicBezTo>
                    <a:pt x="160" y="102"/>
                    <a:pt x="162" y="101"/>
                    <a:pt x="164" y="101"/>
                  </a:cubicBezTo>
                  <a:cubicBezTo>
                    <a:pt x="166" y="101"/>
                    <a:pt x="168" y="102"/>
                    <a:pt x="170" y="103"/>
                  </a:cubicBezTo>
                  <a:close/>
                  <a:moveTo>
                    <a:pt x="205" y="56"/>
                  </a:moveTo>
                  <a:cubicBezTo>
                    <a:pt x="203" y="57"/>
                    <a:pt x="201" y="58"/>
                    <a:pt x="200" y="59"/>
                  </a:cubicBezTo>
                  <a:cubicBezTo>
                    <a:pt x="198" y="61"/>
                    <a:pt x="197" y="62"/>
                    <a:pt x="197" y="64"/>
                  </a:cubicBezTo>
                  <a:cubicBezTo>
                    <a:pt x="196" y="66"/>
                    <a:pt x="195" y="68"/>
                    <a:pt x="195" y="70"/>
                  </a:cubicBezTo>
                  <a:cubicBezTo>
                    <a:pt x="195" y="72"/>
                    <a:pt x="196" y="74"/>
                    <a:pt x="197" y="76"/>
                  </a:cubicBezTo>
                  <a:cubicBezTo>
                    <a:pt x="197" y="78"/>
                    <a:pt x="198" y="79"/>
                    <a:pt x="200" y="81"/>
                  </a:cubicBezTo>
                  <a:cubicBezTo>
                    <a:pt x="201" y="82"/>
                    <a:pt x="203" y="83"/>
                    <a:pt x="205" y="84"/>
                  </a:cubicBezTo>
                  <a:cubicBezTo>
                    <a:pt x="207" y="85"/>
                    <a:pt x="209" y="85"/>
                    <a:pt x="211" y="85"/>
                  </a:cubicBezTo>
                  <a:cubicBezTo>
                    <a:pt x="213" y="85"/>
                    <a:pt x="215" y="85"/>
                    <a:pt x="217" y="84"/>
                  </a:cubicBezTo>
                  <a:cubicBezTo>
                    <a:pt x="218" y="83"/>
                    <a:pt x="220" y="82"/>
                    <a:pt x="221" y="81"/>
                  </a:cubicBezTo>
                  <a:cubicBezTo>
                    <a:pt x="223" y="79"/>
                    <a:pt x="224" y="78"/>
                    <a:pt x="225" y="76"/>
                  </a:cubicBezTo>
                  <a:cubicBezTo>
                    <a:pt x="225" y="74"/>
                    <a:pt x="226" y="72"/>
                    <a:pt x="226" y="70"/>
                  </a:cubicBezTo>
                  <a:cubicBezTo>
                    <a:pt x="226" y="68"/>
                    <a:pt x="225" y="66"/>
                    <a:pt x="225" y="64"/>
                  </a:cubicBezTo>
                  <a:cubicBezTo>
                    <a:pt x="224" y="62"/>
                    <a:pt x="223" y="61"/>
                    <a:pt x="221" y="59"/>
                  </a:cubicBezTo>
                  <a:cubicBezTo>
                    <a:pt x="220" y="58"/>
                    <a:pt x="218" y="57"/>
                    <a:pt x="217" y="56"/>
                  </a:cubicBezTo>
                  <a:cubicBezTo>
                    <a:pt x="215" y="55"/>
                    <a:pt x="213" y="55"/>
                    <a:pt x="211" y="55"/>
                  </a:cubicBezTo>
                  <a:cubicBezTo>
                    <a:pt x="209" y="55"/>
                    <a:pt x="207" y="55"/>
                    <a:pt x="205" y="5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26 Rectángulo">
              <a:extLst>
                <a:ext uri="{FF2B5EF4-FFF2-40B4-BE49-F238E27FC236}">
                  <a16:creationId xmlns:a16="http://schemas.microsoft.com/office/drawing/2014/main" id="{AF1D5C2B-F5B8-4A30-ADED-3B2999462757}"/>
                </a:ext>
              </a:extLst>
            </p:cNvPr>
            <p:cNvSpPr/>
            <p:nvPr/>
          </p:nvSpPr>
          <p:spPr>
            <a:xfrm>
              <a:off x="2829464" y="2499742"/>
              <a:ext cx="16705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Optimizar Procesos</a:t>
              </a:r>
            </a:p>
          </p:txBody>
        </p:sp>
      </p:grpSp>
      <p:grpSp>
        <p:nvGrpSpPr>
          <p:cNvPr id="54" name="Agrupar 2">
            <a:extLst>
              <a:ext uri="{FF2B5EF4-FFF2-40B4-BE49-F238E27FC236}">
                <a16:creationId xmlns:a16="http://schemas.microsoft.com/office/drawing/2014/main" id="{9A19CC94-D26D-4023-9CB1-5C291810AA44}"/>
              </a:ext>
            </a:extLst>
          </p:cNvPr>
          <p:cNvGrpSpPr/>
          <p:nvPr/>
        </p:nvGrpSpPr>
        <p:grpSpPr>
          <a:xfrm>
            <a:off x="3665274" y="4110257"/>
            <a:ext cx="1942818" cy="544293"/>
            <a:chOff x="2557174" y="2931790"/>
            <a:chExt cx="1942818" cy="544293"/>
          </a:xfrm>
        </p:grpSpPr>
        <p:sp>
          <p:nvSpPr>
            <p:cNvPr id="55" name="Freeform 154">
              <a:extLst>
                <a:ext uri="{FF2B5EF4-FFF2-40B4-BE49-F238E27FC236}">
                  <a16:creationId xmlns:a16="http://schemas.microsoft.com/office/drawing/2014/main" id="{B6B44481-2264-4CF6-B1F6-9C1E02F4C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174" y="3090986"/>
              <a:ext cx="272852" cy="272852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1535798">
                <a:defRPr/>
              </a:pPr>
              <a:endParaRPr lang="es-CO" sz="28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26 Rectángulo">
              <a:extLst>
                <a:ext uri="{FF2B5EF4-FFF2-40B4-BE49-F238E27FC236}">
                  <a16:creationId xmlns:a16="http://schemas.microsoft.com/office/drawing/2014/main" id="{31B0DE90-472D-47E1-AE45-65765B965037}"/>
                </a:ext>
              </a:extLst>
            </p:cNvPr>
            <p:cNvSpPr/>
            <p:nvPr/>
          </p:nvSpPr>
          <p:spPr>
            <a:xfrm>
              <a:off x="2829464" y="2931790"/>
              <a:ext cx="1670528" cy="54429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Transformar puestos de trabajo y las infraestructuras</a:t>
              </a:r>
            </a:p>
          </p:txBody>
        </p:sp>
      </p:grpSp>
      <p:grpSp>
        <p:nvGrpSpPr>
          <p:cNvPr id="57" name="Agrupar 16">
            <a:extLst>
              <a:ext uri="{FF2B5EF4-FFF2-40B4-BE49-F238E27FC236}">
                <a16:creationId xmlns:a16="http://schemas.microsoft.com/office/drawing/2014/main" id="{E4B08FBB-BD4C-425B-B1BD-624817A6E97A}"/>
              </a:ext>
            </a:extLst>
          </p:cNvPr>
          <p:cNvGrpSpPr/>
          <p:nvPr/>
        </p:nvGrpSpPr>
        <p:grpSpPr>
          <a:xfrm>
            <a:off x="1433897" y="5008598"/>
            <a:ext cx="8487228" cy="918851"/>
            <a:chOff x="297650" y="3830131"/>
            <a:chExt cx="8487228" cy="918851"/>
          </a:xfrm>
        </p:grpSpPr>
        <p:grpSp>
          <p:nvGrpSpPr>
            <p:cNvPr id="58" name="Agrupar 15">
              <a:extLst>
                <a:ext uri="{FF2B5EF4-FFF2-40B4-BE49-F238E27FC236}">
                  <a16:creationId xmlns:a16="http://schemas.microsoft.com/office/drawing/2014/main" id="{89845A7E-A657-42FB-A48C-220EEFE95C5D}"/>
                </a:ext>
              </a:extLst>
            </p:cNvPr>
            <p:cNvGrpSpPr/>
            <p:nvPr/>
          </p:nvGrpSpPr>
          <p:grpSpPr>
            <a:xfrm>
              <a:off x="297650" y="3830131"/>
              <a:ext cx="8487228" cy="918851"/>
              <a:chOff x="297650" y="3830131"/>
              <a:chExt cx="8487228" cy="918851"/>
            </a:xfrm>
          </p:grpSpPr>
          <p:sp>
            <p:nvSpPr>
              <p:cNvPr id="60" name="23 Rectángulo">
                <a:extLst>
                  <a:ext uri="{FF2B5EF4-FFF2-40B4-BE49-F238E27FC236}">
                    <a16:creationId xmlns:a16="http://schemas.microsoft.com/office/drawing/2014/main" id="{0B108779-D819-4B06-93EA-7C87CA9AC16B}"/>
                  </a:ext>
                </a:extLst>
              </p:cNvPr>
              <p:cNvSpPr/>
              <p:nvPr/>
            </p:nvSpPr>
            <p:spPr>
              <a:xfrm flipV="1">
                <a:off x="2457890" y="3830131"/>
                <a:ext cx="6326988" cy="9144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93"/>
                <a:endParaRPr lang="es-CO" sz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24 Rectángulo">
                <a:extLst>
                  <a:ext uri="{FF2B5EF4-FFF2-40B4-BE49-F238E27FC236}">
                    <a16:creationId xmlns:a16="http://schemas.microsoft.com/office/drawing/2014/main" id="{9F54C9D6-24AE-44B2-95D5-02B716493725}"/>
                  </a:ext>
                </a:extLst>
              </p:cNvPr>
              <p:cNvSpPr/>
              <p:nvPr/>
            </p:nvSpPr>
            <p:spPr>
              <a:xfrm>
                <a:off x="297650" y="3830131"/>
                <a:ext cx="2006508" cy="9143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93"/>
                <a:r>
                  <a:rPr lang="es-CO" sz="1400" b="1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utilizando las tecnologías como facilitadoras</a:t>
                </a:r>
              </a:p>
            </p:txBody>
          </p:sp>
          <p:sp>
            <p:nvSpPr>
              <p:cNvPr id="62" name="5 CuadroTexto">
                <a:extLst>
                  <a:ext uri="{FF2B5EF4-FFF2-40B4-BE49-F238E27FC236}">
                    <a16:creationId xmlns:a16="http://schemas.microsoft.com/office/drawing/2014/main" id="{1F1CDB3C-7325-4886-A488-E90ADB576049}"/>
                  </a:ext>
                </a:extLst>
              </p:cNvPr>
              <p:cNvSpPr txBox="1"/>
              <p:nvPr/>
            </p:nvSpPr>
            <p:spPr>
              <a:xfrm>
                <a:off x="3020362" y="4287331"/>
                <a:ext cx="5728102" cy="46165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 defTabSz="685593"/>
                <a:r>
                  <a:rPr lang="es-CO" sz="1200" b="1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Mobile         Cloud           Social          Analytics       Security       IoT      Cognitive</a:t>
                </a:r>
                <a:endParaRPr lang="es-CO" sz="105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63" name="Freeform 102">
                <a:extLst>
                  <a:ext uri="{FF2B5EF4-FFF2-40B4-BE49-F238E27FC236}">
                    <a16:creationId xmlns:a16="http://schemas.microsoft.com/office/drawing/2014/main" id="{F44BAD6B-48B8-4D13-AA76-C1AE5F05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503" y="3939902"/>
                <a:ext cx="322465" cy="223915"/>
              </a:xfrm>
              <a:custGeom>
                <a:avLst/>
                <a:gdLst>
                  <a:gd name="T0" fmla="*/ 0 w 198"/>
                  <a:gd name="T1" fmla="*/ 78 h 125"/>
                  <a:gd name="T2" fmla="*/ 9 w 198"/>
                  <a:gd name="T3" fmla="*/ 50 h 125"/>
                  <a:gd name="T4" fmla="*/ 32 w 198"/>
                  <a:gd name="T5" fmla="*/ 33 h 125"/>
                  <a:gd name="T6" fmla="*/ 47 w 198"/>
                  <a:gd name="T7" fmla="*/ 9 h 125"/>
                  <a:gd name="T8" fmla="*/ 73 w 198"/>
                  <a:gd name="T9" fmla="*/ 0 h 125"/>
                  <a:gd name="T10" fmla="*/ 93 w 198"/>
                  <a:gd name="T11" fmla="*/ 5 h 125"/>
                  <a:gd name="T12" fmla="*/ 108 w 198"/>
                  <a:gd name="T13" fmla="*/ 18 h 125"/>
                  <a:gd name="T14" fmla="*/ 130 w 198"/>
                  <a:gd name="T15" fmla="*/ 10 h 125"/>
                  <a:gd name="T16" fmla="*/ 156 w 198"/>
                  <a:gd name="T17" fmla="*/ 21 h 125"/>
                  <a:gd name="T18" fmla="*/ 167 w 198"/>
                  <a:gd name="T19" fmla="*/ 47 h 125"/>
                  <a:gd name="T20" fmla="*/ 167 w 198"/>
                  <a:gd name="T21" fmla="*/ 49 h 125"/>
                  <a:gd name="T22" fmla="*/ 166 w 198"/>
                  <a:gd name="T23" fmla="*/ 52 h 125"/>
                  <a:gd name="T24" fmla="*/ 189 w 198"/>
                  <a:gd name="T25" fmla="*/ 64 h 125"/>
                  <a:gd name="T26" fmla="*/ 198 w 198"/>
                  <a:gd name="T27" fmla="*/ 88 h 125"/>
                  <a:gd name="T28" fmla="*/ 187 w 198"/>
                  <a:gd name="T29" fmla="*/ 114 h 125"/>
                  <a:gd name="T30" fmla="*/ 162 w 198"/>
                  <a:gd name="T31" fmla="*/ 125 h 125"/>
                  <a:gd name="T32" fmla="*/ 47 w 198"/>
                  <a:gd name="T33" fmla="*/ 125 h 125"/>
                  <a:gd name="T34" fmla="*/ 14 w 198"/>
                  <a:gd name="T35" fmla="*/ 111 h 125"/>
                  <a:gd name="T36" fmla="*/ 0 w 198"/>
                  <a:gd name="T37" fmla="*/ 7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8" h="125">
                    <a:moveTo>
                      <a:pt x="0" y="78"/>
                    </a:moveTo>
                    <a:cubicBezTo>
                      <a:pt x="0" y="68"/>
                      <a:pt x="3" y="58"/>
                      <a:pt x="9" y="50"/>
                    </a:cubicBezTo>
                    <a:cubicBezTo>
                      <a:pt x="15" y="42"/>
                      <a:pt x="23" y="37"/>
                      <a:pt x="32" y="33"/>
                    </a:cubicBezTo>
                    <a:cubicBezTo>
                      <a:pt x="34" y="24"/>
                      <a:pt x="39" y="16"/>
                      <a:pt x="47" y="9"/>
                    </a:cubicBezTo>
                    <a:cubicBezTo>
                      <a:pt x="54" y="3"/>
                      <a:pt x="63" y="0"/>
                      <a:pt x="73" y="0"/>
                    </a:cubicBezTo>
                    <a:cubicBezTo>
                      <a:pt x="80" y="0"/>
                      <a:pt x="87" y="1"/>
                      <a:pt x="93" y="5"/>
                    </a:cubicBezTo>
                    <a:cubicBezTo>
                      <a:pt x="99" y="8"/>
                      <a:pt x="104" y="13"/>
                      <a:pt x="108" y="18"/>
                    </a:cubicBezTo>
                    <a:cubicBezTo>
                      <a:pt x="114" y="13"/>
                      <a:pt x="122" y="10"/>
                      <a:pt x="130" y="10"/>
                    </a:cubicBezTo>
                    <a:cubicBezTo>
                      <a:pt x="141" y="10"/>
                      <a:pt x="149" y="14"/>
                      <a:pt x="156" y="21"/>
                    </a:cubicBezTo>
                    <a:cubicBezTo>
                      <a:pt x="163" y="28"/>
                      <a:pt x="167" y="37"/>
                      <a:pt x="167" y="47"/>
                    </a:cubicBezTo>
                    <a:cubicBezTo>
                      <a:pt x="167" y="47"/>
                      <a:pt x="167" y="48"/>
                      <a:pt x="167" y="49"/>
                    </a:cubicBezTo>
                    <a:cubicBezTo>
                      <a:pt x="167" y="50"/>
                      <a:pt x="167" y="51"/>
                      <a:pt x="166" y="52"/>
                    </a:cubicBezTo>
                    <a:cubicBezTo>
                      <a:pt x="175" y="53"/>
                      <a:pt x="183" y="57"/>
                      <a:pt x="189" y="64"/>
                    </a:cubicBezTo>
                    <a:cubicBezTo>
                      <a:pt x="195" y="71"/>
                      <a:pt x="198" y="79"/>
                      <a:pt x="198" y="88"/>
                    </a:cubicBezTo>
                    <a:cubicBezTo>
                      <a:pt x="198" y="98"/>
                      <a:pt x="195" y="107"/>
                      <a:pt x="187" y="114"/>
                    </a:cubicBezTo>
                    <a:cubicBezTo>
                      <a:pt x="180" y="121"/>
                      <a:pt x="172" y="125"/>
                      <a:pt x="162" y="125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34" y="125"/>
                      <a:pt x="23" y="120"/>
                      <a:pt x="14" y="111"/>
                    </a:cubicBezTo>
                    <a:cubicBezTo>
                      <a:pt x="5" y="102"/>
                      <a:pt x="0" y="91"/>
                      <a:pt x="0" y="7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198973" tIns="99487" rIns="198973" bIns="99487"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Freeform 24">
                <a:extLst>
                  <a:ext uri="{FF2B5EF4-FFF2-40B4-BE49-F238E27FC236}">
                    <a16:creationId xmlns:a16="http://schemas.microsoft.com/office/drawing/2014/main" id="{7C507810-BAF7-49C6-91FA-31EDB15B5A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5514" y="3912542"/>
                <a:ext cx="202507" cy="306218"/>
              </a:xfrm>
              <a:custGeom>
                <a:avLst/>
                <a:gdLst>
                  <a:gd name="T0" fmla="*/ 0 w 125"/>
                  <a:gd name="T1" fmla="*/ 21 h 243"/>
                  <a:gd name="T2" fmla="*/ 2 w 125"/>
                  <a:gd name="T3" fmla="*/ 13 h 243"/>
                  <a:gd name="T4" fmla="*/ 6 w 125"/>
                  <a:gd name="T5" fmla="*/ 6 h 243"/>
                  <a:gd name="T6" fmla="*/ 21 w 125"/>
                  <a:gd name="T7" fmla="*/ 0 h 243"/>
                  <a:gd name="T8" fmla="*/ 22 w 125"/>
                  <a:gd name="T9" fmla="*/ 0 h 243"/>
                  <a:gd name="T10" fmla="*/ 22 w 125"/>
                  <a:gd name="T11" fmla="*/ 0 h 243"/>
                  <a:gd name="T12" fmla="*/ 103 w 125"/>
                  <a:gd name="T13" fmla="*/ 0 h 243"/>
                  <a:gd name="T14" fmla="*/ 104 w 125"/>
                  <a:gd name="T15" fmla="*/ 0 h 243"/>
                  <a:gd name="T16" fmla="*/ 104 w 125"/>
                  <a:gd name="T17" fmla="*/ 0 h 243"/>
                  <a:gd name="T18" fmla="*/ 119 w 125"/>
                  <a:gd name="T19" fmla="*/ 6 h 243"/>
                  <a:gd name="T20" fmla="*/ 124 w 125"/>
                  <a:gd name="T21" fmla="*/ 13 h 243"/>
                  <a:gd name="T22" fmla="*/ 125 w 125"/>
                  <a:gd name="T23" fmla="*/ 21 h 243"/>
                  <a:gd name="T24" fmla="*/ 125 w 125"/>
                  <a:gd name="T25" fmla="*/ 222 h 243"/>
                  <a:gd name="T26" fmla="*/ 119 w 125"/>
                  <a:gd name="T27" fmla="*/ 237 h 243"/>
                  <a:gd name="T28" fmla="*/ 113 w 125"/>
                  <a:gd name="T29" fmla="*/ 241 h 243"/>
                  <a:gd name="T30" fmla="*/ 106 w 125"/>
                  <a:gd name="T31" fmla="*/ 243 h 243"/>
                  <a:gd name="T32" fmla="*/ 20 w 125"/>
                  <a:gd name="T33" fmla="*/ 243 h 243"/>
                  <a:gd name="T34" fmla="*/ 12 w 125"/>
                  <a:gd name="T35" fmla="*/ 241 h 243"/>
                  <a:gd name="T36" fmla="*/ 6 w 125"/>
                  <a:gd name="T37" fmla="*/ 237 h 243"/>
                  <a:gd name="T38" fmla="*/ 0 w 125"/>
                  <a:gd name="T39" fmla="*/ 222 h 243"/>
                  <a:gd name="T40" fmla="*/ 0 w 125"/>
                  <a:gd name="T41" fmla="*/ 21 h 243"/>
                  <a:gd name="T42" fmla="*/ 11 w 125"/>
                  <a:gd name="T43" fmla="*/ 201 h 243"/>
                  <a:gd name="T44" fmla="*/ 115 w 125"/>
                  <a:gd name="T45" fmla="*/ 201 h 243"/>
                  <a:gd name="T46" fmla="*/ 115 w 125"/>
                  <a:gd name="T47" fmla="*/ 42 h 243"/>
                  <a:gd name="T48" fmla="*/ 11 w 125"/>
                  <a:gd name="T49" fmla="*/ 42 h 243"/>
                  <a:gd name="T50" fmla="*/ 11 w 125"/>
                  <a:gd name="T51" fmla="*/ 201 h 243"/>
                  <a:gd name="T52" fmla="*/ 54 w 125"/>
                  <a:gd name="T53" fmla="*/ 214 h 243"/>
                  <a:gd name="T54" fmla="*/ 51 w 125"/>
                  <a:gd name="T55" fmla="*/ 218 h 243"/>
                  <a:gd name="T56" fmla="*/ 50 w 125"/>
                  <a:gd name="T57" fmla="*/ 222 h 243"/>
                  <a:gd name="T58" fmla="*/ 51 w 125"/>
                  <a:gd name="T59" fmla="*/ 227 h 243"/>
                  <a:gd name="T60" fmla="*/ 54 w 125"/>
                  <a:gd name="T61" fmla="*/ 231 h 243"/>
                  <a:gd name="T62" fmla="*/ 58 w 125"/>
                  <a:gd name="T63" fmla="*/ 234 h 243"/>
                  <a:gd name="T64" fmla="*/ 63 w 125"/>
                  <a:gd name="T65" fmla="*/ 234 h 243"/>
                  <a:gd name="T66" fmla="*/ 67 w 125"/>
                  <a:gd name="T67" fmla="*/ 234 h 243"/>
                  <a:gd name="T68" fmla="*/ 71 w 125"/>
                  <a:gd name="T69" fmla="*/ 231 h 243"/>
                  <a:gd name="T70" fmla="*/ 74 w 125"/>
                  <a:gd name="T71" fmla="*/ 227 h 243"/>
                  <a:gd name="T72" fmla="*/ 75 w 125"/>
                  <a:gd name="T73" fmla="*/ 222 h 243"/>
                  <a:gd name="T74" fmla="*/ 74 w 125"/>
                  <a:gd name="T75" fmla="*/ 218 h 243"/>
                  <a:gd name="T76" fmla="*/ 71 w 125"/>
                  <a:gd name="T77" fmla="*/ 214 h 243"/>
                  <a:gd name="T78" fmla="*/ 67 w 125"/>
                  <a:gd name="T79" fmla="*/ 211 h 243"/>
                  <a:gd name="T80" fmla="*/ 63 w 125"/>
                  <a:gd name="T81" fmla="*/ 210 h 243"/>
                  <a:gd name="T82" fmla="*/ 58 w 125"/>
                  <a:gd name="T83" fmla="*/ 211 h 243"/>
                  <a:gd name="T84" fmla="*/ 54 w 125"/>
                  <a:gd name="T85" fmla="*/ 214 h 243"/>
                  <a:gd name="T86" fmla="*/ 51 w 125"/>
                  <a:gd name="T87" fmla="*/ 21 h 243"/>
                  <a:gd name="T88" fmla="*/ 53 w 125"/>
                  <a:gd name="T89" fmla="*/ 23 h 243"/>
                  <a:gd name="T90" fmla="*/ 72 w 125"/>
                  <a:gd name="T91" fmla="*/ 23 h 243"/>
                  <a:gd name="T92" fmla="*/ 74 w 125"/>
                  <a:gd name="T93" fmla="*/ 21 h 243"/>
                  <a:gd name="T94" fmla="*/ 72 w 125"/>
                  <a:gd name="T95" fmla="*/ 19 h 243"/>
                  <a:gd name="T96" fmla="*/ 53 w 125"/>
                  <a:gd name="T97" fmla="*/ 19 h 243"/>
                  <a:gd name="T98" fmla="*/ 51 w 125"/>
                  <a:gd name="T99" fmla="*/ 2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" h="243">
                    <a:moveTo>
                      <a:pt x="0" y="21"/>
                    </a:moveTo>
                    <a:cubicBezTo>
                      <a:pt x="0" y="18"/>
                      <a:pt x="1" y="15"/>
                      <a:pt x="2" y="13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0" y="0"/>
                      <a:pt x="115" y="2"/>
                      <a:pt x="119" y="6"/>
                    </a:cubicBezTo>
                    <a:cubicBezTo>
                      <a:pt x="121" y="8"/>
                      <a:pt x="123" y="10"/>
                      <a:pt x="124" y="13"/>
                    </a:cubicBezTo>
                    <a:cubicBezTo>
                      <a:pt x="125" y="15"/>
                      <a:pt x="125" y="18"/>
                      <a:pt x="125" y="21"/>
                    </a:cubicBezTo>
                    <a:cubicBezTo>
                      <a:pt x="125" y="222"/>
                      <a:pt x="125" y="222"/>
                      <a:pt x="125" y="222"/>
                    </a:cubicBezTo>
                    <a:cubicBezTo>
                      <a:pt x="125" y="228"/>
                      <a:pt x="123" y="232"/>
                      <a:pt x="119" y="237"/>
                    </a:cubicBezTo>
                    <a:cubicBezTo>
                      <a:pt x="117" y="239"/>
                      <a:pt x="115" y="240"/>
                      <a:pt x="113" y="241"/>
                    </a:cubicBezTo>
                    <a:cubicBezTo>
                      <a:pt x="111" y="243"/>
                      <a:pt x="108" y="243"/>
                      <a:pt x="106" y="243"/>
                    </a:cubicBezTo>
                    <a:cubicBezTo>
                      <a:pt x="20" y="243"/>
                      <a:pt x="20" y="243"/>
                      <a:pt x="20" y="243"/>
                    </a:cubicBezTo>
                    <a:cubicBezTo>
                      <a:pt x="17" y="243"/>
                      <a:pt x="15" y="243"/>
                      <a:pt x="12" y="241"/>
                    </a:cubicBezTo>
                    <a:cubicBezTo>
                      <a:pt x="10" y="240"/>
                      <a:pt x="8" y="239"/>
                      <a:pt x="6" y="237"/>
                    </a:cubicBezTo>
                    <a:cubicBezTo>
                      <a:pt x="2" y="232"/>
                      <a:pt x="0" y="228"/>
                      <a:pt x="0" y="222"/>
                    </a:cubicBezTo>
                    <a:lnTo>
                      <a:pt x="0" y="21"/>
                    </a:lnTo>
                    <a:close/>
                    <a:moveTo>
                      <a:pt x="11" y="201"/>
                    </a:moveTo>
                    <a:cubicBezTo>
                      <a:pt x="115" y="201"/>
                      <a:pt x="115" y="201"/>
                      <a:pt x="115" y="201"/>
                    </a:cubicBezTo>
                    <a:cubicBezTo>
                      <a:pt x="115" y="42"/>
                      <a:pt x="115" y="42"/>
                      <a:pt x="115" y="42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11" y="201"/>
                    </a:lnTo>
                    <a:close/>
                    <a:moveTo>
                      <a:pt x="54" y="214"/>
                    </a:moveTo>
                    <a:cubicBezTo>
                      <a:pt x="53" y="215"/>
                      <a:pt x="52" y="216"/>
                      <a:pt x="51" y="218"/>
                    </a:cubicBezTo>
                    <a:cubicBezTo>
                      <a:pt x="51" y="219"/>
                      <a:pt x="50" y="221"/>
                      <a:pt x="50" y="222"/>
                    </a:cubicBezTo>
                    <a:cubicBezTo>
                      <a:pt x="50" y="224"/>
                      <a:pt x="51" y="225"/>
                      <a:pt x="51" y="227"/>
                    </a:cubicBezTo>
                    <a:cubicBezTo>
                      <a:pt x="52" y="228"/>
                      <a:pt x="53" y="230"/>
                      <a:pt x="54" y="231"/>
                    </a:cubicBezTo>
                    <a:cubicBezTo>
                      <a:pt x="55" y="232"/>
                      <a:pt x="57" y="233"/>
                      <a:pt x="58" y="234"/>
                    </a:cubicBezTo>
                    <a:cubicBezTo>
                      <a:pt x="60" y="234"/>
                      <a:pt x="61" y="234"/>
                      <a:pt x="63" y="234"/>
                    </a:cubicBezTo>
                    <a:cubicBezTo>
                      <a:pt x="64" y="234"/>
                      <a:pt x="66" y="234"/>
                      <a:pt x="67" y="234"/>
                    </a:cubicBezTo>
                    <a:cubicBezTo>
                      <a:pt x="69" y="233"/>
                      <a:pt x="70" y="232"/>
                      <a:pt x="71" y="231"/>
                    </a:cubicBezTo>
                    <a:cubicBezTo>
                      <a:pt x="72" y="230"/>
                      <a:pt x="73" y="228"/>
                      <a:pt x="74" y="227"/>
                    </a:cubicBezTo>
                    <a:cubicBezTo>
                      <a:pt x="75" y="225"/>
                      <a:pt x="75" y="224"/>
                      <a:pt x="75" y="222"/>
                    </a:cubicBezTo>
                    <a:cubicBezTo>
                      <a:pt x="75" y="221"/>
                      <a:pt x="75" y="219"/>
                      <a:pt x="74" y="218"/>
                    </a:cubicBezTo>
                    <a:cubicBezTo>
                      <a:pt x="73" y="216"/>
                      <a:pt x="72" y="215"/>
                      <a:pt x="71" y="214"/>
                    </a:cubicBezTo>
                    <a:cubicBezTo>
                      <a:pt x="70" y="213"/>
                      <a:pt x="69" y="212"/>
                      <a:pt x="67" y="211"/>
                    </a:cubicBezTo>
                    <a:cubicBezTo>
                      <a:pt x="66" y="210"/>
                      <a:pt x="64" y="210"/>
                      <a:pt x="63" y="210"/>
                    </a:cubicBezTo>
                    <a:cubicBezTo>
                      <a:pt x="61" y="210"/>
                      <a:pt x="60" y="210"/>
                      <a:pt x="58" y="211"/>
                    </a:cubicBezTo>
                    <a:cubicBezTo>
                      <a:pt x="57" y="212"/>
                      <a:pt x="55" y="213"/>
                      <a:pt x="54" y="214"/>
                    </a:cubicBezTo>
                    <a:close/>
                    <a:moveTo>
                      <a:pt x="51" y="21"/>
                    </a:moveTo>
                    <a:cubicBezTo>
                      <a:pt x="51" y="22"/>
                      <a:pt x="52" y="23"/>
                      <a:pt x="5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4" y="23"/>
                      <a:pt x="74" y="22"/>
                      <a:pt x="74" y="21"/>
                    </a:cubicBezTo>
                    <a:cubicBezTo>
                      <a:pt x="74" y="19"/>
                      <a:pt x="74" y="19"/>
                      <a:pt x="72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2" y="19"/>
                      <a:pt x="51" y="19"/>
                      <a:pt x="51" y="2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198973" tIns="99487" rIns="198973" bIns="99487"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65" name="Group 263">
                <a:extLst>
                  <a:ext uri="{FF2B5EF4-FFF2-40B4-BE49-F238E27FC236}">
                    <a16:creationId xmlns:a16="http://schemas.microsoft.com/office/drawing/2014/main" id="{1A2E17C2-B72C-4B5D-A755-A04FF8413638}"/>
                  </a:ext>
                </a:extLst>
              </p:cNvPr>
              <p:cNvGrpSpPr/>
              <p:nvPr/>
            </p:nvGrpSpPr>
            <p:grpSpPr>
              <a:xfrm>
                <a:off x="6660232" y="3970979"/>
                <a:ext cx="250708" cy="287546"/>
                <a:chOff x="4638675" y="4654550"/>
                <a:chExt cx="388938" cy="446088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3" name="Freeform 241">
                  <a:extLst>
                    <a:ext uri="{FF2B5EF4-FFF2-40B4-BE49-F238E27FC236}">
                      <a16:creationId xmlns:a16="http://schemas.microsoft.com/office/drawing/2014/main" id="{E3D5D531-30FB-4000-A431-F10C19AF21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8675" y="4654550"/>
                  <a:ext cx="388938" cy="446088"/>
                </a:xfrm>
                <a:custGeom>
                  <a:avLst/>
                  <a:gdLst>
                    <a:gd name="T0" fmla="*/ 507 w 507"/>
                    <a:gd name="T1" fmla="*/ 118 h 581"/>
                    <a:gd name="T2" fmla="*/ 507 w 507"/>
                    <a:gd name="T3" fmla="*/ 143 h 581"/>
                    <a:gd name="T4" fmla="*/ 506 w 507"/>
                    <a:gd name="T5" fmla="*/ 229 h 581"/>
                    <a:gd name="T6" fmla="*/ 496 w 507"/>
                    <a:gd name="T7" fmla="*/ 296 h 581"/>
                    <a:gd name="T8" fmla="*/ 268 w 507"/>
                    <a:gd name="T9" fmla="*/ 576 h 581"/>
                    <a:gd name="T10" fmla="*/ 257 w 507"/>
                    <a:gd name="T11" fmla="*/ 580 h 581"/>
                    <a:gd name="T12" fmla="*/ 253 w 507"/>
                    <a:gd name="T13" fmla="*/ 581 h 581"/>
                    <a:gd name="T14" fmla="*/ 250 w 507"/>
                    <a:gd name="T15" fmla="*/ 580 h 581"/>
                    <a:gd name="T16" fmla="*/ 239 w 507"/>
                    <a:gd name="T17" fmla="*/ 576 h 581"/>
                    <a:gd name="T18" fmla="*/ 10 w 507"/>
                    <a:gd name="T19" fmla="*/ 296 h 581"/>
                    <a:gd name="T20" fmla="*/ 1 w 507"/>
                    <a:gd name="T21" fmla="*/ 229 h 581"/>
                    <a:gd name="T22" fmla="*/ 0 w 507"/>
                    <a:gd name="T23" fmla="*/ 143 h 581"/>
                    <a:gd name="T24" fmla="*/ 0 w 507"/>
                    <a:gd name="T25" fmla="*/ 118 h 581"/>
                    <a:gd name="T26" fmla="*/ 7 w 507"/>
                    <a:gd name="T27" fmla="*/ 109 h 581"/>
                    <a:gd name="T28" fmla="*/ 31 w 507"/>
                    <a:gd name="T29" fmla="*/ 102 h 581"/>
                    <a:gd name="T30" fmla="*/ 148 w 507"/>
                    <a:gd name="T31" fmla="*/ 44 h 581"/>
                    <a:gd name="T32" fmla="*/ 253 w 507"/>
                    <a:gd name="T33" fmla="*/ 0 h 581"/>
                    <a:gd name="T34" fmla="*/ 359 w 507"/>
                    <a:gd name="T35" fmla="*/ 44 h 581"/>
                    <a:gd name="T36" fmla="*/ 476 w 507"/>
                    <a:gd name="T37" fmla="*/ 102 h 581"/>
                    <a:gd name="T38" fmla="*/ 500 w 507"/>
                    <a:gd name="T39" fmla="*/ 109 h 581"/>
                    <a:gd name="T40" fmla="*/ 507 w 507"/>
                    <a:gd name="T41" fmla="*/ 118 h 581"/>
                    <a:gd name="T42" fmla="*/ 488 w 507"/>
                    <a:gd name="T43" fmla="*/ 125 h 581"/>
                    <a:gd name="T44" fmla="*/ 471 w 507"/>
                    <a:gd name="T45" fmla="*/ 120 h 581"/>
                    <a:gd name="T46" fmla="*/ 349 w 507"/>
                    <a:gd name="T47" fmla="*/ 59 h 581"/>
                    <a:gd name="T48" fmla="*/ 253 w 507"/>
                    <a:gd name="T49" fmla="*/ 19 h 581"/>
                    <a:gd name="T50" fmla="*/ 158 w 507"/>
                    <a:gd name="T51" fmla="*/ 59 h 581"/>
                    <a:gd name="T52" fmla="*/ 36 w 507"/>
                    <a:gd name="T53" fmla="*/ 120 h 581"/>
                    <a:gd name="T54" fmla="*/ 19 w 507"/>
                    <a:gd name="T55" fmla="*/ 125 h 581"/>
                    <a:gd name="T56" fmla="*/ 19 w 507"/>
                    <a:gd name="T57" fmla="*/ 143 h 581"/>
                    <a:gd name="T58" fmla="*/ 20 w 507"/>
                    <a:gd name="T59" fmla="*/ 228 h 581"/>
                    <a:gd name="T60" fmla="*/ 29 w 507"/>
                    <a:gd name="T61" fmla="*/ 292 h 581"/>
                    <a:gd name="T62" fmla="*/ 245 w 507"/>
                    <a:gd name="T63" fmla="*/ 559 h 581"/>
                    <a:gd name="T64" fmla="*/ 253 w 507"/>
                    <a:gd name="T65" fmla="*/ 562 h 581"/>
                    <a:gd name="T66" fmla="*/ 262 w 507"/>
                    <a:gd name="T67" fmla="*/ 559 h 581"/>
                    <a:gd name="T68" fmla="*/ 478 w 507"/>
                    <a:gd name="T69" fmla="*/ 292 h 581"/>
                    <a:gd name="T70" fmla="*/ 487 w 507"/>
                    <a:gd name="T71" fmla="*/ 228 h 581"/>
                    <a:gd name="T72" fmla="*/ 488 w 507"/>
                    <a:gd name="T73" fmla="*/ 143 h 581"/>
                    <a:gd name="T74" fmla="*/ 488 w 507"/>
                    <a:gd name="T75" fmla="*/ 125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07" h="581">
                      <a:moveTo>
                        <a:pt x="507" y="118"/>
                      </a:moveTo>
                      <a:cubicBezTo>
                        <a:pt x="507" y="143"/>
                        <a:pt x="507" y="143"/>
                        <a:pt x="507" y="143"/>
                      </a:cubicBezTo>
                      <a:cubicBezTo>
                        <a:pt x="507" y="151"/>
                        <a:pt x="507" y="217"/>
                        <a:pt x="506" y="229"/>
                      </a:cubicBezTo>
                      <a:cubicBezTo>
                        <a:pt x="504" y="252"/>
                        <a:pt x="501" y="275"/>
                        <a:pt x="496" y="296"/>
                      </a:cubicBezTo>
                      <a:cubicBezTo>
                        <a:pt x="451" y="505"/>
                        <a:pt x="276" y="573"/>
                        <a:pt x="268" y="576"/>
                      </a:cubicBezTo>
                      <a:cubicBezTo>
                        <a:pt x="257" y="580"/>
                        <a:pt x="257" y="580"/>
                        <a:pt x="257" y="580"/>
                      </a:cubicBezTo>
                      <a:cubicBezTo>
                        <a:pt x="256" y="581"/>
                        <a:pt x="255" y="581"/>
                        <a:pt x="253" y="581"/>
                      </a:cubicBezTo>
                      <a:cubicBezTo>
                        <a:pt x="252" y="581"/>
                        <a:pt x="251" y="581"/>
                        <a:pt x="250" y="580"/>
                      </a:cubicBezTo>
                      <a:cubicBezTo>
                        <a:pt x="239" y="576"/>
                        <a:pt x="239" y="576"/>
                        <a:pt x="239" y="576"/>
                      </a:cubicBezTo>
                      <a:cubicBezTo>
                        <a:pt x="231" y="573"/>
                        <a:pt x="56" y="505"/>
                        <a:pt x="10" y="296"/>
                      </a:cubicBezTo>
                      <a:cubicBezTo>
                        <a:pt x="6" y="275"/>
                        <a:pt x="3" y="252"/>
                        <a:pt x="1" y="229"/>
                      </a:cubicBezTo>
                      <a:cubicBezTo>
                        <a:pt x="0" y="217"/>
                        <a:pt x="0" y="151"/>
                        <a:pt x="0" y="143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4"/>
                        <a:pt x="3" y="110"/>
                        <a:pt x="7" y="109"/>
                      </a:cubicBezTo>
                      <a:cubicBezTo>
                        <a:pt x="31" y="102"/>
                        <a:pt x="31" y="102"/>
                        <a:pt x="31" y="102"/>
                      </a:cubicBezTo>
                      <a:cubicBezTo>
                        <a:pt x="79" y="88"/>
                        <a:pt x="116" y="65"/>
                        <a:pt x="148" y="44"/>
                      </a:cubicBezTo>
                      <a:cubicBezTo>
                        <a:pt x="185" y="20"/>
                        <a:pt x="216" y="0"/>
                        <a:pt x="253" y="0"/>
                      </a:cubicBezTo>
                      <a:cubicBezTo>
                        <a:pt x="291" y="0"/>
                        <a:pt x="322" y="20"/>
                        <a:pt x="359" y="44"/>
                      </a:cubicBezTo>
                      <a:cubicBezTo>
                        <a:pt x="391" y="65"/>
                        <a:pt x="428" y="88"/>
                        <a:pt x="476" y="102"/>
                      </a:cubicBezTo>
                      <a:cubicBezTo>
                        <a:pt x="500" y="109"/>
                        <a:pt x="500" y="109"/>
                        <a:pt x="500" y="109"/>
                      </a:cubicBezTo>
                      <a:cubicBezTo>
                        <a:pt x="504" y="110"/>
                        <a:pt x="507" y="114"/>
                        <a:pt x="507" y="118"/>
                      </a:cubicBezTo>
                      <a:close/>
                      <a:moveTo>
                        <a:pt x="488" y="125"/>
                      </a:moveTo>
                      <a:cubicBezTo>
                        <a:pt x="471" y="120"/>
                        <a:pt x="471" y="120"/>
                        <a:pt x="471" y="120"/>
                      </a:cubicBezTo>
                      <a:cubicBezTo>
                        <a:pt x="420" y="105"/>
                        <a:pt x="382" y="81"/>
                        <a:pt x="349" y="59"/>
                      </a:cubicBezTo>
                      <a:cubicBezTo>
                        <a:pt x="315" y="38"/>
                        <a:pt x="286" y="19"/>
                        <a:pt x="253" y="19"/>
                      </a:cubicBezTo>
                      <a:cubicBezTo>
                        <a:pt x="221" y="19"/>
                        <a:pt x="192" y="38"/>
                        <a:pt x="158" y="59"/>
                      </a:cubicBezTo>
                      <a:cubicBezTo>
                        <a:pt x="125" y="81"/>
                        <a:pt x="87" y="105"/>
                        <a:pt x="36" y="120"/>
                      </a:cubicBezTo>
                      <a:cubicBezTo>
                        <a:pt x="19" y="125"/>
                        <a:pt x="19" y="125"/>
                        <a:pt x="19" y="125"/>
                      </a:cubicBezTo>
                      <a:cubicBezTo>
                        <a:pt x="19" y="143"/>
                        <a:pt x="19" y="143"/>
                        <a:pt x="19" y="143"/>
                      </a:cubicBezTo>
                      <a:cubicBezTo>
                        <a:pt x="19" y="152"/>
                        <a:pt x="19" y="217"/>
                        <a:pt x="20" y="228"/>
                      </a:cubicBezTo>
                      <a:cubicBezTo>
                        <a:pt x="21" y="250"/>
                        <a:pt x="24" y="272"/>
                        <a:pt x="29" y="292"/>
                      </a:cubicBezTo>
                      <a:cubicBezTo>
                        <a:pt x="72" y="492"/>
                        <a:pt x="238" y="556"/>
                        <a:pt x="245" y="559"/>
                      </a:cubicBezTo>
                      <a:cubicBezTo>
                        <a:pt x="253" y="562"/>
                        <a:pt x="253" y="562"/>
                        <a:pt x="253" y="562"/>
                      </a:cubicBezTo>
                      <a:cubicBezTo>
                        <a:pt x="262" y="559"/>
                        <a:pt x="262" y="559"/>
                        <a:pt x="262" y="559"/>
                      </a:cubicBezTo>
                      <a:cubicBezTo>
                        <a:pt x="269" y="556"/>
                        <a:pt x="435" y="492"/>
                        <a:pt x="478" y="292"/>
                      </a:cubicBezTo>
                      <a:cubicBezTo>
                        <a:pt x="483" y="272"/>
                        <a:pt x="486" y="250"/>
                        <a:pt x="487" y="228"/>
                      </a:cubicBezTo>
                      <a:cubicBezTo>
                        <a:pt x="488" y="217"/>
                        <a:pt x="488" y="152"/>
                        <a:pt x="488" y="143"/>
                      </a:cubicBezTo>
                      <a:lnTo>
                        <a:pt x="488" y="1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4" name="Freeform 242">
                  <a:extLst>
                    <a:ext uri="{FF2B5EF4-FFF2-40B4-BE49-F238E27FC236}">
                      <a16:creationId xmlns:a16="http://schemas.microsoft.com/office/drawing/2014/main" id="{1FD5FB2D-5953-47A1-88BE-3E4356D04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0425" y="4686300"/>
                  <a:ext cx="161925" cy="188913"/>
                </a:xfrm>
                <a:custGeom>
                  <a:avLst/>
                  <a:gdLst>
                    <a:gd name="T0" fmla="*/ 211 w 211"/>
                    <a:gd name="T1" fmla="*/ 183 h 244"/>
                    <a:gd name="T2" fmla="*/ 211 w 211"/>
                    <a:gd name="T3" fmla="*/ 244 h 244"/>
                    <a:gd name="T4" fmla="*/ 10 w 211"/>
                    <a:gd name="T5" fmla="*/ 244 h 244"/>
                    <a:gd name="T6" fmla="*/ 2 w 211"/>
                    <a:gd name="T7" fmla="*/ 183 h 244"/>
                    <a:gd name="T8" fmla="*/ 0 w 211"/>
                    <a:gd name="T9" fmla="*/ 100 h 244"/>
                    <a:gd name="T10" fmla="*/ 211 w 211"/>
                    <a:gd name="T11" fmla="*/ 0 h 244"/>
                    <a:gd name="T12" fmla="*/ 211 w 211"/>
                    <a:gd name="T13" fmla="*/ 183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1" h="244">
                      <a:moveTo>
                        <a:pt x="211" y="183"/>
                      </a:moveTo>
                      <a:cubicBezTo>
                        <a:pt x="211" y="244"/>
                        <a:pt x="211" y="244"/>
                        <a:pt x="211" y="244"/>
                      </a:cubicBezTo>
                      <a:cubicBezTo>
                        <a:pt x="10" y="244"/>
                        <a:pt x="10" y="244"/>
                        <a:pt x="10" y="244"/>
                      </a:cubicBezTo>
                      <a:cubicBezTo>
                        <a:pt x="6" y="225"/>
                        <a:pt x="3" y="205"/>
                        <a:pt x="2" y="183"/>
                      </a:cubicBezTo>
                      <a:cubicBezTo>
                        <a:pt x="1" y="174"/>
                        <a:pt x="0" y="110"/>
                        <a:pt x="0" y="100"/>
                      </a:cubicBezTo>
                      <a:cubicBezTo>
                        <a:pt x="106" y="70"/>
                        <a:pt x="160" y="0"/>
                        <a:pt x="211" y="0"/>
                      </a:cubicBezTo>
                      <a:lnTo>
                        <a:pt x="211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5" name="Freeform 243">
                  <a:extLst>
                    <a:ext uri="{FF2B5EF4-FFF2-40B4-BE49-F238E27FC236}">
                      <a16:creationId xmlns:a16="http://schemas.microsoft.com/office/drawing/2014/main" id="{D3844BCA-AB3D-44DE-8A96-31C959578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2350" y="4875213"/>
                  <a:ext cx="155575" cy="190500"/>
                </a:xfrm>
                <a:custGeom>
                  <a:avLst/>
                  <a:gdLst>
                    <a:gd name="T0" fmla="*/ 0 w 202"/>
                    <a:gd name="T1" fmla="*/ 249 h 249"/>
                    <a:gd name="T2" fmla="*/ 202 w 202"/>
                    <a:gd name="T3" fmla="*/ 0 h 249"/>
                    <a:gd name="T4" fmla="*/ 0 w 202"/>
                    <a:gd name="T5" fmla="*/ 0 h 249"/>
                    <a:gd name="T6" fmla="*/ 0 w 202"/>
                    <a:gd name="T7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2" h="249">
                      <a:moveTo>
                        <a:pt x="0" y="249"/>
                      </a:moveTo>
                      <a:cubicBezTo>
                        <a:pt x="0" y="249"/>
                        <a:pt x="161" y="189"/>
                        <a:pt x="20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66" name="Freeform 47">
                <a:extLst>
                  <a:ext uri="{FF2B5EF4-FFF2-40B4-BE49-F238E27FC236}">
                    <a16:creationId xmlns:a16="http://schemas.microsoft.com/office/drawing/2014/main" id="{F645B976-8FD5-456C-89F0-32D16AF6B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2836" y="3977887"/>
                <a:ext cx="315508" cy="270660"/>
              </a:xfrm>
              <a:custGeom>
                <a:avLst/>
                <a:gdLst>
                  <a:gd name="T0" fmla="*/ 196 w 392"/>
                  <a:gd name="T1" fmla="*/ 267 h 347"/>
                  <a:gd name="T2" fmla="*/ 156 w 392"/>
                  <a:gd name="T3" fmla="*/ 307 h 347"/>
                  <a:gd name="T4" fmla="*/ 196 w 392"/>
                  <a:gd name="T5" fmla="*/ 347 h 347"/>
                  <a:gd name="T6" fmla="*/ 235 w 392"/>
                  <a:gd name="T7" fmla="*/ 307 h 347"/>
                  <a:gd name="T8" fmla="*/ 196 w 392"/>
                  <a:gd name="T9" fmla="*/ 267 h 347"/>
                  <a:gd name="T10" fmla="*/ 112 w 392"/>
                  <a:gd name="T11" fmla="*/ 222 h 347"/>
                  <a:gd name="T12" fmla="*/ 140 w 392"/>
                  <a:gd name="T13" fmla="*/ 250 h 347"/>
                  <a:gd name="T14" fmla="*/ 252 w 392"/>
                  <a:gd name="T15" fmla="*/ 250 h 347"/>
                  <a:gd name="T16" fmla="*/ 280 w 392"/>
                  <a:gd name="T17" fmla="*/ 222 h 347"/>
                  <a:gd name="T18" fmla="*/ 112 w 392"/>
                  <a:gd name="T19" fmla="*/ 222 h 347"/>
                  <a:gd name="T20" fmla="*/ 56 w 392"/>
                  <a:gd name="T21" fmla="*/ 165 h 347"/>
                  <a:gd name="T22" fmla="*/ 84 w 392"/>
                  <a:gd name="T23" fmla="*/ 194 h 347"/>
                  <a:gd name="T24" fmla="*/ 308 w 392"/>
                  <a:gd name="T25" fmla="*/ 194 h 347"/>
                  <a:gd name="T26" fmla="*/ 336 w 392"/>
                  <a:gd name="T27" fmla="*/ 165 h 347"/>
                  <a:gd name="T28" fmla="*/ 56 w 392"/>
                  <a:gd name="T29" fmla="*/ 165 h 347"/>
                  <a:gd name="T30" fmla="*/ 0 w 392"/>
                  <a:gd name="T31" fmla="*/ 109 h 347"/>
                  <a:gd name="T32" fmla="*/ 28 w 392"/>
                  <a:gd name="T33" fmla="*/ 137 h 347"/>
                  <a:gd name="T34" fmla="*/ 364 w 392"/>
                  <a:gd name="T35" fmla="*/ 137 h 347"/>
                  <a:gd name="T36" fmla="*/ 392 w 392"/>
                  <a:gd name="T37" fmla="*/ 109 h 347"/>
                  <a:gd name="T38" fmla="*/ 0 w 392"/>
                  <a:gd name="T39" fmla="*/ 10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2" h="347">
                    <a:moveTo>
                      <a:pt x="196" y="267"/>
                    </a:moveTo>
                    <a:cubicBezTo>
                      <a:pt x="174" y="267"/>
                      <a:pt x="156" y="285"/>
                      <a:pt x="156" y="307"/>
                    </a:cubicBezTo>
                    <a:cubicBezTo>
                      <a:pt x="156" y="329"/>
                      <a:pt x="174" y="347"/>
                      <a:pt x="196" y="347"/>
                    </a:cubicBezTo>
                    <a:cubicBezTo>
                      <a:pt x="218" y="347"/>
                      <a:pt x="235" y="329"/>
                      <a:pt x="235" y="307"/>
                    </a:cubicBezTo>
                    <a:cubicBezTo>
                      <a:pt x="235" y="285"/>
                      <a:pt x="218" y="267"/>
                      <a:pt x="196" y="267"/>
                    </a:cubicBezTo>
                    <a:close/>
                    <a:moveTo>
                      <a:pt x="112" y="222"/>
                    </a:moveTo>
                    <a:cubicBezTo>
                      <a:pt x="140" y="250"/>
                      <a:pt x="140" y="250"/>
                      <a:pt x="140" y="250"/>
                    </a:cubicBezTo>
                    <a:cubicBezTo>
                      <a:pt x="171" y="219"/>
                      <a:pt x="221" y="219"/>
                      <a:pt x="252" y="250"/>
                    </a:cubicBezTo>
                    <a:cubicBezTo>
                      <a:pt x="280" y="222"/>
                      <a:pt x="280" y="222"/>
                      <a:pt x="280" y="222"/>
                    </a:cubicBezTo>
                    <a:cubicBezTo>
                      <a:pt x="233" y="175"/>
                      <a:pt x="158" y="175"/>
                      <a:pt x="112" y="222"/>
                    </a:cubicBezTo>
                    <a:close/>
                    <a:moveTo>
                      <a:pt x="56" y="165"/>
                    </a:moveTo>
                    <a:cubicBezTo>
                      <a:pt x="84" y="194"/>
                      <a:pt x="84" y="194"/>
                      <a:pt x="84" y="194"/>
                    </a:cubicBezTo>
                    <a:cubicBezTo>
                      <a:pt x="146" y="131"/>
                      <a:pt x="246" y="131"/>
                      <a:pt x="308" y="194"/>
                    </a:cubicBezTo>
                    <a:cubicBezTo>
                      <a:pt x="336" y="165"/>
                      <a:pt x="336" y="165"/>
                      <a:pt x="336" y="165"/>
                    </a:cubicBezTo>
                    <a:cubicBezTo>
                      <a:pt x="258" y="87"/>
                      <a:pt x="133" y="87"/>
                      <a:pt x="56" y="165"/>
                    </a:cubicBezTo>
                    <a:close/>
                    <a:moveTo>
                      <a:pt x="0" y="109"/>
                    </a:moveTo>
                    <a:cubicBezTo>
                      <a:pt x="28" y="137"/>
                      <a:pt x="28" y="137"/>
                      <a:pt x="28" y="137"/>
                    </a:cubicBezTo>
                    <a:cubicBezTo>
                      <a:pt x="121" y="43"/>
                      <a:pt x="271" y="43"/>
                      <a:pt x="364" y="137"/>
                    </a:cubicBezTo>
                    <a:cubicBezTo>
                      <a:pt x="392" y="109"/>
                      <a:pt x="392" y="109"/>
                      <a:pt x="392" y="109"/>
                    </a:cubicBezTo>
                    <a:cubicBezTo>
                      <a:pt x="284" y="0"/>
                      <a:pt x="108" y="0"/>
                      <a:pt x="0" y="1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198973" tIns="99487" rIns="198973" bIns="99487"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67" name="Agrupar 124">
                <a:extLst>
                  <a:ext uri="{FF2B5EF4-FFF2-40B4-BE49-F238E27FC236}">
                    <a16:creationId xmlns:a16="http://schemas.microsoft.com/office/drawing/2014/main" id="{B90FF6DE-3AC9-4ABD-B709-E1A459E52534}"/>
                  </a:ext>
                </a:extLst>
              </p:cNvPr>
              <p:cNvGrpSpPr/>
              <p:nvPr/>
            </p:nvGrpSpPr>
            <p:grpSpPr>
              <a:xfrm>
                <a:off x="5774651" y="3925549"/>
                <a:ext cx="309517" cy="300413"/>
                <a:chOff x="7907867" y="4242639"/>
                <a:chExt cx="809625" cy="785813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9" name="Freeform 49">
                  <a:extLst>
                    <a:ext uri="{FF2B5EF4-FFF2-40B4-BE49-F238E27FC236}">
                      <a16:creationId xmlns:a16="http://schemas.microsoft.com/office/drawing/2014/main" id="{97F41F4C-59C6-4135-B866-49F95F5F8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6142" y="4523627"/>
                  <a:ext cx="87312" cy="223837"/>
                </a:xfrm>
                <a:custGeom>
                  <a:avLst/>
                  <a:gdLst>
                    <a:gd name="T0" fmla="*/ 0 w 241"/>
                    <a:gd name="T1" fmla="*/ 471 h 621"/>
                    <a:gd name="T2" fmla="*/ 240 w 241"/>
                    <a:gd name="T3" fmla="*/ 620 h 621"/>
                    <a:gd name="T4" fmla="*/ 240 w 241"/>
                    <a:gd name="T5" fmla="*/ 25 h 621"/>
                    <a:gd name="T6" fmla="*/ 215 w 241"/>
                    <a:gd name="T7" fmla="*/ 0 h 621"/>
                    <a:gd name="T8" fmla="*/ 29 w 241"/>
                    <a:gd name="T9" fmla="*/ 0 h 621"/>
                    <a:gd name="T10" fmla="*/ 3 w 241"/>
                    <a:gd name="T11" fmla="*/ 25 h 621"/>
                    <a:gd name="T12" fmla="*/ 3 w 241"/>
                    <a:gd name="T13" fmla="*/ 471 h 621"/>
                    <a:gd name="T14" fmla="*/ 0 w 241"/>
                    <a:gd name="T15" fmla="*/ 471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1" h="621">
                      <a:moveTo>
                        <a:pt x="0" y="471"/>
                      </a:moveTo>
                      <a:cubicBezTo>
                        <a:pt x="65" y="539"/>
                        <a:pt x="147" y="589"/>
                        <a:pt x="240" y="620"/>
                      </a:cubicBezTo>
                      <a:lnTo>
                        <a:pt x="240" y="25"/>
                      </a:lnTo>
                      <a:cubicBezTo>
                        <a:pt x="240" y="11"/>
                        <a:pt x="229" y="0"/>
                        <a:pt x="215" y="0"/>
                      </a:cubicBezTo>
                      <a:lnTo>
                        <a:pt x="29" y="0"/>
                      </a:lnTo>
                      <a:cubicBezTo>
                        <a:pt x="14" y="0"/>
                        <a:pt x="3" y="11"/>
                        <a:pt x="3" y="25"/>
                      </a:cubicBezTo>
                      <a:lnTo>
                        <a:pt x="3" y="471"/>
                      </a:lnTo>
                      <a:lnTo>
                        <a:pt x="0" y="47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70" name="Freeform 50">
                  <a:extLst>
                    <a:ext uri="{FF2B5EF4-FFF2-40B4-BE49-F238E27FC236}">
                      <a16:creationId xmlns:a16="http://schemas.microsoft.com/office/drawing/2014/main" id="{463EFFAF-CAC7-436B-B124-930BE557C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0442" y="4596652"/>
                  <a:ext cx="85725" cy="161925"/>
                </a:xfrm>
                <a:custGeom>
                  <a:avLst/>
                  <a:gdLst>
                    <a:gd name="T0" fmla="*/ 119 w 238"/>
                    <a:gd name="T1" fmla="*/ 450 h 451"/>
                    <a:gd name="T2" fmla="*/ 237 w 238"/>
                    <a:gd name="T3" fmla="*/ 440 h 451"/>
                    <a:gd name="T4" fmla="*/ 237 w 238"/>
                    <a:gd name="T5" fmla="*/ 25 h 451"/>
                    <a:gd name="T6" fmla="*/ 212 w 238"/>
                    <a:gd name="T7" fmla="*/ 0 h 451"/>
                    <a:gd name="T8" fmla="*/ 25 w 238"/>
                    <a:gd name="T9" fmla="*/ 0 h 451"/>
                    <a:gd name="T10" fmla="*/ 0 w 238"/>
                    <a:gd name="T11" fmla="*/ 25 h 451"/>
                    <a:gd name="T12" fmla="*/ 0 w 238"/>
                    <a:gd name="T13" fmla="*/ 440 h 451"/>
                    <a:gd name="T14" fmla="*/ 119 w 238"/>
                    <a:gd name="T15" fmla="*/ 45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8" h="451">
                      <a:moveTo>
                        <a:pt x="119" y="450"/>
                      </a:moveTo>
                      <a:cubicBezTo>
                        <a:pt x="158" y="450"/>
                        <a:pt x="200" y="449"/>
                        <a:pt x="237" y="440"/>
                      </a:cubicBezTo>
                      <a:lnTo>
                        <a:pt x="237" y="25"/>
                      </a:lnTo>
                      <a:cubicBezTo>
                        <a:pt x="237" y="11"/>
                        <a:pt x="226" y="0"/>
                        <a:pt x="212" y="0"/>
                      </a:cubicBezTo>
                      <a:lnTo>
                        <a:pt x="25" y="0"/>
                      </a:lnTo>
                      <a:cubicBezTo>
                        <a:pt x="11" y="0"/>
                        <a:pt x="0" y="11"/>
                        <a:pt x="0" y="25"/>
                      </a:cubicBezTo>
                      <a:lnTo>
                        <a:pt x="0" y="440"/>
                      </a:lnTo>
                      <a:cubicBezTo>
                        <a:pt x="40" y="449"/>
                        <a:pt x="79" y="450"/>
                        <a:pt x="119" y="45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71" name="Freeform 51">
                  <a:extLst>
                    <a:ext uri="{FF2B5EF4-FFF2-40B4-BE49-F238E27FC236}">
                      <a16:creationId xmlns:a16="http://schemas.microsoft.com/office/drawing/2014/main" id="{ACE06FDD-860E-4D4D-915F-471B52C73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6329" y="4449014"/>
                  <a:ext cx="85725" cy="298450"/>
                </a:xfrm>
                <a:custGeom>
                  <a:avLst/>
                  <a:gdLst>
                    <a:gd name="T0" fmla="*/ 0 w 240"/>
                    <a:gd name="T1" fmla="*/ 829 h 830"/>
                    <a:gd name="T2" fmla="*/ 3 w 240"/>
                    <a:gd name="T3" fmla="*/ 829 h 830"/>
                    <a:gd name="T4" fmla="*/ 3 w 240"/>
                    <a:gd name="T5" fmla="*/ 829 h 830"/>
                    <a:gd name="T6" fmla="*/ 0 w 240"/>
                    <a:gd name="T7" fmla="*/ 829 h 830"/>
                    <a:gd name="T8" fmla="*/ 239 w 240"/>
                    <a:gd name="T9" fmla="*/ 680 h 830"/>
                    <a:gd name="T10" fmla="*/ 239 w 240"/>
                    <a:gd name="T11" fmla="*/ 25 h 830"/>
                    <a:gd name="T12" fmla="*/ 213 w 240"/>
                    <a:gd name="T13" fmla="*/ 0 h 830"/>
                    <a:gd name="T14" fmla="*/ 27 w 240"/>
                    <a:gd name="T15" fmla="*/ 0 h 830"/>
                    <a:gd name="T16" fmla="*/ 3 w 240"/>
                    <a:gd name="T17" fmla="*/ 25 h 830"/>
                    <a:gd name="T18" fmla="*/ 3 w 240"/>
                    <a:gd name="T19" fmla="*/ 829 h 830"/>
                    <a:gd name="T20" fmla="*/ 239 w 240"/>
                    <a:gd name="T21" fmla="*/ 680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0" h="830">
                      <a:moveTo>
                        <a:pt x="0" y="829"/>
                      </a:moveTo>
                      <a:cubicBezTo>
                        <a:pt x="1" y="829"/>
                        <a:pt x="2" y="829"/>
                        <a:pt x="3" y="829"/>
                      </a:cubicBezTo>
                      <a:lnTo>
                        <a:pt x="3" y="829"/>
                      </a:lnTo>
                      <a:lnTo>
                        <a:pt x="0" y="829"/>
                      </a:lnTo>
                      <a:close/>
                      <a:moveTo>
                        <a:pt x="239" y="680"/>
                      </a:moveTo>
                      <a:lnTo>
                        <a:pt x="239" y="25"/>
                      </a:lnTo>
                      <a:cubicBezTo>
                        <a:pt x="239" y="11"/>
                        <a:pt x="227" y="0"/>
                        <a:pt x="213" y="0"/>
                      </a:cubicBezTo>
                      <a:lnTo>
                        <a:pt x="27" y="0"/>
                      </a:lnTo>
                      <a:cubicBezTo>
                        <a:pt x="13" y="0"/>
                        <a:pt x="3" y="11"/>
                        <a:pt x="3" y="25"/>
                      </a:cubicBezTo>
                      <a:lnTo>
                        <a:pt x="3" y="829"/>
                      </a:lnTo>
                      <a:cubicBezTo>
                        <a:pt x="94" y="797"/>
                        <a:pt x="174" y="744"/>
                        <a:pt x="239" y="6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72" name="Freeform 52">
                  <a:extLst>
                    <a:ext uri="{FF2B5EF4-FFF2-40B4-BE49-F238E27FC236}">
                      <a16:creationId xmlns:a16="http://schemas.microsoft.com/office/drawing/2014/main" id="{7127F02B-EEE5-44C6-B89E-BB1441A81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07867" y="4242639"/>
                  <a:ext cx="809625" cy="785813"/>
                </a:xfrm>
                <a:custGeom>
                  <a:avLst/>
                  <a:gdLst>
                    <a:gd name="T0" fmla="*/ 2140 w 2248"/>
                    <a:gd name="T1" fmla="*/ 1777 h 2184"/>
                    <a:gd name="T2" fmla="*/ 1641 w 2248"/>
                    <a:gd name="T3" fmla="*/ 1383 h 2184"/>
                    <a:gd name="T4" fmla="*/ 1813 w 2248"/>
                    <a:gd name="T5" fmla="*/ 872 h 2184"/>
                    <a:gd name="T6" fmla="*/ 908 w 2248"/>
                    <a:gd name="T7" fmla="*/ 0 h 2184"/>
                    <a:gd name="T8" fmla="*/ 0 w 2248"/>
                    <a:gd name="T9" fmla="*/ 875 h 2184"/>
                    <a:gd name="T10" fmla="*/ 906 w 2248"/>
                    <a:gd name="T11" fmla="*/ 1746 h 2184"/>
                    <a:gd name="T12" fmla="*/ 1432 w 2248"/>
                    <a:gd name="T13" fmla="*/ 1582 h 2184"/>
                    <a:gd name="T14" fmla="*/ 1844 w 2248"/>
                    <a:gd name="T15" fmla="*/ 2079 h 2184"/>
                    <a:gd name="T16" fmla="*/ 1875 w 2248"/>
                    <a:gd name="T17" fmla="*/ 2110 h 2184"/>
                    <a:gd name="T18" fmla="*/ 2174 w 2248"/>
                    <a:gd name="T19" fmla="*/ 2073 h 2184"/>
                    <a:gd name="T20" fmla="*/ 2140 w 2248"/>
                    <a:gd name="T21" fmla="*/ 1777 h 2184"/>
                    <a:gd name="T22" fmla="*/ 1345 w 2248"/>
                    <a:gd name="T23" fmla="*/ 1357 h 2184"/>
                    <a:gd name="T24" fmla="*/ 1127 w 2248"/>
                    <a:gd name="T25" fmla="*/ 1475 h 2184"/>
                    <a:gd name="T26" fmla="*/ 906 w 2248"/>
                    <a:gd name="T27" fmla="*/ 1512 h 2184"/>
                    <a:gd name="T28" fmla="*/ 705 w 2248"/>
                    <a:gd name="T29" fmla="*/ 1483 h 2184"/>
                    <a:gd name="T30" fmla="*/ 466 w 2248"/>
                    <a:gd name="T31" fmla="*/ 1357 h 2184"/>
                    <a:gd name="T32" fmla="*/ 234 w 2248"/>
                    <a:gd name="T33" fmla="*/ 875 h 2184"/>
                    <a:gd name="T34" fmla="*/ 906 w 2248"/>
                    <a:gd name="T35" fmla="*/ 237 h 2184"/>
                    <a:gd name="T36" fmla="*/ 1576 w 2248"/>
                    <a:gd name="T37" fmla="*/ 875 h 2184"/>
                    <a:gd name="T38" fmla="*/ 1345 w 2248"/>
                    <a:gd name="T39" fmla="*/ 1357 h 2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8" h="2184">
                      <a:moveTo>
                        <a:pt x="2140" y="1777"/>
                      </a:moveTo>
                      <a:lnTo>
                        <a:pt x="1641" y="1383"/>
                      </a:lnTo>
                      <a:cubicBezTo>
                        <a:pt x="1748" y="1239"/>
                        <a:pt x="1813" y="1064"/>
                        <a:pt x="1813" y="872"/>
                      </a:cubicBezTo>
                      <a:cubicBezTo>
                        <a:pt x="1813" y="390"/>
                        <a:pt x="1407" y="0"/>
                        <a:pt x="908" y="0"/>
                      </a:cubicBezTo>
                      <a:cubicBezTo>
                        <a:pt x="408" y="0"/>
                        <a:pt x="0" y="392"/>
                        <a:pt x="0" y="875"/>
                      </a:cubicBezTo>
                      <a:cubicBezTo>
                        <a:pt x="0" y="1357"/>
                        <a:pt x="406" y="1746"/>
                        <a:pt x="906" y="1746"/>
                      </a:cubicBezTo>
                      <a:cubicBezTo>
                        <a:pt x="1103" y="1746"/>
                        <a:pt x="1283" y="1686"/>
                        <a:pt x="1432" y="1582"/>
                      </a:cubicBezTo>
                      <a:lnTo>
                        <a:pt x="1844" y="2079"/>
                      </a:lnTo>
                      <a:cubicBezTo>
                        <a:pt x="1852" y="2090"/>
                        <a:pt x="1864" y="2101"/>
                        <a:pt x="1875" y="2110"/>
                      </a:cubicBezTo>
                      <a:cubicBezTo>
                        <a:pt x="1968" y="2183"/>
                        <a:pt x="2101" y="2166"/>
                        <a:pt x="2174" y="2073"/>
                      </a:cubicBezTo>
                      <a:cubicBezTo>
                        <a:pt x="2247" y="1980"/>
                        <a:pt x="2230" y="1850"/>
                        <a:pt x="2140" y="1777"/>
                      </a:cubicBezTo>
                      <a:close/>
                      <a:moveTo>
                        <a:pt x="1345" y="1357"/>
                      </a:moveTo>
                      <a:cubicBezTo>
                        <a:pt x="1283" y="1408"/>
                        <a:pt x="1209" y="1449"/>
                        <a:pt x="1127" y="1475"/>
                      </a:cubicBezTo>
                      <a:cubicBezTo>
                        <a:pt x="1058" y="1497"/>
                        <a:pt x="985" y="1512"/>
                        <a:pt x="906" y="1512"/>
                      </a:cubicBezTo>
                      <a:cubicBezTo>
                        <a:pt x="835" y="1512"/>
                        <a:pt x="767" y="1500"/>
                        <a:pt x="705" y="1483"/>
                      </a:cubicBezTo>
                      <a:cubicBezTo>
                        <a:pt x="615" y="1458"/>
                        <a:pt x="536" y="1414"/>
                        <a:pt x="466" y="1357"/>
                      </a:cubicBezTo>
                      <a:cubicBezTo>
                        <a:pt x="324" y="1239"/>
                        <a:pt x="234" y="1067"/>
                        <a:pt x="234" y="875"/>
                      </a:cubicBezTo>
                      <a:cubicBezTo>
                        <a:pt x="234" y="522"/>
                        <a:pt x="536" y="237"/>
                        <a:pt x="906" y="237"/>
                      </a:cubicBezTo>
                      <a:cubicBezTo>
                        <a:pt x="1275" y="237"/>
                        <a:pt x="1576" y="522"/>
                        <a:pt x="1576" y="875"/>
                      </a:cubicBezTo>
                      <a:cubicBezTo>
                        <a:pt x="1576" y="1067"/>
                        <a:pt x="1486" y="1242"/>
                        <a:pt x="1345" y="13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sp>
            <p:nvSpPr>
              <p:cNvPr id="68" name="Freeform 208">
                <a:extLst>
                  <a:ext uri="{FF2B5EF4-FFF2-40B4-BE49-F238E27FC236}">
                    <a16:creationId xmlns:a16="http://schemas.microsoft.com/office/drawing/2014/main" id="{8AE8CE21-6698-4E01-9658-5A5044667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54321" y="3939902"/>
                <a:ext cx="293743" cy="233550"/>
              </a:xfrm>
              <a:custGeom>
                <a:avLst/>
                <a:gdLst>
                  <a:gd name="T0" fmla="*/ 67 w 170"/>
                  <a:gd name="T1" fmla="*/ 0 h 134"/>
                  <a:gd name="T2" fmla="*/ 125 w 170"/>
                  <a:gd name="T3" fmla="*/ 25 h 134"/>
                  <a:gd name="T4" fmla="*/ 125 w 170"/>
                  <a:gd name="T5" fmla="*/ 73 h 134"/>
                  <a:gd name="T6" fmla="*/ 67 w 170"/>
                  <a:gd name="T7" fmla="*/ 97 h 134"/>
                  <a:gd name="T8" fmla="*/ 24 w 170"/>
                  <a:gd name="T9" fmla="*/ 108 h 134"/>
                  <a:gd name="T10" fmla="*/ 16 w 170"/>
                  <a:gd name="T11" fmla="*/ 109 h 134"/>
                  <a:gd name="T12" fmla="*/ 13 w 170"/>
                  <a:gd name="T13" fmla="*/ 107 h 134"/>
                  <a:gd name="T14" fmla="*/ 13 w 170"/>
                  <a:gd name="T15" fmla="*/ 105 h 134"/>
                  <a:gd name="T16" fmla="*/ 13 w 170"/>
                  <a:gd name="T17" fmla="*/ 104 h 134"/>
                  <a:gd name="T18" fmla="*/ 14 w 170"/>
                  <a:gd name="T19" fmla="*/ 103 h 134"/>
                  <a:gd name="T20" fmla="*/ 15 w 170"/>
                  <a:gd name="T21" fmla="*/ 102 h 134"/>
                  <a:gd name="T22" fmla="*/ 19 w 170"/>
                  <a:gd name="T23" fmla="*/ 97 h 134"/>
                  <a:gd name="T24" fmla="*/ 24 w 170"/>
                  <a:gd name="T25" fmla="*/ 91 h 134"/>
                  <a:gd name="T26" fmla="*/ 7 w 170"/>
                  <a:gd name="T27" fmla="*/ 70 h 134"/>
                  <a:gd name="T28" fmla="*/ 9 w 170"/>
                  <a:gd name="T29" fmla="*/ 25 h 134"/>
                  <a:gd name="T30" fmla="*/ 94 w 170"/>
                  <a:gd name="T31" fmla="*/ 17 h 134"/>
                  <a:gd name="T32" fmla="*/ 40 w 170"/>
                  <a:gd name="T33" fmla="*/ 17 h 134"/>
                  <a:gd name="T34" fmla="*/ 13 w 170"/>
                  <a:gd name="T35" fmla="*/ 49 h 134"/>
                  <a:gd name="T36" fmla="*/ 32 w 170"/>
                  <a:gd name="T37" fmla="*/ 76 h 134"/>
                  <a:gd name="T38" fmla="*/ 37 w 170"/>
                  <a:gd name="T39" fmla="*/ 89 h 134"/>
                  <a:gd name="T40" fmla="*/ 47 w 170"/>
                  <a:gd name="T41" fmla="*/ 83 h 134"/>
                  <a:gd name="T42" fmla="*/ 67 w 170"/>
                  <a:gd name="T43" fmla="*/ 85 h 134"/>
                  <a:gd name="T44" fmla="*/ 114 w 170"/>
                  <a:gd name="T45" fmla="*/ 67 h 134"/>
                  <a:gd name="T46" fmla="*/ 114 w 170"/>
                  <a:gd name="T47" fmla="*/ 31 h 134"/>
                  <a:gd name="T48" fmla="*/ 145 w 170"/>
                  <a:gd name="T49" fmla="*/ 111 h 134"/>
                  <a:gd name="T50" fmla="*/ 149 w 170"/>
                  <a:gd name="T51" fmla="*/ 119 h 134"/>
                  <a:gd name="T52" fmla="*/ 154 w 170"/>
                  <a:gd name="T53" fmla="*/ 124 h 134"/>
                  <a:gd name="T54" fmla="*/ 156 w 170"/>
                  <a:gd name="T55" fmla="*/ 127 h 134"/>
                  <a:gd name="T56" fmla="*/ 157 w 170"/>
                  <a:gd name="T57" fmla="*/ 128 h 134"/>
                  <a:gd name="T58" fmla="*/ 158 w 170"/>
                  <a:gd name="T59" fmla="*/ 129 h 134"/>
                  <a:gd name="T60" fmla="*/ 158 w 170"/>
                  <a:gd name="T61" fmla="*/ 130 h 134"/>
                  <a:gd name="T62" fmla="*/ 156 w 170"/>
                  <a:gd name="T63" fmla="*/ 133 h 134"/>
                  <a:gd name="T64" fmla="*/ 146 w 170"/>
                  <a:gd name="T65" fmla="*/ 132 h 134"/>
                  <a:gd name="T66" fmla="*/ 103 w 170"/>
                  <a:gd name="T67" fmla="*/ 121 h 134"/>
                  <a:gd name="T68" fmla="*/ 67 w 170"/>
                  <a:gd name="T69" fmla="*/ 109 h 134"/>
                  <a:gd name="T70" fmla="*/ 121 w 170"/>
                  <a:gd name="T71" fmla="*/ 93 h 134"/>
                  <a:gd name="T72" fmla="*/ 146 w 170"/>
                  <a:gd name="T73" fmla="*/ 49 h 134"/>
                  <a:gd name="T74" fmla="*/ 163 w 170"/>
                  <a:gd name="T75" fmla="*/ 51 h 134"/>
                  <a:gd name="T76" fmla="*/ 163 w 170"/>
                  <a:gd name="T77" fmla="*/ 9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0" h="134">
                    <a:moveTo>
                      <a:pt x="34" y="7"/>
                    </a:moveTo>
                    <a:cubicBezTo>
                      <a:pt x="44" y="3"/>
                      <a:pt x="55" y="0"/>
                      <a:pt x="67" y="0"/>
                    </a:cubicBezTo>
                    <a:cubicBezTo>
                      <a:pt x="79" y="0"/>
                      <a:pt x="90" y="3"/>
                      <a:pt x="100" y="7"/>
                    </a:cubicBezTo>
                    <a:cubicBezTo>
                      <a:pt x="111" y="11"/>
                      <a:pt x="119" y="17"/>
                      <a:pt x="125" y="25"/>
                    </a:cubicBezTo>
                    <a:cubicBezTo>
                      <a:pt x="131" y="32"/>
                      <a:pt x="134" y="40"/>
                      <a:pt x="134" y="49"/>
                    </a:cubicBezTo>
                    <a:cubicBezTo>
                      <a:pt x="134" y="58"/>
                      <a:pt x="131" y="66"/>
                      <a:pt x="125" y="73"/>
                    </a:cubicBezTo>
                    <a:cubicBezTo>
                      <a:pt x="119" y="81"/>
                      <a:pt x="111" y="86"/>
                      <a:pt x="100" y="91"/>
                    </a:cubicBezTo>
                    <a:cubicBezTo>
                      <a:pt x="90" y="95"/>
                      <a:pt x="79" y="97"/>
                      <a:pt x="67" y="97"/>
                    </a:cubicBezTo>
                    <a:cubicBezTo>
                      <a:pt x="62" y="97"/>
                      <a:pt x="56" y="97"/>
                      <a:pt x="50" y="96"/>
                    </a:cubicBezTo>
                    <a:cubicBezTo>
                      <a:pt x="43" y="101"/>
                      <a:pt x="34" y="105"/>
                      <a:pt x="24" y="108"/>
                    </a:cubicBezTo>
                    <a:cubicBezTo>
                      <a:pt x="22" y="108"/>
                      <a:pt x="19" y="109"/>
                      <a:pt x="16" y="109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5" y="109"/>
                      <a:pt x="14" y="109"/>
                      <a:pt x="14" y="109"/>
                    </a:cubicBezTo>
                    <a:cubicBezTo>
                      <a:pt x="13" y="108"/>
                      <a:pt x="13" y="107"/>
                      <a:pt x="13" y="107"/>
                    </a:cubicBezTo>
                    <a:cubicBezTo>
                      <a:pt x="13" y="106"/>
                      <a:pt x="13" y="106"/>
                      <a:pt x="13" y="106"/>
                    </a:cubicBezTo>
                    <a:cubicBezTo>
                      <a:pt x="13" y="106"/>
                      <a:pt x="13" y="106"/>
                      <a:pt x="13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3" y="105"/>
                      <a:pt x="13" y="104"/>
                      <a:pt x="13" y="104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13" y="104"/>
                      <a:pt x="14" y="103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3"/>
                      <a:pt x="14" y="103"/>
                      <a:pt x="15" y="102"/>
                    </a:cubicBezTo>
                    <a:cubicBezTo>
                      <a:pt x="15" y="102"/>
                      <a:pt x="16" y="101"/>
                      <a:pt x="17" y="100"/>
                    </a:cubicBezTo>
                    <a:cubicBezTo>
                      <a:pt x="18" y="99"/>
                      <a:pt x="19" y="98"/>
                      <a:pt x="19" y="97"/>
                    </a:cubicBezTo>
                    <a:cubicBezTo>
                      <a:pt x="20" y="97"/>
                      <a:pt x="20" y="96"/>
                      <a:pt x="21" y="95"/>
                    </a:cubicBezTo>
                    <a:cubicBezTo>
                      <a:pt x="22" y="93"/>
                      <a:pt x="23" y="92"/>
                      <a:pt x="24" y="91"/>
                    </a:cubicBezTo>
                    <a:cubicBezTo>
                      <a:pt x="24" y="90"/>
                      <a:pt x="25" y="88"/>
                      <a:pt x="26" y="87"/>
                    </a:cubicBezTo>
                    <a:cubicBezTo>
                      <a:pt x="18" y="82"/>
                      <a:pt x="12" y="77"/>
                      <a:pt x="7" y="70"/>
                    </a:cubicBezTo>
                    <a:cubicBezTo>
                      <a:pt x="3" y="63"/>
                      <a:pt x="0" y="56"/>
                      <a:pt x="0" y="49"/>
                    </a:cubicBezTo>
                    <a:cubicBezTo>
                      <a:pt x="0" y="40"/>
                      <a:pt x="3" y="32"/>
                      <a:pt x="9" y="25"/>
                    </a:cubicBezTo>
                    <a:cubicBezTo>
                      <a:pt x="15" y="17"/>
                      <a:pt x="23" y="11"/>
                      <a:pt x="34" y="7"/>
                    </a:cubicBezTo>
                    <a:close/>
                    <a:moveTo>
                      <a:pt x="94" y="17"/>
                    </a:moveTo>
                    <a:cubicBezTo>
                      <a:pt x="86" y="14"/>
                      <a:pt x="77" y="13"/>
                      <a:pt x="67" y="13"/>
                    </a:cubicBezTo>
                    <a:cubicBezTo>
                      <a:pt x="57" y="13"/>
                      <a:pt x="48" y="14"/>
                      <a:pt x="40" y="17"/>
                    </a:cubicBezTo>
                    <a:cubicBezTo>
                      <a:pt x="32" y="21"/>
                      <a:pt x="25" y="25"/>
                      <a:pt x="20" y="31"/>
                    </a:cubicBezTo>
                    <a:cubicBezTo>
                      <a:pt x="15" y="36"/>
                      <a:pt x="13" y="42"/>
                      <a:pt x="13" y="49"/>
                    </a:cubicBezTo>
                    <a:cubicBezTo>
                      <a:pt x="13" y="54"/>
                      <a:pt x="14" y="59"/>
                      <a:pt x="18" y="64"/>
                    </a:cubicBezTo>
                    <a:cubicBezTo>
                      <a:pt x="21" y="69"/>
                      <a:pt x="26" y="73"/>
                      <a:pt x="32" y="76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40" y="88"/>
                      <a:pt x="42" y="87"/>
                      <a:pt x="43" y="86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7" y="85"/>
                      <a:pt x="62" y="85"/>
                      <a:pt x="67" y="85"/>
                    </a:cubicBezTo>
                    <a:cubicBezTo>
                      <a:pt x="77" y="85"/>
                      <a:pt x="86" y="84"/>
                      <a:pt x="94" y="80"/>
                    </a:cubicBezTo>
                    <a:cubicBezTo>
                      <a:pt x="102" y="77"/>
                      <a:pt x="109" y="73"/>
                      <a:pt x="114" y="67"/>
                    </a:cubicBezTo>
                    <a:cubicBezTo>
                      <a:pt x="119" y="61"/>
                      <a:pt x="121" y="55"/>
                      <a:pt x="121" y="49"/>
                    </a:cubicBezTo>
                    <a:cubicBezTo>
                      <a:pt x="121" y="42"/>
                      <a:pt x="119" y="36"/>
                      <a:pt x="114" y="31"/>
                    </a:cubicBezTo>
                    <a:cubicBezTo>
                      <a:pt x="109" y="25"/>
                      <a:pt x="102" y="21"/>
                      <a:pt x="94" y="17"/>
                    </a:cubicBezTo>
                    <a:close/>
                    <a:moveTo>
                      <a:pt x="145" y="111"/>
                    </a:moveTo>
                    <a:cubicBezTo>
                      <a:pt x="145" y="112"/>
                      <a:pt x="146" y="114"/>
                      <a:pt x="147" y="115"/>
                    </a:cubicBezTo>
                    <a:cubicBezTo>
                      <a:pt x="147" y="116"/>
                      <a:pt x="148" y="118"/>
                      <a:pt x="149" y="119"/>
                    </a:cubicBezTo>
                    <a:cubicBezTo>
                      <a:pt x="150" y="120"/>
                      <a:pt x="151" y="121"/>
                      <a:pt x="151" y="121"/>
                    </a:cubicBezTo>
                    <a:cubicBezTo>
                      <a:pt x="152" y="122"/>
                      <a:pt x="152" y="123"/>
                      <a:pt x="154" y="124"/>
                    </a:cubicBezTo>
                    <a:cubicBezTo>
                      <a:pt x="155" y="125"/>
                      <a:pt x="155" y="126"/>
                      <a:pt x="156" y="127"/>
                    </a:cubicBezTo>
                    <a:cubicBezTo>
                      <a:pt x="156" y="127"/>
                      <a:pt x="156" y="127"/>
                      <a:pt x="156" y="127"/>
                    </a:cubicBezTo>
                    <a:cubicBezTo>
                      <a:pt x="156" y="127"/>
                      <a:pt x="156" y="127"/>
                      <a:pt x="157" y="128"/>
                    </a:cubicBezTo>
                    <a:cubicBezTo>
                      <a:pt x="157" y="128"/>
                      <a:pt x="157" y="128"/>
                      <a:pt x="157" y="128"/>
                    </a:cubicBezTo>
                    <a:cubicBezTo>
                      <a:pt x="157" y="128"/>
                      <a:pt x="157" y="128"/>
                      <a:pt x="157" y="129"/>
                    </a:cubicBezTo>
                    <a:cubicBezTo>
                      <a:pt x="157" y="129"/>
                      <a:pt x="157" y="129"/>
                      <a:pt x="158" y="129"/>
                    </a:cubicBezTo>
                    <a:cubicBezTo>
                      <a:pt x="158" y="129"/>
                      <a:pt x="158" y="129"/>
                      <a:pt x="158" y="130"/>
                    </a:cubicBezTo>
                    <a:cubicBezTo>
                      <a:pt x="158" y="130"/>
                      <a:pt x="158" y="130"/>
                      <a:pt x="158" y="130"/>
                    </a:cubicBezTo>
                    <a:cubicBezTo>
                      <a:pt x="158" y="130"/>
                      <a:pt x="158" y="131"/>
                      <a:pt x="158" y="131"/>
                    </a:cubicBezTo>
                    <a:cubicBezTo>
                      <a:pt x="157" y="132"/>
                      <a:pt x="157" y="132"/>
                      <a:pt x="156" y="133"/>
                    </a:cubicBezTo>
                    <a:cubicBezTo>
                      <a:pt x="156" y="133"/>
                      <a:pt x="155" y="134"/>
                      <a:pt x="154" y="134"/>
                    </a:cubicBezTo>
                    <a:cubicBezTo>
                      <a:pt x="151" y="133"/>
                      <a:pt x="148" y="133"/>
                      <a:pt x="146" y="132"/>
                    </a:cubicBezTo>
                    <a:cubicBezTo>
                      <a:pt x="136" y="130"/>
                      <a:pt x="128" y="125"/>
                      <a:pt x="120" y="120"/>
                    </a:cubicBezTo>
                    <a:cubicBezTo>
                      <a:pt x="114" y="121"/>
                      <a:pt x="109" y="121"/>
                      <a:pt x="103" y="121"/>
                    </a:cubicBezTo>
                    <a:cubicBezTo>
                      <a:pt x="86" y="121"/>
                      <a:pt x="71" y="117"/>
                      <a:pt x="59" y="109"/>
                    </a:cubicBezTo>
                    <a:cubicBezTo>
                      <a:pt x="62" y="109"/>
                      <a:pt x="65" y="109"/>
                      <a:pt x="67" y="109"/>
                    </a:cubicBezTo>
                    <a:cubicBezTo>
                      <a:pt x="77" y="109"/>
                      <a:pt x="87" y="108"/>
                      <a:pt x="96" y="105"/>
                    </a:cubicBezTo>
                    <a:cubicBezTo>
                      <a:pt x="106" y="102"/>
                      <a:pt x="114" y="98"/>
                      <a:pt x="121" y="93"/>
                    </a:cubicBezTo>
                    <a:cubicBezTo>
                      <a:pt x="129" y="87"/>
                      <a:pt x="135" y="80"/>
                      <a:pt x="139" y="73"/>
                    </a:cubicBezTo>
                    <a:cubicBezTo>
                      <a:pt x="144" y="65"/>
                      <a:pt x="146" y="57"/>
                      <a:pt x="146" y="49"/>
                    </a:cubicBezTo>
                    <a:cubicBezTo>
                      <a:pt x="146" y="44"/>
                      <a:pt x="145" y="39"/>
                      <a:pt x="143" y="34"/>
                    </a:cubicBezTo>
                    <a:cubicBezTo>
                      <a:pt x="152" y="39"/>
                      <a:pt x="158" y="45"/>
                      <a:pt x="163" y="51"/>
                    </a:cubicBezTo>
                    <a:cubicBezTo>
                      <a:pt x="167" y="58"/>
                      <a:pt x="170" y="65"/>
                      <a:pt x="170" y="73"/>
                    </a:cubicBezTo>
                    <a:cubicBezTo>
                      <a:pt x="170" y="81"/>
                      <a:pt x="168" y="88"/>
                      <a:pt x="163" y="94"/>
                    </a:cubicBezTo>
                    <a:cubicBezTo>
                      <a:pt x="159" y="101"/>
                      <a:pt x="153" y="106"/>
                      <a:pt x="145" y="1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91428" tIns="45714" rIns="91428" bIns="45714"/>
              <a:lstStyle/>
              <a:p>
                <a:pPr defTabSz="1535798">
                  <a:defRPr/>
                </a:pPr>
                <a:endParaRPr lang="es-CO" sz="28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59" name="Freeform 260">
              <a:extLst>
                <a:ext uri="{FF2B5EF4-FFF2-40B4-BE49-F238E27FC236}">
                  <a16:creationId xmlns:a16="http://schemas.microsoft.com/office/drawing/2014/main" id="{EBC81759-AC4B-45FA-9198-41820AFDC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0392" y="4011910"/>
              <a:ext cx="216024" cy="288032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1535995">
                <a:defRPr/>
              </a:pPr>
              <a:endParaRPr lang="es-CO" sz="2800">
                <a:latin typeface="Century Gothic" panose="020B0502020202020204" pitchFamily="34" charset="0"/>
              </a:endParaRPr>
            </a:p>
          </p:txBody>
        </p:sp>
      </p:grpSp>
      <p:sp>
        <p:nvSpPr>
          <p:cNvPr id="76" name="Rectángulo 75">
            <a:extLst>
              <a:ext uri="{FF2B5EF4-FFF2-40B4-BE49-F238E27FC236}">
                <a16:creationId xmlns:a16="http://schemas.microsoft.com/office/drawing/2014/main" id="{C20A0A60-D439-43F6-9954-74B61B7D3021}"/>
              </a:ext>
            </a:extLst>
          </p:cNvPr>
          <p:cNvSpPr/>
          <p:nvPr/>
        </p:nvSpPr>
        <p:spPr>
          <a:xfrm>
            <a:off x="6020972" y="293041"/>
            <a:ext cx="617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“Hay que invertir… tiempo para investigar, estudiar, capacitarse y trabajar en lograr los objetivos que nos tracemos.”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07C585-802F-4B3A-B03B-AB95B8E6D0F6}"/>
              </a:ext>
            </a:extLst>
          </p:cNvPr>
          <p:cNvSpPr txBox="1"/>
          <p:nvPr/>
        </p:nvSpPr>
        <p:spPr>
          <a:xfrm>
            <a:off x="2658794" y="478302"/>
            <a:ext cx="6260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Quizz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4AB9DB-2D72-43D6-971D-EAAE31BAFD4A}"/>
              </a:ext>
            </a:extLst>
          </p:cNvPr>
          <p:cNvSpPr txBox="1"/>
          <p:nvPr/>
        </p:nvSpPr>
        <p:spPr>
          <a:xfrm>
            <a:off x="1069145" y="1420837"/>
            <a:ext cx="998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¿Quién aceleró la transforma digital en los emprendimientos?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08D039-F472-4EF8-80C6-F07A32A88F46}"/>
              </a:ext>
            </a:extLst>
          </p:cNvPr>
          <p:cNvSpPr/>
          <p:nvPr/>
        </p:nvSpPr>
        <p:spPr>
          <a:xfrm>
            <a:off x="3310597" y="2850027"/>
            <a:ext cx="5570806" cy="558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a) El equipo de TI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4669A66-8CB7-4C6A-AEDB-69D95EB4D169}"/>
              </a:ext>
            </a:extLst>
          </p:cNvPr>
          <p:cNvSpPr/>
          <p:nvPr/>
        </p:nvSpPr>
        <p:spPr>
          <a:xfrm>
            <a:off x="3310597" y="3549514"/>
            <a:ext cx="5570806" cy="49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b) El CEO/Fundador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833C6D-728D-4C41-ADB3-F13ABDFF782B}"/>
              </a:ext>
            </a:extLst>
          </p:cNvPr>
          <p:cNvSpPr/>
          <p:nvPr/>
        </p:nvSpPr>
        <p:spPr>
          <a:xfrm>
            <a:off x="3310597" y="4787994"/>
            <a:ext cx="5570806" cy="479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d)El COVID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D90A36-01B5-40B8-964B-8F4E1CDCD6CB}"/>
              </a:ext>
            </a:extLst>
          </p:cNvPr>
          <p:cNvSpPr/>
          <p:nvPr/>
        </p:nvSpPr>
        <p:spPr>
          <a:xfrm>
            <a:off x="3310597" y="4144570"/>
            <a:ext cx="5570806" cy="47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c) El equipo Ágil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4" name="Picture 10" descr="Emoticonos imagen PNG transparente - StickPNG">
            <a:extLst>
              <a:ext uri="{FF2B5EF4-FFF2-40B4-BE49-F238E27FC236}">
                <a16:creationId xmlns:a16="http://schemas.microsoft.com/office/drawing/2014/main" id="{76F4BFDB-E35C-4241-B2CC-F28F9744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55" y="37986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05" y="5950061"/>
            <a:ext cx="6648687" cy="907939"/>
          </a:xfrm>
          <a:prstGeom prst="rect">
            <a:avLst/>
          </a:prstGeom>
        </p:spPr>
      </p:pic>
      <p:pic>
        <p:nvPicPr>
          <p:cNvPr id="4" name="8 Imagen">
            <a:extLst>
              <a:ext uri="{FF2B5EF4-FFF2-40B4-BE49-F238E27FC236}">
                <a16:creationId xmlns:a16="http://schemas.microsoft.com/office/drawing/2014/main" id="{D2613A0D-B250-4900-91AB-3362165EB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2" y="417496"/>
            <a:ext cx="11826210" cy="56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160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361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Century Gothic</vt:lpstr>
      <vt:lpstr>Corbel</vt:lpstr>
      <vt:lpstr>Helvetica Light</vt:lpstr>
      <vt:lpstr>Open Sans Light</vt:lpstr>
      <vt:lpstr>Base</vt:lpstr>
      <vt:lpstr>Presentación de PowerPoint</vt:lpstr>
      <vt:lpstr>Presentación de PowerPoint</vt:lpstr>
      <vt:lpstr>Puntos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Felipe Restrepo Naranjo</dc:creator>
  <cp:lastModifiedBy>Valentina Coley</cp:lastModifiedBy>
  <cp:revision>16</cp:revision>
  <dcterms:created xsi:type="dcterms:W3CDTF">2020-05-21T17:24:13Z</dcterms:created>
  <dcterms:modified xsi:type="dcterms:W3CDTF">2021-09-08T22:00:41Z</dcterms:modified>
</cp:coreProperties>
</file>