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69" r:id="rId3"/>
    <p:sldId id="267" r:id="rId4"/>
    <p:sldId id="295" r:id="rId5"/>
    <p:sldId id="290" r:id="rId6"/>
    <p:sldId id="283" r:id="rId7"/>
    <p:sldId id="270" r:id="rId8"/>
    <p:sldId id="299" r:id="rId9"/>
    <p:sldId id="296" r:id="rId10"/>
    <p:sldId id="297" r:id="rId11"/>
    <p:sldId id="301" r:id="rId12"/>
    <p:sldId id="298" r:id="rId13"/>
    <p:sldId id="306" r:id="rId14"/>
    <p:sldId id="302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94E"/>
    <a:srgbClr val="30715D"/>
    <a:srgbClr val="91004D"/>
    <a:srgbClr val="FAEEF4"/>
    <a:srgbClr val="F4CD51"/>
    <a:srgbClr val="A7B754"/>
    <a:srgbClr val="F8C749"/>
    <a:srgbClr val="54A4C9"/>
    <a:srgbClr val="00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D4EE1-5403-2F51-2E04-501576145827}" v="60" dt="2021-07-28T14:36:01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FCAD4EE1-5403-2F51-2E04-501576145827}"/>
    <pc:docChg chg="delSld modSld sldOrd">
      <pc:chgData name="Valentina Coley" userId="S::valentina.coley@cubosocial.org::6215a152-8e28-4d70-a23b-f36faab8332e" providerId="AD" clId="Web-{FCAD4EE1-5403-2F51-2E04-501576145827}" dt="2021-07-28T14:36:01.457" v="44"/>
      <pc:docMkLst>
        <pc:docMk/>
      </pc:docMkLst>
      <pc:sldChg chg="modSp">
        <pc:chgData name="Valentina Coley" userId="S::valentina.coley@cubosocial.org::6215a152-8e28-4d70-a23b-f36faab8332e" providerId="AD" clId="Web-{FCAD4EE1-5403-2F51-2E04-501576145827}" dt="2021-07-28T14:34:16.533" v="39" actId="20577"/>
        <pc:sldMkLst>
          <pc:docMk/>
          <pc:sldMk cId="3669668539" sldId="283"/>
        </pc:sldMkLst>
        <pc:spChg chg="mod">
          <ac:chgData name="Valentina Coley" userId="S::valentina.coley@cubosocial.org::6215a152-8e28-4d70-a23b-f36faab8332e" providerId="AD" clId="Web-{FCAD4EE1-5403-2F51-2E04-501576145827}" dt="2021-07-28T14:34:16.533" v="39" actId="20577"/>
          <ac:spMkLst>
            <pc:docMk/>
            <pc:sldMk cId="3669668539" sldId="283"/>
            <ac:spMk id="6" creationId="{BAB4E989-AC07-4E67-946C-683E2BC36C09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3:35.860" v="25" actId="20577"/>
        <pc:sldMkLst>
          <pc:docMk/>
          <pc:sldMk cId="3094929986" sldId="290"/>
        </pc:sldMkLst>
        <pc:spChg chg="mod">
          <ac:chgData name="Valentina Coley" userId="S::valentina.coley@cubosocial.org::6215a152-8e28-4d70-a23b-f36faab8332e" providerId="AD" clId="Web-{FCAD4EE1-5403-2F51-2E04-501576145827}" dt="2021-07-28T14:33:35.860" v="25" actId="20577"/>
          <ac:spMkLst>
            <pc:docMk/>
            <pc:sldMk cId="3094929986" sldId="290"/>
            <ac:spMk id="4" creationId="{CEDAF4F0-B6AB-471E-B901-5683777F1D80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3:14.672" v="2" actId="20577"/>
        <pc:sldMkLst>
          <pc:docMk/>
          <pc:sldMk cId="3986442621" sldId="295"/>
        </pc:sldMkLst>
        <pc:spChg chg="mod">
          <ac:chgData name="Valentina Coley" userId="S::valentina.coley@cubosocial.org::6215a152-8e28-4d70-a23b-f36faab8332e" providerId="AD" clId="Web-{FCAD4EE1-5403-2F51-2E04-501576145827}" dt="2021-07-28T14:33:14.672" v="2" actId="20577"/>
          <ac:spMkLst>
            <pc:docMk/>
            <pc:sldMk cId="3986442621" sldId="295"/>
            <ac:spMk id="4" creationId="{CEDAF4F0-B6AB-471E-B901-5683777F1D80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4:24.736" v="40" actId="1076"/>
        <pc:sldMkLst>
          <pc:docMk/>
          <pc:sldMk cId="792346709" sldId="297"/>
        </pc:sldMkLst>
        <pc:spChg chg="mod">
          <ac:chgData name="Valentina Coley" userId="S::valentina.coley@cubosocial.org::6215a152-8e28-4d70-a23b-f36faab8332e" providerId="AD" clId="Web-{FCAD4EE1-5403-2F51-2E04-501576145827}" dt="2021-07-28T14:34:24.736" v="40" actId="1076"/>
          <ac:spMkLst>
            <pc:docMk/>
            <pc:sldMk cId="792346709" sldId="297"/>
            <ac:spMk id="8" creationId="{C7ED46D4-CEA2-4ED7-BA0A-B06A0014C51A}"/>
          </ac:spMkLst>
        </pc:spChg>
      </pc:sldChg>
      <pc:sldChg chg="modSp">
        <pc:chgData name="Valentina Coley" userId="S::valentina.coley@cubosocial.org::6215a152-8e28-4d70-a23b-f36faab8332e" providerId="AD" clId="Web-{FCAD4EE1-5403-2F51-2E04-501576145827}" dt="2021-07-28T14:35:46.832" v="41" actId="14100"/>
        <pc:sldMkLst>
          <pc:docMk/>
          <pc:sldMk cId="1551189789" sldId="298"/>
        </pc:sldMkLst>
        <pc:spChg chg="mod">
          <ac:chgData name="Valentina Coley" userId="S::valentina.coley@cubosocial.org::6215a152-8e28-4d70-a23b-f36faab8332e" providerId="AD" clId="Web-{FCAD4EE1-5403-2F51-2E04-501576145827}" dt="2021-07-28T14:35:46.832" v="41" actId="14100"/>
          <ac:spMkLst>
            <pc:docMk/>
            <pc:sldMk cId="1551189789" sldId="298"/>
            <ac:spMk id="10" creationId="{77BB9C8F-A497-4512-AFED-343B51DEA003}"/>
          </ac:spMkLst>
        </pc:spChg>
      </pc:sldChg>
      <pc:sldChg chg="del">
        <pc:chgData name="Valentina Coley" userId="S::valentina.coley@cubosocial.org::6215a152-8e28-4d70-a23b-f36faab8332e" providerId="AD" clId="Web-{FCAD4EE1-5403-2F51-2E04-501576145827}" dt="2021-07-28T14:35:53.988" v="42"/>
        <pc:sldMkLst>
          <pc:docMk/>
          <pc:sldMk cId="583786728" sldId="300"/>
        </pc:sldMkLst>
      </pc:sldChg>
      <pc:sldChg chg="ord">
        <pc:chgData name="Valentina Coley" userId="S::valentina.coley@cubosocial.org::6215a152-8e28-4d70-a23b-f36faab8332e" providerId="AD" clId="Web-{FCAD4EE1-5403-2F51-2E04-501576145827}" dt="2021-07-28T14:35:56.269" v="43"/>
        <pc:sldMkLst>
          <pc:docMk/>
          <pc:sldMk cId="1989384828" sldId="302"/>
        </pc:sldMkLst>
      </pc:sldChg>
      <pc:sldChg chg="del">
        <pc:chgData name="Valentina Coley" userId="S::valentina.coley@cubosocial.org::6215a152-8e28-4d70-a23b-f36faab8332e" providerId="AD" clId="Web-{FCAD4EE1-5403-2F51-2E04-501576145827}" dt="2021-07-28T14:33:01.375" v="0"/>
        <pc:sldMkLst>
          <pc:docMk/>
          <pc:sldMk cId="3516766230" sldId="305"/>
        </pc:sldMkLst>
      </pc:sldChg>
      <pc:sldChg chg="del">
        <pc:chgData name="Valentina Coley" userId="S::valentina.coley@cubosocial.org::6215a152-8e28-4d70-a23b-f36faab8332e" providerId="AD" clId="Web-{FCAD4EE1-5403-2F51-2E04-501576145827}" dt="2021-07-28T14:36:01.457" v="44"/>
        <pc:sldMkLst>
          <pc:docMk/>
          <pc:sldMk cId="3806643927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2308-1D82-4A1F-9C18-097DC0E9BF02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597C-B9E9-483E-AF99-E1C29E6DDA8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6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Gino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Tubaro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inventor argentino y estudiante de ingeniería electrónica. Inició sus estudios en 2014 en la Universidad Tecnológica Nacional. Se ha especializado en la Impresión 3D y en la creación de extremidades prostéticas realizadas en impresoras 3D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53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25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29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700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731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38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pois afirma que todos os processos são caóticos por natureza. </a:t>
            </a:r>
            <a:b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Portanto, sua estratégia terá como objetivo administrar esse caos, em vez de eliminá-lo. Isso é feito por meio de reuniões frequentes para garantir o cumprimento dos objetivos estabelecidos.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5597C-B9E9-483E-AF99-E1C29E6DDA8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37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3B14-C849-41D5-8F19-5D4C4EEC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B1B9A-7D5F-444C-8152-D1CA7199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87031-3313-4020-8140-707BDEF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3E1E3-AB3A-410A-93DF-C82B38E3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80C3-5AE7-4EAA-9204-78873A6C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8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9CF5-5AA7-4C64-900F-1FDF1E8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EED69-3FD5-48AD-A5BA-406C95DB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5EF3-509D-4FCD-B820-B280A515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52834-3DD3-449C-B05A-9B4CE4AB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D1167-E065-413E-B0E7-8AABA1A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FB059-774B-4654-B838-D7EFBCA4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B5CB47-346F-4C0E-9BF4-9DC63E843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87CDF-9BBA-4E4B-9D90-76D22D60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602D-EE9F-4840-8168-BD6EAFF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89E3A-281C-4033-A638-4C54F951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5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0710-6F3A-4C98-97F8-F3435A6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030A8-A23C-4B1A-927D-07FFAA2E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3E35C-42FF-48FA-A9D0-FE5C867D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2A9435-475E-424C-A383-7C6FC72E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72624-B982-4A31-ADC3-31FD55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3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44CDF-B385-473C-8EF4-61818422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5AF629-8E86-47F0-82B2-F2DC6DB2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54FA5-A7E8-46E8-B8A0-04069EB2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65889-5F4C-4D81-8111-DD19DBAB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3DE0-712D-4BD1-97BF-D98774B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B7E-65DD-4022-B140-C6D8506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20E1-13C9-48A7-9352-6DACAB183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F5783-0DF3-444E-8C98-4A84A8AD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D5BC1-E7E1-4994-9C08-1EEE9838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F0B3A-5CDA-4859-A81E-637F50F4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D3750-B03E-4697-84E6-1986E7E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68BC0-E084-4305-8F45-D97E563B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F2334-5AA0-4D3C-B02B-1C31FEA8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8744D-AC17-491A-9549-A1456ED9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9E855-B1C0-4F49-8277-EFEA35300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CDA03-5A0E-4BD4-9C03-31CF1ECE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4CA1C-4AA0-4FB4-9752-AF03AF96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085AD-513D-4ADA-BD52-00F754F8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CAF057-3823-41EE-A950-EFA8E259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9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BC66-6134-4E05-8411-55ED2EA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F6877-12A1-4941-B700-F9B7DDCF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AB22BB-615B-4B80-B0D8-518A915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DCF5B-B8D4-4751-81F8-01F2C2DC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9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069AA3-D194-4472-985E-6BB2525C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7D2E1-AA7E-4369-95B8-6DFD3BB8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DD3013-405E-4AA7-A6E2-432ED34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49F3-7975-48FE-8241-A1E40212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96162-45EE-4EF3-BDDF-2B40CDEF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6F7327-2FBB-4216-B58C-687CB790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B138D-B98D-4335-AEE9-50F0D5EE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B6626-3316-4430-8BD9-05518752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F0F27-0C10-459E-AF7F-938332D3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5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7FC0-95AE-4297-9326-34ED4359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5F7DA7-95EE-4373-80C5-E967E323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2FB5F-4907-4B2E-A2E9-AC83F59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0646A-922C-42AC-9252-6E03E328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D76EC-C2A7-4985-9059-E275668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C0587A-2631-4FE5-B23B-CBB2D552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4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541D1-9017-4DE7-AE70-28EFA3E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2363E0-5FCF-4AFD-8FE6-EF004650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20595-4567-42A9-B556-773BB543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7E4C-8AEA-4D20-8BB0-BF96FF13CC0F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A54E0-1CFC-4949-9DE0-780593C0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DB18EC-75DC-4689-9A9E-F342DE408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F892-7406-4E54-B3EC-F211F2EDE4E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307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F34652-0D0A-4652-A845-4DEDD59C5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7ED46D4-CEA2-4ED7-BA0A-B06A0014C51A}"/>
              </a:ext>
            </a:extLst>
          </p:cNvPr>
          <p:cNvSpPr/>
          <p:nvPr/>
        </p:nvSpPr>
        <p:spPr>
          <a:xfrm>
            <a:off x="2101841" y="900694"/>
            <a:ext cx="828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¿Cuáles son los 5 valores de Scrum?</a:t>
            </a:r>
            <a:endParaRPr lang="pt-BR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BB9C8F-A497-4512-AFED-343B51DEA003}"/>
              </a:ext>
            </a:extLst>
          </p:cNvPr>
          <p:cNvSpPr/>
          <p:nvPr/>
        </p:nvSpPr>
        <p:spPr>
          <a:xfrm>
            <a:off x="1184694" y="2151727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Compromiso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Apertura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Respeto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7ED46D4-CEA2-4ED7-BA0A-B06A0014C51A}"/>
              </a:ext>
            </a:extLst>
          </p:cNvPr>
          <p:cNvSpPr/>
          <p:nvPr/>
        </p:nvSpPr>
        <p:spPr>
          <a:xfrm>
            <a:off x="1598634" y="894943"/>
            <a:ext cx="8624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Scrum es genial en qué situaciones?</a:t>
            </a:r>
            <a:endParaRPr lang="pt-BR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634939-475B-47B2-8BFE-A1EE772838DE}"/>
              </a:ext>
            </a:extLst>
          </p:cNvPr>
          <p:cNvSpPr/>
          <p:nvPr/>
        </p:nvSpPr>
        <p:spPr>
          <a:xfrm>
            <a:off x="839637" y="2013994"/>
            <a:ext cx="9697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Resolver problemas inesperados en la operación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Crear procesos para satisfacer al cliente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Actuar con rapidez ante posibles cambios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Cree una rutina de entregas de trabajo regulares</a:t>
            </a:r>
            <a:endParaRPr lang="pt-BR" sz="32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7ED46D4-CEA2-4ED7-BA0A-B06A0014C51A}"/>
              </a:ext>
            </a:extLst>
          </p:cNvPr>
          <p:cNvSpPr/>
          <p:nvPr/>
        </p:nvSpPr>
        <p:spPr>
          <a:xfrm>
            <a:off x="2741112" y="951398"/>
            <a:ext cx="770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¿Cuáles son los 5 eventos Scrum?</a:t>
            </a:r>
            <a:endParaRPr lang="pt-BR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BB9C8F-A497-4512-AFED-343B51DEA003}"/>
              </a:ext>
            </a:extLst>
          </p:cNvPr>
          <p:cNvSpPr/>
          <p:nvPr/>
        </p:nvSpPr>
        <p:spPr>
          <a:xfrm>
            <a:off x="1184694" y="2151727"/>
            <a:ext cx="8942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Sprint (1 mes o menos)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Planificación de Sprint (8 horas)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Scrum diario (15 minutos)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Revisión de Sprint (4 horas)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Retrospectiva del Sprint (3 horas)</a:t>
            </a:r>
            <a:endParaRPr lang="es-CO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7ED46D4-CEA2-4ED7-BA0A-B06A0014C51A}"/>
              </a:ext>
            </a:extLst>
          </p:cNvPr>
          <p:cNvSpPr/>
          <p:nvPr/>
        </p:nvSpPr>
        <p:spPr>
          <a:xfrm>
            <a:off x="2741112" y="951398"/>
            <a:ext cx="770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¿Cuáles son los 5 eventos Scrum?</a:t>
            </a:r>
            <a:endParaRPr lang="pt-BR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Scrum: el pasado y el futuro | Netmind">
            <a:extLst>
              <a:ext uri="{FF2B5EF4-FFF2-40B4-BE49-F238E27FC236}">
                <a16:creationId xmlns:a16="http://schemas.microsoft.com/office/drawing/2014/main" id="{AE9F74B8-4CA9-430F-A232-52EF8699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"/>
            <a:ext cx="1219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4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BB9C8F-A497-4512-AFED-343B51DEA003}"/>
              </a:ext>
            </a:extLst>
          </p:cNvPr>
          <p:cNvSpPr/>
          <p:nvPr/>
        </p:nvSpPr>
        <p:spPr>
          <a:xfrm>
            <a:off x="655608" y="2998310"/>
            <a:ext cx="10928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Esta herramienta se utiliza para gestionar el trabajo en equipo y organizar tareas. Como el resto, te permite crear tableros para detallar tus proyectos, personalizar tus listas de trabajo, adjuntar archivos y contenido multimedia, responder a comentarios.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185DBF-856D-4147-BE76-966981059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82" y="-705948"/>
            <a:ext cx="7351018" cy="41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EDB2D83-A0D0-4579-9AB1-4E046D650F09}"/>
              </a:ext>
            </a:extLst>
          </p:cNvPr>
          <p:cNvSpPr/>
          <p:nvPr/>
        </p:nvSpPr>
        <p:spPr>
          <a:xfrm>
            <a:off x="0" y="-66261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270F8B-7A3A-4E6B-A281-94939C5620CE}"/>
              </a:ext>
            </a:extLst>
          </p:cNvPr>
          <p:cNvSpPr txBox="1">
            <a:spLocks/>
          </p:cNvSpPr>
          <p:nvPr/>
        </p:nvSpPr>
        <p:spPr>
          <a:xfrm>
            <a:off x="1524000" y="739240"/>
            <a:ext cx="9144000" cy="196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Century Gothic"/>
              </a:rPr>
              <a:t>Resolución de problemas</a:t>
            </a:r>
          </a:p>
        </p:txBody>
      </p:sp>
      <p:pic>
        <p:nvPicPr>
          <p:cNvPr id="8" name="Picture 2" descr="Equipo de gestores de crisis resolviendo problemas de empresarios. empleados con bombilla desenredando maraña. ilustración de vector de trabajo en equipo, solución, concepto de gestión vector gratuito">
            <a:extLst>
              <a:ext uri="{FF2B5EF4-FFF2-40B4-BE49-F238E27FC236}">
                <a16:creationId xmlns:a16="http://schemas.microsoft.com/office/drawing/2014/main" id="{1611DE91-F5E0-4642-8329-A21A3FF6B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11983" r="738" b="17216"/>
          <a:stretch/>
        </p:blipFill>
        <p:spPr bwMode="auto">
          <a:xfrm>
            <a:off x="2872923" y="2939100"/>
            <a:ext cx="6830970" cy="3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FD359F1-32C1-4F57-A28B-C0775D18EACB}"/>
              </a:ext>
            </a:extLst>
          </p:cNvPr>
          <p:cNvSpPr/>
          <p:nvPr/>
        </p:nvSpPr>
        <p:spPr>
          <a:xfrm>
            <a:off x="3761117" y="465826"/>
            <a:ext cx="4433977" cy="845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#2 </a:t>
            </a:r>
            <a:r>
              <a:rPr lang="pt-BR" sz="4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Sesión</a:t>
            </a:r>
            <a:endParaRPr lang="es-CO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69524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661C17-9802-4DFA-B4B1-D2C89B61F8D5}"/>
              </a:ext>
            </a:extLst>
          </p:cNvPr>
          <p:cNvSpPr txBox="1">
            <a:spLocks/>
          </p:cNvSpPr>
          <p:nvPr/>
        </p:nvSpPr>
        <p:spPr>
          <a:xfrm>
            <a:off x="4092361" y="722244"/>
            <a:ext cx="9129920" cy="1074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4B85C9-ED8C-42C5-ADB4-1DB4B6F6992A}"/>
              </a:ext>
            </a:extLst>
          </p:cNvPr>
          <p:cNvSpPr txBox="1">
            <a:spLocks/>
          </p:cNvSpPr>
          <p:nvPr/>
        </p:nvSpPr>
        <p:spPr>
          <a:xfrm>
            <a:off x="861391" y="1789043"/>
            <a:ext cx="10881931" cy="279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¿Qué es la resolución de problemas?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Fases para solucionar un problema en mi negocio</a:t>
            </a:r>
          </a:p>
          <a:p>
            <a:pPr marL="857250" indent="-857250" algn="l">
              <a:buFont typeface="Arial"/>
              <a:buChar char="•"/>
            </a:pPr>
            <a:endParaRPr lang="es-ES" sz="9600" b="1" dirty="0">
              <a:solidFill>
                <a:schemeClr val="bg1"/>
              </a:solidFill>
              <a:latin typeface="Century Gothic"/>
            </a:endParaRPr>
          </a:p>
          <a:p>
            <a:pPr marL="857250" indent="-857250" algn="l">
              <a:buFont typeface="Arial"/>
              <a:buChar char="•"/>
            </a:pPr>
            <a:r>
              <a:rPr lang="es-ES" sz="9600" b="1" dirty="0">
                <a:solidFill>
                  <a:schemeClr val="bg1"/>
                </a:solidFill>
                <a:latin typeface="Century Gothic"/>
              </a:rPr>
              <a:t>Ejercicio</a:t>
            </a:r>
            <a:br>
              <a:rPr lang="pt-BR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b="1" dirty="0">
                <a:solidFill>
                  <a:schemeClr val="bg1"/>
                </a:solidFill>
                <a:latin typeface="Century Gothic"/>
              </a:rPr>
            </a:br>
            <a:r>
              <a:rPr lang="pt-BR" b="1" dirty="0">
                <a:solidFill>
                  <a:schemeClr val="bg1"/>
                </a:solidFill>
                <a:latin typeface="Century Gothic"/>
              </a:rPr>
              <a:t> 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98B1C7A-976B-42DF-8742-5B0BB8FCFAF9}"/>
              </a:ext>
            </a:extLst>
          </p:cNvPr>
          <p:cNvSpPr/>
          <p:nvPr/>
        </p:nvSpPr>
        <p:spPr>
          <a:xfrm>
            <a:off x="5266697" y="1125710"/>
            <a:ext cx="1020418" cy="463259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habilidad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resolver problemas se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compone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</a:t>
            </a:r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47718E-6BD1-4A78-AF1E-45A36FF09860}"/>
              </a:ext>
            </a:extLst>
          </p:cNvPr>
          <p:cNvSpPr/>
          <p:nvPr/>
        </p:nvSpPr>
        <p:spPr>
          <a:xfrm>
            <a:off x="2788184" y="150808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un problema: económico, social, ambiental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D25948-F21D-4027-B30C-0565245B1C31}"/>
              </a:ext>
            </a:extLst>
          </p:cNvPr>
          <p:cNvSpPr/>
          <p:nvPr/>
        </p:nvSpPr>
        <p:spPr>
          <a:xfrm>
            <a:off x="2812210" y="2591853"/>
            <a:ext cx="6071973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Identificar y </a:t>
            </a:r>
            <a:r>
              <a:rPr lang="pt-BR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seleccionar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soluciones</a:t>
            </a: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9">
            <a:extLst>
              <a:ext uri="{FF2B5EF4-FFF2-40B4-BE49-F238E27FC236}">
                <a16:creationId xmlns:a16="http://schemas.microsoft.com/office/drawing/2014/main" id="{D3929417-8094-4319-B7CD-A86D5CADBAB5}"/>
              </a:ext>
            </a:extLst>
          </p:cNvPr>
          <p:cNvSpPr/>
          <p:nvPr/>
        </p:nvSpPr>
        <p:spPr>
          <a:xfrm>
            <a:off x="2788184" y="3684531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entury Gothic"/>
              </a:rPr>
              <a:t>Implementar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la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solución</a:t>
            </a:r>
            <a:endParaRPr lang="en-US" dirty="0"/>
          </a:p>
        </p:txBody>
      </p:sp>
      <p:sp>
        <p:nvSpPr>
          <p:cNvPr id="14" name="Rectángulo 9">
            <a:extLst>
              <a:ext uri="{FF2B5EF4-FFF2-40B4-BE49-F238E27FC236}">
                <a16:creationId xmlns:a16="http://schemas.microsoft.com/office/drawing/2014/main" id="{729D076F-207F-40FF-83DB-D37C996C75AD}"/>
              </a:ext>
            </a:extLst>
          </p:cNvPr>
          <p:cNvSpPr/>
          <p:nvPr/>
        </p:nvSpPr>
        <p:spPr>
          <a:xfrm>
            <a:off x="2788183" y="4834719"/>
            <a:ext cx="6096000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monitorear</a:t>
            </a:r>
            <a:r>
              <a:rPr lang="pt-BR" sz="2400" dirty="0">
                <a:solidFill>
                  <a:schemeClr val="tx1"/>
                </a:solidFill>
                <a:latin typeface="Century Gothic"/>
              </a:rPr>
              <a:t> y </a:t>
            </a:r>
            <a:r>
              <a:rPr lang="pt-BR" sz="2400" dirty="0" err="1">
                <a:solidFill>
                  <a:schemeClr val="tx1"/>
                </a:solidFill>
                <a:latin typeface="Century Gothic"/>
              </a:rPr>
              <a:t>evaluar</a:t>
            </a:r>
            <a:endParaRPr lang="pt-BR" sz="240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59883"/>
            <a:ext cx="6828385" cy="932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AE1A82-2209-40D1-B06A-A024758CCE73}"/>
              </a:ext>
            </a:extLst>
          </p:cNvPr>
          <p:cNvSpPr/>
          <p:nvPr/>
        </p:nvSpPr>
        <p:spPr>
          <a:xfrm>
            <a:off x="1338470" y="-23484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DAF4F0-B6AB-471E-B901-5683777F1D80}"/>
              </a:ext>
            </a:extLst>
          </p:cNvPr>
          <p:cNvSpPr/>
          <p:nvPr/>
        </p:nvSpPr>
        <p:spPr>
          <a:xfrm>
            <a:off x="1033669" y="437765"/>
            <a:ext cx="9834369" cy="932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</a:t>
            </a:r>
            <a:r>
              <a:rPr lang="pt-B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resolución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de problemas...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ángulo: esquinas superiores, una redondeada y la otra cortada 10">
            <a:extLst>
              <a:ext uri="{FF2B5EF4-FFF2-40B4-BE49-F238E27FC236}">
                <a16:creationId xmlns:a16="http://schemas.microsoft.com/office/drawing/2014/main" id="{9447E556-FA2D-4D70-927C-49045CC3BA55}"/>
              </a:ext>
            </a:extLst>
          </p:cNvPr>
          <p:cNvSpPr/>
          <p:nvPr/>
        </p:nvSpPr>
        <p:spPr>
          <a:xfrm>
            <a:off x="716218" y="1531885"/>
            <a:ext cx="5380383" cy="3304891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Es una habilidad flexible y adaptativa que indica apertura, curiosidad y pensamiento divergente, basada en la observación y el reconocimiento preciso del entorno.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: esquinas superiores, una redondeada y la otra cortada 12">
            <a:extLst>
              <a:ext uri="{FF2B5EF4-FFF2-40B4-BE49-F238E27FC236}">
                <a16:creationId xmlns:a16="http://schemas.microsoft.com/office/drawing/2014/main" id="{8B5B7D3F-6668-4AEF-8766-0674F348E3B0}"/>
              </a:ext>
            </a:extLst>
          </p:cNvPr>
          <p:cNvSpPr/>
          <p:nvPr/>
        </p:nvSpPr>
        <p:spPr>
          <a:xfrm>
            <a:off x="6186474" y="2653318"/>
            <a:ext cx="5754194" cy="3204250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Conduce a la autoeficacia y el empoderamiento, lo que permite a las personas resolver problemas a través del pensamiento crítico y la toma de decisiones.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B62BA26C-2060-4DE3-BF12-672DDBFC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87D5639-6599-4988-A776-BBAD46C7849D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4E989-AC07-4E67-946C-683E2BC36C09}"/>
              </a:ext>
            </a:extLst>
          </p:cNvPr>
          <p:cNvSpPr txBox="1"/>
          <p:nvPr/>
        </p:nvSpPr>
        <p:spPr>
          <a:xfrm>
            <a:off x="2584892" y="424070"/>
            <a:ext cx="71164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/>
              </a:rPr>
              <a:t>Cambiemos el chip….</a:t>
            </a:r>
          </a:p>
        </p:txBody>
      </p:sp>
      <p:pic>
        <p:nvPicPr>
          <p:cNvPr id="3078" name="Picture 6" descr="Gino Tubaro 💡 (@ginotubaro) | Twitter">
            <a:extLst>
              <a:ext uri="{FF2B5EF4-FFF2-40B4-BE49-F238E27FC236}">
                <a16:creationId xmlns:a16="http://schemas.microsoft.com/office/drawing/2014/main" id="{C0BD3F19-906E-4709-9511-AFC18FBC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730"/>
            <a:ext cx="4731026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A770C224-BEA9-4DC4-BF9B-1D370FE9CDD7}"/>
              </a:ext>
            </a:extLst>
          </p:cNvPr>
          <p:cNvSpPr/>
          <p:nvPr/>
        </p:nvSpPr>
        <p:spPr>
          <a:xfrm>
            <a:off x="4731026" y="1895061"/>
            <a:ext cx="7182678" cy="2756452"/>
          </a:xfrm>
          <a:prstGeom prst="wedgeRoundRectCallout">
            <a:avLst>
              <a:gd name="adj1" fmla="val -52383"/>
              <a:gd name="adj2" fmla="val 658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“Los negocios surgen de los problemas. Sin ellos no habría negocios. Por eso suelo decir que me encantan los problemas ”.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Gino </a:t>
            </a:r>
            <a:r>
              <a:rPr lang="es-E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Tubaro</a:t>
            </a: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- Emprendedor Argentino</a:t>
            </a: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149009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DE3EF-8001-4A9D-B7C0-63D89729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0" y="1867451"/>
            <a:ext cx="9144000" cy="2387600"/>
          </a:xfrm>
        </p:spPr>
        <p:txBody>
          <a:bodyPr>
            <a:noAutofit/>
          </a:bodyPr>
          <a:lstStyle/>
          <a:p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Metodologia</a:t>
            </a:r>
            <a:b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pic>
        <p:nvPicPr>
          <p:cNvPr id="10" name="WhatsApp Video 2021-07-21 at 9.58.34 PM">
            <a:hlinkClick r:id="" action="ppaction://media"/>
            <a:extLst>
              <a:ext uri="{FF2B5EF4-FFF2-40B4-BE49-F238E27FC236}">
                <a16:creationId xmlns:a16="http://schemas.microsoft.com/office/drawing/2014/main" id="{3259904D-3A8E-427C-91DC-3AA895B27F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0838" y="1656273"/>
            <a:ext cx="7712554" cy="41133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4FF4F3B-8B77-405A-A08F-F41920FD5857}"/>
              </a:ext>
            </a:extLst>
          </p:cNvPr>
          <p:cNvSpPr/>
          <p:nvPr/>
        </p:nvSpPr>
        <p:spPr>
          <a:xfrm>
            <a:off x="575094" y="512387"/>
            <a:ext cx="11041811" cy="897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Todo es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caos... Tranquilo (a)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0FD4AE4-828F-46AB-B22A-C668FD7831CE}"/>
              </a:ext>
            </a:extLst>
          </p:cNvPr>
          <p:cNvSpPr/>
          <p:nvPr/>
        </p:nvSpPr>
        <p:spPr>
          <a:xfrm>
            <a:off x="0" y="-13253"/>
            <a:ext cx="12192000" cy="6871253"/>
          </a:xfrm>
          <a:prstGeom prst="rect">
            <a:avLst/>
          </a:prstGeom>
          <a:solidFill>
            <a:srgbClr val="852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73F88-FB54-43AF-9E63-C1936B0A2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2468834-724D-4803-8B6C-6289BACF3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21" y="3847381"/>
            <a:ext cx="10874451" cy="131504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Scrum- La metodologia </a:t>
            </a:r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del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caos.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www.deconstruyendoscrum.com/wp-content/uploads/2019/02/scrum1-1.jpg">
            <a:extLst>
              <a:ext uri="{FF2B5EF4-FFF2-40B4-BE49-F238E27FC236}">
                <a16:creationId xmlns:a16="http://schemas.microsoft.com/office/drawing/2014/main" id="{BD68A505-F6B0-4CE1-A259-7314F247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23" y="-13253"/>
            <a:ext cx="60007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22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830</Words>
  <Application>Microsoft Office PowerPoint</Application>
  <PresentationFormat>Widescreen</PresentationFormat>
  <Paragraphs>67</Paragraphs>
  <Slides>14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Metodologia recomendada</vt:lpstr>
      <vt:lpstr>PowerPoint Presentation</vt:lpstr>
      <vt:lpstr>Scrum- La metodologia del caos.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del día</dc:title>
  <dc:creator>Valentina Coley</dc:creator>
  <cp:lastModifiedBy>Valentina Coley</cp:lastModifiedBy>
  <cp:revision>79</cp:revision>
  <dcterms:created xsi:type="dcterms:W3CDTF">2021-07-13T19:16:20Z</dcterms:created>
  <dcterms:modified xsi:type="dcterms:W3CDTF">2021-07-28T14:36:06Z</dcterms:modified>
</cp:coreProperties>
</file>