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98" r:id="rId3"/>
    <p:sldId id="296" r:id="rId4"/>
    <p:sldId id="284" r:id="rId5"/>
    <p:sldId id="285" r:id="rId6"/>
    <p:sldId id="297" r:id="rId7"/>
    <p:sldId id="286" r:id="rId8"/>
    <p:sldId id="287" r:id="rId9"/>
    <p:sldId id="256" r:id="rId10"/>
    <p:sldId id="288" r:id="rId11"/>
    <p:sldId id="290" r:id="rId12"/>
    <p:sldId id="292" r:id="rId13"/>
    <p:sldId id="293" r:id="rId14"/>
    <p:sldId id="291" r:id="rId15"/>
    <p:sldId id="268" r:id="rId16"/>
    <p:sldId id="270" r:id="rId17"/>
    <p:sldId id="289" r:id="rId18"/>
    <p:sldId id="281" r:id="rId19"/>
    <p:sldId id="304" r:id="rId20"/>
    <p:sldId id="303" r:id="rId21"/>
    <p:sldId id="259" r:id="rId22"/>
    <p:sldId id="299" r:id="rId23"/>
    <p:sldId id="266" r:id="rId24"/>
  </p:sldIdLst>
  <p:sldSz cx="12192000" cy="6858000"/>
  <p:notesSz cx="6858000" cy="9144000"/>
  <p:custDataLst>
    <p:tags r:id="rId26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4C9"/>
    <a:srgbClr val="85294E"/>
    <a:srgbClr val="91004D"/>
    <a:srgbClr val="FAEEF4"/>
    <a:srgbClr val="F4CD51"/>
    <a:srgbClr val="30715D"/>
    <a:srgbClr val="A7B754"/>
    <a:srgbClr val="F8C749"/>
    <a:srgbClr val="00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40999-C80F-F541-AB3D-0211A77EFFCD}" v="3" dt="2021-07-21T17:55:38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22B641A1-4191-4379-8AB4-947EBA9A183C}"/>
    <pc:docChg chg="addSld delSld modSld">
      <pc:chgData name="Valentina Coley" userId="6215a152-8e28-4d70-a23b-f36faab8332e" providerId="ADAL" clId="{22B641A1-4191-4379-8AB4-947EBA9A183C}" dt="2021-07-21T14:50:07.405" v="3" actId="2696"/>
      <pc:docMkLst>
        <pc:docMk/>
      </pc:docMkLst>
      <pc:sldChg chg="del">
        <pc:chgData name="Valentina Coley" userId="6215a152-8e28-4d70-a23b-f36faab8332e" providerId="ADAL" clId="{22B641A1-4191-4379-8AB4-947EBA9A183C}" dt="2021-07-21T14:50:07.405" v="3" actId="2696"/>
        <pc:sldMkLst>
          <pc:docMk/>
          <pc:sldMk cId="2947245780" sldId="279"/>
        </pc:sldMkLst>
      </pc:sldChg>
      <pc:sldChg chg="modSp add">
        <pc:chgData name="Valentina Coley" userId="6215a152-8e28-4d70-a23b-f36faab8332e" providerId="ADAL" clId="{22B641A1-4191-4379-8AB4-947EBA9A183C}" dt="2021-07-21T14:49:57.739" v="2" actId="207"/>
        <pc:sldMkLst>
          <pc:docMk/>
          <pc:sldMk cId="3435319702" sldId="303"/>
        </pc:sldMkLst>
        <pc:spChg chg="mod">
          <ac:chgData name="Valentina Coley" userId="6215a152-8e28-4d70-a23b-f36faab8332e" providerId="ADAL" clId="{22B641A1-4191-4379-8AB4-947EBA9A183C}" dt="2021-07-21T14:49:57.739" v="2" actId="207"/>
          <ac:spMkLst>
            <pc:docMk/>
            <pc:sldMk cId="3435319702" sldId="303"/>
            <ac:spMk id="11" creationId="{BB10A208-6481-4D2C-A84B-8FC15FDC8F54}"/>
          </ac:spMkLst>
        </pc:spChg>
      </pc:sldChg>
      <pc:sldChg chg="modSp add">
        <pc:chgData name="Valentina Coley" userId="6215a152-8e28-4d70-a23b-f36faab8332e" providerId="ADAL" clId="{22B641A1-4191-4379-8AB4-947EBA9A183C}" dt="2021-07-21T14:49:54.357" v="1" actId="207"/>
        <pc:sldMkLst>
          <pc:docMk/>
          <pc:sldMk cId="4208482620" sldId="304"/>
        </pc:sldMkLst>
        <pc:spChg chg="mod">
          <ac:chgData name="Valentina Coley" userId="6215a152-8e28-4d70-a23b-f36faab8332e" providerId="ADAL" clId="{22B641A1-4191-4379-8AB4-947EBA9A183C}" dt="2021-07-21T14:49:54.357" v="1" actId="207"/>
          <ac:spMkLst>
            <pc:docMk/>
            <pc:sldMk cId="4208482620" sldId="304"/>
            <ac:spMk id="11" creationId="{BB10A208-6481-4D2C-A84B-8FC15FDC8F54}"/>
          </ac:spMkLst>
        </pc:spChg>
      </pc:sldChg>
    </pc:docChg>
  </pc:docChgLst>
  <pc:docChgLst>
    <pc:chgData name="Valentina Coley" userId="S::valentina.coley@cubosocial.org::6215a152-8e28-4d70-a23b-f36faab8332e" providerId="AD" clId="Web-{D6340999-C80F-F541-AB3D-0211A77EFFCD}"/>
    <pc:docChg chg="modSld">
      <pc:chgData name="Valentina Coley" userId="S::valentina.coley@cubosocial.org::6215a152-8e28-4d70-a23b-f36faab8332e" providerId="AD" clId="Web-{D6340999-C80F-F541-AB3D-0211A77EFFCD}" dt="2021-07-21T17:55:38.425" v="2" actId="20577"/>
      <pc:docMkLst>
        <pc:docMk/>
      </pc:docMkLst>
      <pc:sldChg chg="modSp">
        <pc:chgData name="Valentina Coley" userId="S::valentina.coley@cubosocial.org::6215a152-8e28-4d70-a23b-f36faab8332e" providerId="AD" clId="Web-{D6340999-C80F-F541-AB3D-0211A77EFFCD}" dt="2021-07-21T17:55:38.425" v="2" actId="20577"/>
        <pc:sldMkLst>
          <pc:docMk/>
          <pc:sldMk cId="3404463010" sldId="289"/>
        </pc:sldMkLst>
        <pc:spChg chg="mod">
          <ac:chgData name="Valentina Coley" userId="S::valentina.coley@cubosocial.org::6215a152-8e28-4d70-a23b-f36faab8332e" providerId="AD" clId="Web-{D6340999-C80F-F541-AB3D-0211A77EFFCD}" dt="2021-07-21T17:55:38.425" v="2" actId="20577"/>
          <ac:spMkLst>
            <pc:docMk/>
            <pc:sldMk cId="3404463010" sldId="289"/>
            <ac:spMk id="3" creationId="{C99644AA-E187-4C4B-8139-7EB8A85C06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1903-D7C3-44C7-9375-AEEAC8C25BD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99E1-C017-42AD-94CD-6ED0AC954F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72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03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1703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3F121-6154-4B0E-BEA3-516EB01488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239913"/>
            <a:ext cx="10270435" cy="57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74" y="5847801"/>
            <a:ext cx="6828385" cy="9288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E8B3FFB-4E03-4D45-B10A-653BD6CF6023}"/>
              </a:ext>
            </a:extLst>
          </p:cNvPr>
          <p:cNvSpPr/>
          <p:nvPr/>
        </p:nvSpPr>
        <p:spPr>
          <a:xfrm>
            <a:off x="0" y="-39758"/>
            <a:ext cx="6003235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F280001-C4D5-4067-B29E-D6C736B33724}"/>
              </a:ext>
            </a:extLst>
          </p:cNvPr>
          <p:cNvSpPr txBox="1">
            <a:spLocks/>
          </p:cNvSpPr>
          <p:nvPr/>
        </p:nvSpPr>
        <p:spPr>
          <a:xfrm>
            <a:off x="629478" y="2597980"/>
            <a:ext cx="4744277" cy="64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¿Cómo fortalezco mi estilo de liderazgo?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35FE6F8D-4534-4AC0-BBF6-1A8EABB5303D}"/>
              </a:ext>
            </a:extLst>
          </p:cNvPr>
          <p:cNvSpPr/>
          <p:nvPr/>
        </p:nvSpPr>
        <p:spPr>
          <a:xfrm>
            <a:off x="7762875" y="334342"/>
            <a:ext cx="3081136" cy="2902226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Estilo de liderazgo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6D68C27-F5E4-49F5-922A-D303AA00859A}"/>
              </a:ext>
            </a:extLst>
          </p:cNvPr>
          <p:cNvSpPr/>
          <p:nvPr/>
        </p:nvSpPr>
        <p:spPr>
          <a:xfrm>
            <a:off x="7816600" y="2918793"/>
            <a:ext cx="3081136" cy="290222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Cultura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95624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39396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1BB600-D197-4864-857F-33C1A68547E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580E89-C082-417C-984C-177361F056C5}"/>
              </a:ext>
            </a:extLst>
          </p:cNvPr>
          <p:cNvSpPr/>
          <p:nvPr/>
        </p:nvSpPr>
        <p:spPr>
          <a:xfrm>
            <a:off x="4638261" y="1953809"/>
            <a:ext cx="7288695" cy="354645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latin typeface="Century Gothic" panose="020B0502020202020204" pitchFamily="34" charset="0"/>
              </a:rPr>
              <a:t>• Las investigaciones indican que el 70% de los atributos del liderazgo son habilidades que las personas pueden desarrollar, mientras que el 30% son innatas. 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• Cultive sus instintos de liderazgo participando diariamente en ejercicios sencillos de cinco minutos. 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890C32D-6CA9-4AC4-95E5-254A77C16EA0}"/>
              </a:ext>
            </a:extLst>
          </p:cNvPr>
          <p:cNvSpPr txBox="1">
            <a:spLocks/>
          </p:cNvSpPr>
          <p:nvPr/>
        </p:nvSpPr>
        <p:spPr>
          <a:xfrm>
            <a:off x="1391477" y="583569"/>
            <a:ext cx="907774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Creación de hábitos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Amazon.com: The Leader Habit: Master the Skills You Need to Lead--in Just  Minutes a Day (9780814439340): Lanik, Martin: Books">
            <a:extLst>
              <a:ext uri="{FF2B5EF4-FFF2-40B4-BE49-F238E27FC236}">
                <a16:creationId xmlns:a16="http://schemas.microsoft.com/office/drawing/2014/main" id="{805AC4E3-F100-4D68-83AA-FBE93519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657754"/>
            <a:ext cx="2570806" cy="38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3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1BB600-D197-4864-857F-33C1A68547E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890C32D-6CA9-4AC4-95E5-254A77C16EA0}"/>
              </a:ext>
            </a:extLst>
          </p:cNvPr>
          <p:cNvSpPr txBox="1">
            <a:spLocks/>
          </p:cNvSpPr>
          <p:nvPr/>
        </p:nvSpPr>
        <p:spPr>
          <a:xfrm>
            <a:off x="1391477" y="583569"/>
            <a:ext cx="907774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Hábitos destacados en lideres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DCB139DE-6613-4771-999A-D7E4F1B51D54}"/>
              </a:ext>
            </a:extLst>
          </p:cNvPr>
          <p:cNvSpPr/>
          <p:nvPr/>
        </p:nvSpPr>
        <p:spPr>
          <a:xfrm>
            <a:off x="620415" y="2087506"/>
            <a:ext cx="5618921" cy="3323357"/>
          </a:xfrm>
          <a:prstGeom prst="wedgeRoundRectCallout">
            <a:avLst>
              <a:gd name="adj1" fmla="val -18710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Completar las tareas</a:t>
            </a:r>
          </a:p>
          <a:p>
            <a:pPr algn="ctr"/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¡Excelente iniciativa!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Mmm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…pero y la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acabativa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s-CO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2E56C515-11F3-4B6E-B2C2-223FBE5BA409}"/>
              </a:ext>
            </a:extLst>
          </p:cNvPr>
          <p:cNvSpPr/>
          <p:nvPr/>
        </p:nvSpPr>
        <p:spPr>
          <a:xfrm>
            <a:off x="6716061" y="3288245"/>
            <a:ext cx="5475939" cy="2396937"/>
          </a:xfrm>
          <a:prstGeom prst="wedgeRoundRectCallout">
            <a:avLst>
              <a:gd name="adj1" fmla="val -18710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Enfocarse en la gente</a:t>
            </a:r>
          </a:p>
          <a:p>
            <a:pPr algn="ctr"/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E</a:t>
            </a:r>
            <a:r>
              <a:rPr lang="es-CO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n el equipo, en el cliente, en el proveedor…</a:t>
            </a:r>
          </a:p>
        </p:txBody>
      </p:sp>
    </p:spTree>
    <p:extLst>
      <p:ext uri="{BB962C8B-B14F-4D97-AF65-F5344CB8AC3E}">
        <p14:creationId xmlns:p14="http://schemas.microsoft.com/office/powerpoint/2010/main" val="291891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1BB600-D197-4864-857F-33C1A68547E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890C32D-6CA9-4AC4-95E5-254A77C16EA0}"/>
              </a:ext>
            </a:extLst>
          </p:cNvPr>
          <p:cNvSpPr txBox="1">
            <a:spLocks/>
          </p:cNvSpPr>
          <p:nvPr/>
        </p:nvSpPr>
        <p:spPr>
          <a:xfrm>
            <a:off x="1391477" y="583569"/>
            <a:ext cx="907774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Hábitos destacados en lideres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DCB139DE-6613-4771-999A-D7E4F1B51D54}"/>
              </a:ext>
            </a:extLst>
          </p:cNvPr>
          <p:cNvSpPr/>
          <p:nvPr/>
        </p:nvSpPr>
        <p:spPr>
          <a:xfrm>
            <a:off x="620415" y="2087506"/>
            <a:ext cx="5618921" cy="3323357"/>
          </a:xfrm>
          <a:prstGeom prst="wedgeRoundRectCallout">
            <a:avLst>
              <a:gd name="adj1" fmla="val -18710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Escuchar activamente</a:t>
            </a:r>
          </a:p>
          <a:p>
            <a:pPr algn="ctr"/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¡No oír, e s c u c h a r!</a:t>
            </a:r>
            <a:endParaRPr lang="es-CO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2E56C515-11F3-4B6E-B2C2-223FBE5BA409}"/>
              </a:ext>
            </a:extLst>
          </p:cNvPr>
          <p:cNvSpPr/>
          <p:nvPr/>
        </p:nvSpPr>
        <p:spPr>
          <a:xfrm>
            <a:off x="6716061" y="3288245"/>
            <a:ext cx="5475939" cy="2396937"/>
          </a:xfrm>
          <a:prstGeom prst="wedgeRoundRectCallout">
            <a:avLst>
              <a:gd name="adj1" fmla="val -18710"/>
              <a:gd name="adj2" fmla="val 71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¡Háblate bonito!</a:t>
            </a:r>
          </a:p>
          <a:p>
            <a:pPr algn="ctr"/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Sobre autoestima, autoconsciencia</a:t>
            </a:r>
            <a:r>
              <a:rPr lang="es-CO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306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A1BB600-D197-4864-857F-33C1A68547E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580E89-C082-417C-984C-177361F056C5}"/>
              </a:ext>
            </a:extLst>
          </p:cNvPr>
          <p:cNvSpPr/>
          <p:nvPr/>
        </p:nvSpPr>
        <p:spPr>
          <a:xfrm>
            <a:off x="589721" y="1805609"/>
            <a:ext cx="10078279" cy="3246782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3200" dirty="0">
              <a:latin typeface="Century Gothic" panose="020B0502020202020204" pitchFamily="34" charset="0"/>
            </a:endParaRPr>
          </a:p>
          <a:p>
            <a:pPr algn="just"/>
            <a:r>
              <a:rPr lang="es-ES" sz="3200" dirty="0">
                <a:latin typeface="Century Gothic" panose="020B0502020202020204" pitchFamily="34" charset="0"/>
              </a:rPr>
              <a:t>• Una vez que la habilidad que practique se convierta en un hábito, no se necesitará ningún plan o pensamiento. 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  <a:p>
            <a:pPr algn="just"/>
            <a:r>
              <a:rPr lang="es-ES" sz="3200" dirty="0">
                <a:latin typeface="Century Gothic" panose="020B0502020202020204" pitchFamily="34" charset="0"/>
              </a:rPr>
              <a:t> • Vincula cada hábito con un comportamiento. 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  <a:p>
            <a:pPr algn="just"/>
            <a:r>
              <a:rPr lang="es-ES" sz="3200" dirty="0">
                <a:latin typeface="Century Gothic" panose="020B0502020202020204" pitchFamily="34" charset="0"/>
              </a:rPr>
              <a:t>• Este comportamiento debe ser simple, concreto y obvio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6EF6F12-F209-4442-97B9-AEC5A25BEE85}"/>
              </a:ext>
            </a:extLst>
          </p:cNvPr>
          <p:cNvSpPr txBox="1">
            <a:spLocks/>
          </p:cNvSpPr>
          <p:nvPr/>
        </p:nvSpPr>
        <p:spPr>
          <a:xfrm>
            <a:off x="1404730" y="526015"/>
            <a:ext cx="907774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Creación de hábitos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DAABCAE-8726-463D-84C8-AAB18348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12892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ED99EC5-3366-41ED-A834-D161C2B73216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FDD39EE-9B00-4A1D-B0EC-35D079D8DA82}"/>
              </a:ext>
            </a:extLst>
          </p:cNvPr>
          <p:cNvSpPr/>
          <p:nvPr/>
        </p:nvSpPr>
        <p:spPr>
          <a:xfrm>
            <a:off x="308113" y="674684"/>
            <a:ext cx="10833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“Cuando los líderes actúan mal, usualmente es por un mal hábito; algo acerca de la situación hace que inconscientemente se comporten mal sin darse cuenta”.</a:t>
            </a:r>
            <a:endParaRPr lang="es-CO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592" y="3495298"/>
            <a:ext cx="4511431" cy="2523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3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150EEC8-0CDE-4EAC-9C78-56041EC672B3}"/>
              </a:ext>
            </a:extLst>
          </p:cNvPr>
          <p:cNvSpPr txBox="1">
            <a:spLocks/>
          </p:cNvSpPr>
          <p:nvPr/>
        </p:nvSpPr>
        <p:spPr>
          <a:xfrm>
            <a:off x="1431234" y="526015"/>
            <a:ext cx="9051235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Ejercicio 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892454-29D1-4C56-A22A-22CC4056C7C1}"/>
              </a:ext>
            </a:extLst>
          </p:cNvPr>
          <p:cNvSpPr txBox="1"/>
          <p:nvPr/>
        </p:nvSpPr>
        <p:spPr>
          <a:xfrm>
            <a:off x="887895" y="1948070"/>
            <a:ext cx="984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 : ¿Qué tipo de líder soy?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A17C2CF-042C-4533-B541-6F5AF450EE3A}"/>
              </a:ext>
            </a:extLst>
          </p:cNvPr>
          <p:cNvSpPr/>
          <p:nvPr/>
        </p:nvSpPr>
        <p:spPr>
          <a:xfrm>
            <a:off x="397565" y="2872456"/>
            <a:ext cx="111450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Esta herramienta está diseñada para detectar a través de indicadores tu estilo de liderazgo dominante, así como tus estilos secundarios.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Es posible que tengas más de un estilo dominante como prueba de tu agilidad de liderazgo.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Esta encuesta 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una herramienta de aprendizaje, proveerá una comprensión más profunda de tus estilos de liderazgo y su impacto en los empleados</a:t>
            </a:r>
            <a:endParaRPr lang="es-C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54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FA62B26-7811-4C22-8ADE-81096396C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5521"/>
            <a:ext cx="6828385" cy="9324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99644AA-E187-4C4B-8139-7EB8A85C06A0}"/>
              </a:ext>
            </a:extLst>
          </p:cNvPr>
          <p:cNvSpPr/>
          <p:nvPr/>
        </p:nvSpPr>
        <p:spPr>
          <a:xfrm>
            <a:off x="371061" y="344557"/>
            <a:ext cx="5844209" cy="2239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“Entre más te conozcas más potencial tendrás como líder transformador”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4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FA62B26-7811-4C22-8ADE-81096396C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5521"/>
            <a:ext cx="6828385" cy="9324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7DABDC-A5E1-470F-BEA2-7EAF1819A1FF}"/>
              </a:ext>
            </a:extLst>
          </p:cNvPr>
          <p:cNvSpPr txBox="1"/>
          <p:nvPr/>
        </p:nvSpPr>
        <p:spPr>
          <a:xfrm>
            <a:off x="733387" y="1206805"/>
            <a:ext cx="10725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“Somos criaturas de hábito, personal y profesionalmente, y ninguna cantidad de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instrucción en el salón de clases o aprendizaje de libros por sí sola puede construir los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hábitos que nos harán mejores líderes”.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F929FC-3581-4792-A51D-4D27F4B20014}"/>
              </a:ext>
            </a:extLst>
          </p:cNvPr>
          <p:cNvSpPr txBox="1"/>
          <p:nvPr/>
        </p:nvSpPr>
        <p:spPr>
          <a:xfrm>
            <a:off x="2385391" y="2809193"/>
            <a:ext cx="859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4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B10A208-6481-4D2C-A84B-8FC15FDC8F54}"/>
              </a:ext>
            </a:extLst>
          </p:cNvPr>
          <p:cNvSpPr/>
          <p:nvPr/>
        </p:nvSpPr>
        <p:spPr>
          <a:xfrm>
            <a:off x="13252" y="0"/>
            <a:ext cx="12178748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82A53D-D708-4036-A760-F75242F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33379"/>
            <a:ext cx="6828385" cy="932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9487C-D250-4913-951D-9A8A7EA26285}"/>
              </a:ext>
            </a:extLst>
          </p:cNvPr>
          <p:cNvSpPr/>
          <p:nvPr/>
        </p:nvSpPr>
        <p:spPr>
          <a:xfrm>
            <a:off x="1550504" y="2625884"/>
            <a:ext cx="8902023" cy="92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alibri"/>
              </a:rPr>
              <a:t>Caso de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alibri"/>
              </a:rPr>
              <a:t>aprendizaje</a:t>
            </a:r>
            <a:endParaRPr lang="en-US" sz="6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848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39758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2104535" y="755375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Acompañamiento </a:t>
            </a:r>
            <a:r>
              <a:rPr lang="es-E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Bootcamp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CA7FD9-3C3F-4258-A5D4-2B14FC6F4796}"/>
              </a:ext>
            </a:extLst>
          </p:cNvPr>
          <p:cNvGraphicFramePr>
            <a:graphicFrameLocks noGrp="1"/>
          </p:cNvGraphicFramePr>
          <p:nvPr/>
        </p:nvGraphicFramePr>
        <p:xfrm>
          <a:off x="675861" y="1829561"/>
          <a:ext cx="10827026" cy="3603832"/>
        </p:xfrm>
        <a:graphic>
          <a:graphicData uri="http://schemas.openxmlformats.org/drawingml/2006/table">
            <a:tbl>
              <a:tblPr/>
              <a:tblGrid>
                <a:gridCol w="3659840">
                  <a:extLst>
                    <a:ext uri="{9D8B030D-6E8A-4147-A177-3AD203B41FA5}">
                      <a16:colId xmlns:a16="http://schemas.microsoft.com/office/drawing/2014/main" val="2063738386"/>
                    </a:ext>
                  </a:extLst>
                </a:gridCol>
                <a:gridCol w="1002099">
                  <a:extLst>
                    <a:ext uri="{9D8B030D-6E8A-4147-A177-3AD203B41FA5}">
                      <a16:colId xmlns:a16="http://schemas.microsoft.com/office/drawing/2014/main" val="3633418071"/>
                    </a:ext>
                  </a:extLst>
                </a:gridCol>
                <a:gridCol w="6165087">
                  <a:extLst>
                    <a:ext uri="{9D8B030D-6E8A-4147-A177-3AD203B41FA5}">
                      <a16:colId xmlns:a16="http://schemas.microsoft.com/office/drawing/2014/main" val="350771239"/>
                    </a:ext>
                  </a:extLst>
                </a:gridCol>
              </a:tblGrid>
              <a:tr h="498627"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Criterio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969239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Asistencia Webinars 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Llenar su hoja de asistencia durante los encuentros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66763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Construcción grupal Whatspp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Comentar durante los intercambios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68032"/>
                  </a:ext>
                </a:extLst>
              </a:tr>
              <a:tr h="64865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Cuestionarios Podcast AV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Contestar las preguntas disponibles en el aula virtual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03438"/>
                  </a:ext>
                </a:extLst>
              </a:tr>
              <a:tr h="643994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 de Emprendimiento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Presentar una propuesta a través del AV</a:t>
                      </a:r>
                      <a:endParaRPr lang="es-ES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19964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Total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es-CO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2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06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02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B10A208-6481-4D2C-A84B-8FC15FDC8F54}"/>
              </a:ext>
            </a:extLst>
          </p:cNvPr>
          <p:cNvSpPr/>
          <p:nvPr/>
        </p:nvSpPr>
        <p:spPr>
          <a:xfrm>
            <a:off x="13252" y="-79513"/>
            <a:ext cx="12178748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Escándalo en la Feria Buró: denuncian que le negaron trozo de pizza a  trabajador">
            <a:extLst>
              <a:ext uri="{FF2B5EF4-FFF2-40B4-BE49-F238E27FC236}">
                <a16:creationId xmlns:a16="http://schemas.microsoft.com/office/drawing/2014/main" id="{D8099D27-EB8E-4F09-8956-5431A5B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02" y="1746095"/>
            <a:ext cx="6628425" cy="44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82A53D-D708-4036-A760-F75242F35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33379"/>
            <a:ext cx="6828385" cy="9324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647DA24-8E91-4887-BE61-54149D62A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5" b="45945"/>
          <a:stretch/>
        </p:blipFill>
        <p:spPr>
          <a:xfrm>
            <a:off x="1223244" y="-106017"/>
            <a:ext cx="10021131" cy="2491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31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E0FDDAD-60BA-4B1C-A472-2B1A7A18DCA1}"/>
              </a:ext>
            </a:extLst>
          </p:cNvPr>
          <p:cNvSpPr/>
          <p:nvPr/>
        </p:nvSpPr>
        <p:spPr>
          <a:xfrm>
            <a:off x="-1" y="-13253"/>
            <a:ext cx="12337773" cy="688775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449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¡Recuerda!</a:t>
            </a:r>
            <a:b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4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FA62B26-7811-4C22-8ADE-81096396C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E9756D-BCD1-4D45-BF10-6E8A7C48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3" y="1179443"/>
            <a:ext cx="5678557" cy="56785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0C4ED0-43EC-468F-8353-BEDB9A9E5297}"/>
              </a:ext>
            </a:extLst>
          </p:cNvPr>
          <p:cNvSpPr txBox="1"/>
          <p:nvPr/>
        </p:nvSpPr>
        <p:spPr>
          <a:xfrm>
            <a:off x="152401" y="297334"/>
            <a:ext cx="106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¡Construcción Grupal el viernes! 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A1B6B9-F9A8-4371-BDB4-3A2EEAFC522D}"/>
              </a:ext>
            </a:extLst>
          </p:cNvPr>
          <p:cNvSpPr txBox="1"/>
          <p:nvPr/>
        </p:nvSpPr>
        <p:spPr>
          <a:xfrm>
            <a:off x="755375" y="2706755"/>
            <a:ext cx="5340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la mañana, enviaremos el podcast con un emprendedor (a) invitado;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la tarde, se abrirá el grupo con una pregunta detonadora de la construcción.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Diana">
            <a:extLst>
              <a:ext uri="{FF2B5EF4-FFF2-40B4-BE49-F238E27FC236}">
                <a16:creationId xmlns:a16="http://schemas.microsoft.com/office/drawing/2014/main" id="{49412E64-43C8-4F7A-B7C7-7AAC206E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70314" y="1417982"/>
            <a:ext cx="1288773" cy="1288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07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5521"/>
            <a:ext cx="6828385" cy="932479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293B10-E03C-419D-A036-0C99FAA2F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91197"/>
              </p:ext>
            </p:extLst>
          </p:nvPr>
        </p:nvGraphicFramePr>
        <p:xfrm>
          <a:off x="694651" y="437322"/>
          <a:ext cx="10781731" cy="550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428">
                  <a:extLst>
                    <a:ext uri="{9D8B030D-6E8A-4147-A177-3AD203B41FA5}">
                      <a16:colId xmlns:a16="http://schemas.microsoft.com/office/drawing/2014/main" val="151070320"/>
                    </a:ext>
                  </a:extLst>
                </a:gridCol>
                <a:gridCol w="2599018">
                  <a:extLst>
                    <a:ext uri="{9D8B030D-6E8A-4147-A177-3AD203B41FA5}">
                      <a16:colId xmlns:a16="http://schemas.microsoft.com/office/drawing/2014/main" val="2474663996"/>
                    </a:ext>
                  </a:extLst>
                </a:gridCol>
                <a:gridCol w="3107642">
                  <a:extLst>
                    <a:ext uri="{9D8B030D-6E8A-4147-A177-3AD203B41FA5}">
                      <a16:colId xmlns:a16="http://schemas.microsoft.com/office/drawing/2014/main" val="2973177963"/>
                    </a:ext>
                  </a:extLst>
                </a:gridCol>
                <a:gridCol w="3733643">
                  <a:extLst>
                    <a:ext uri="{9D8B030D-6E8A-4147-A177-3AD203B41FA5}">
                      <a16:colId xmlns:a16="http://schemas.microsoft.com/office/drawing/2014/main" val="3654594754"/>
                    </a:ext>
                  </a:extLst>
                </a:gridCol>
              </a:tblGrid>
              <a:tr h="7596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Webinar</a:t>
                      </a:r>
                      <a:r>
                        <a:rPr lang="es-CO" sz="24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effectLst/>
                          <a:latin typeface="Century Gothic" panose="020B0502020202020204" pitchFamily="34" charset="0"/>
                        </a:rPr>
                        <a:t>Construcción grupal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367338"/>
                  </a:ext>
                </a:extLst>
              </a:tr>
              <a:tr h="7429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14/07/2021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No tendremos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Lanzamiento de la trayectoria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62609"/>
                  </a:ext>
                </a:extLst>
              </a:tr>
              <a:tr h="7596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21/07/2021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23/07/2021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Liderazgo (capitalismo consciente)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57923"/>
                  </a:ext>
                </a:extLst>
              </a:tr>
              <a:tr h="371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28/07/2021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30/07/2021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Neurofinanzas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067"/>
                  </a:ext>
                </a:extLst>
              </a:tr>
              <a:tr h="371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04/08/2021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06/08/2021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Marketing Digital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45591"/>
                  </a:ext>
                </a:extLst>
              </a:tr>
              <a:tr h="5064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11/08/2021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13/08/2021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Resolución de problemas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72448"/>
                  </a:ext>
                </a:extLst>
              </a:tr>
              <a:tr h="5064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18/08/2021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20/08/2021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Inteligencia emocional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94186"/>
                  </a:ext>
                </a:extLst>
              </a:tr>
              <a:tr h="7429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26/08/2021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27/08/2021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Creación de propuesta de valor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20876"/>
                  </a:ext>
                </a:extLst>
              </a:tr>
              <a:tr h="371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01/09/2021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03/09/2021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Actitud de ventas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02540"/>
                  </a:ext>
                </a:extLst>
              </a:tr>
              <a:tr h="371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09/09/2021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Century Gothic" panose="020B0502020202020204" pitchFamily="34" charset="0"/>
                        </a:rPr>
                        <a:t>11/09/2021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Century Gothic" panose="020B0502020202020204" pitchFamily="34" charset="0"/>
                        </a:rPr>
                        <a:t>Autogestión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7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73135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B175CD-ACDF-4D7C-9D5A-45122679C2E3}"/>
              </a:ext>
            </a:extLst>
          </p:cNvPr>
          <p:cNvSpPr txBox="1"/>
          <p:nvPr/>
        </p:nvSpPr>
        <p:spPr>
          <a:xfrm>
            <a:off x="543339" y="265043"/>
            <a:ext cx="11118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 mundo cambió…. la virtual llego se fortaleció y nos permitió acortar fronteras y acercar propósitos. 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imagínate que vamos a comenzar una conversación…. yo te voy a contar una historia de emprendedora a emprendedor (a) y tú juntos vamos a generar una línea de opiniones, comentarios y reflexiones….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13" y="2758263"/>
            <a:ext cx="5444200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7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9F4ACCF-8877-401C-B1DC-33B1BDE13449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270F8B-7A3A-4E6B-A281-94939C5620CE}"/>
              </a:ext>
            </a:extLst>
          </p:cNvPr>
          <p:cNvSpPr txBox="1">
            <a:spLocks/>
          </p:cNvSpPr>
          <p:nvPr/>
        </p:nvSpPr>
        <p:spPr>
          <a:xfrm>
            <a:off x="1524000" y="739240"/>
            <a:ext cx="9144000" cy="196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Liderazgo en el emprendimiento 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Equipo de gestores de crisis resolviendo problemas de empresarios. empleados con bombilla desenredando maraña. ilustración de vector de trabajo en equipo, solución, concepto de gestión vector gratuito">
            <a:extLst>
              <a:ext uri="{FF2B5EF4-FFF2-40B4-BE49-F238E27FC236}">
                <a16:creationId xmlns:a16="http://schemas.microsoft.com/office/drawing/2014/main" id="{1611DE91-F5E0-4642-8329-A21A3FF6B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983" r="738" b="17216"/>
          <a:stretch/>
        </p:blipFill>
        <p:spPr bwMode="auto">
          <a:xfrm>
            <a:off x="2872923" y="2939100"/>
            <a:ext cx="6830970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53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5BDB0C-5D9E-43F6-98B9-0D896A6669AA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092361" y="722244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4B85C9-ED8C-42C5-ADB4-1DB4B6F6992A}"/>
              </a:ext>
            </a:extLst>
          </p:cNvPr>
          <p:cNvSpPr txBox="1">
            <a:spLocks/>
          </p:cNvSpPr>
          <p:nvPr/>
        </p:nvSpPr>
        <p:spPr>
          <a:xfrm>
            <a:off x="790302" y="3354318"/>
            <a:ext cx="10993626" cy="2794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70000"/>
              </a:lnSpc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Cómo ha evolucionado el liderazgo en el tiempo</a:t>
            </a:r>
          </a:p>
          <a:p>
            <a:pPr marL="857250" indent="-857250" algn="l">
              <a:lnSpc>
                <a:spcPct val="170000"/>
              </a:lnSpc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Hábitos asociados al liderazgo</a:t>
            </a:r>
          </a:p>
          <a:p>
            <a:pPr marL="857250" indent="-857250" algn="l">
              <a:lnSpc>
                <a:spcPct val="170000"/>
              </a:lnSpc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Ejercicio</a:t>
            </a:r>
          </a:p>
          <a:p>
            <a:pPr marL="857250" indent="-857250" algn="l">
              <a:lnSpc>
                <a:spcPct val="170000"/>
              </a:lnSpc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lnSpc>
                <a:spcPct val="170000"/>
              </a:lnSpc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E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bg1"/>
                </a:solidFill>
                <a:latin typeface="Century Gothic"/>
              </a:rPr>
              <a:t/>
            </a:r>
            <a:br>
              <a:rPr lang="es-ES" b="1" dirty="0">
                <a:solidFill>
                  <a:schemeClr val="bg1"/>
                </a:solidFill>
                <a:latin typeface="Century Gothic"/>
              </a:rPr>
            </a:br>
            <a:r>
              <a:rPr lang="es-ES" b="1" dirty="0">
                <a:solidFill>
                  <a:schemeClr val="bg1"/>
                </a:solidFill>
                <a:latin typeface="Century Gothic"/>
              </a:rPr>
              <a:t> 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5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atin typeface="Century Gothic" panose="020B0502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1890541" y="208196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Estamos en un contexto VUCA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8CB1E59-9E58-45E9-A9EB-F355AB78B0E9}"/>
              </a:ext>
            </a:extLst>
          </p:cNvPr>
          <p:cNvSpPr/>
          <p:nvPr/>
        </p:nvSpPr>
        <p:spPr>
          <a:xfrm>
            <a:off x="3283724" y="1530334"/>
            <a:ext cx="2994991" cy="172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Complejidad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Muchas partes y variables interconectadas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D0B672-77CB-4C08-985D-AB605BFCF5C2}"/>
              </a:ext>
            </a:extLst>
          </p:cNvPr>
          <p:cNvSpPr/>
          <p:nvPr/>
        </p:nvSpPr>
        <p:spPr>
          <a:xfrm>
            <a:off x="6467636" y="1537621"/>
            <a:ext cx="2994991" cy="172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Volatilidad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Gran velocidad de cambio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8AA0DA-7A2F-4737-9BF5-8D87C11EC179}"/>
              </a:ext>
            </a:extLst>
          </p:cNvPr>
          <p:cNvSpPr/>
          <p:nvPr/>
        </p:nvSpPr>
        <p:spPr>
          <a:xfrm>
            <a:off x="3283725" y="3430117"/>
            <a:ext cx="2981740" cy="17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Ambigüedad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hay claridad entre las relaciones 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6FEDD5-EC66-4839-9203-3E3531F75FD4}"/>
              </a:ext>
            </a:extLst>
          </p:cNvPr>
          <p:cNvSpPr/>
          <p:nvPr/>
        </p:nvSpPr>
        <p:spPr>
          <a:xfrm>
            <a:off x="6480887" y="3430117"/>
            <a:ext cx="2981740" cy="17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Incertidumbre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hay seguridad sobre lo que va a pasar</a:t>
            </a:r>
            <a:endParaRPr lang="es-CO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FD2854A-4891-4E21-95B1-0656C7CF7027}"/>
              </a:ext>
            </a:extLst>
          </p:cNvPr>
          <p:cNvSpPr/>
          <p:nvPr/>
        </p:nvSpPr>
        <p:spPr>
          <a:xfrm>
            <a:off x="2229525" y="5077952"/>
            <a:ext cx="8451953" cy="142607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¿Cuánto conoces sobre la situación?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1E1F82B-190B-4EAD-9C18-8869EF602F97}"/>
              </a:ext>
            </a:extLst>
          </p:cNvPr>
          <p:cNvSpPr/>
          <p:nvPr/>
        </p:nvSpPr>
        <p:spPr>
          <a:xfrm rot="16200000">
            <a:off x="442207" y="2541873"/>
            <a:ext cx="4256955" cy="1426078"/>
          </a:xfrm>
          <a:prstGeom prst="rightArrow">
            <a:avLst/>
          </a:prstGeom>
          <a:solidFill>
            <a:srgbClr val="F11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¿Cuan bien puedes  predecir tus acciones?</a:t>
            </a:r>
            <a:endParaRPr lang="es-CO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1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E4898604-94D8-4142-8D16-AD4C5E34E18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365516" y="834848"/>
            <a:ext cx="71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el liderazgo?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AD90806-B86E-495A-84FB-59F2E4806897}"/>
              </a:ext>
            </a:extLst>
          </p:cNvPr>
          <p:cNvSpPr/>
          <p:nvPr/>
        </p:nvSpPr>
        <p:spPr>
          <a:xfrm>
            <a:off x="0" y="2693804"/>
            <a:ext cx="12192000" cy="30877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C4BA0A4-ED4E-4D26-B2CB-2803B2B66701}"/>
              </a:ext>
            </a:extLst>
          </p:cNvPr>
          <p:cNvSpPr/>
          <p:nvPr/>
        </p:nvSpPr>
        <p:spPr>
          <a:xfrm>
            <a:off x="231911" y="2259797"/>
            <a:ext cx="1391482" cy="1361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Del gran hombre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3D5C3F0-E28C-40E1-95E1-FE70608DF912}"/>
              </a:ext>
            </a:extLst>
          </p:cNvPr>
          <p:cNvSpPr/>
          <p:nvPr/>
        </p:nvSpPr>
        <p:spPr>
          <a:xfrm>
            <a:off x="231911" y="2233293"/>
            <a:ext cx="1486453" cy="1391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Gran hombre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A0FDFD6-124D-4DF6-833F-F9EE64129CCE}"/>
              </a:ext>
            </a:extLst>
          </p:cNvPr>
          <p:cNvSpPr/>
          <p:nvPr/>
        </p:nvSpPr>
        <p:spPr>
          <a:xfrm>
            <a:off x="1900586" y="2229979"/>
            <a:ext cx="1498597" cy="1391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Rasgos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0443939-C7A5-487B-BB3C-20C549D797CA}"/>
              </a:ext>
            </a:extLst>
          </p:cNvPr>
          <p:cNvSpPr/>
          <p:nvPr/>
        </p:nvSpPr>
        <p:spPr>
          <a:xfrm>
            <a:off x="3741531" y="2190223"/>
            <a:ext cx="1486454" cy="1487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comportamiento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2552E89-E4B2-401E-8984-BDEAB3EFB4F3}"/>
              </a:ext>
            </a:extLst>
          </p:cNvPr>
          <p:cNvSpPr/>
          <p:nvPr/>
        </p:nvSpPr>
        <p:spPr>
          <a:xfrm>
            <a:off x="5553764" y="2190223"/>
            <a:ext cx="1498597" cy="1514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Situación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5BBD18C-5685-4E80-9B63-9FB962826BB8}"/>
              </a:ext>
            </a:extLst>
          </p:cNvPr>
          <p:cNvSpPr/>
          <p:nvPr/>
        </p:nvSpPr>
        <p:spPr>
          <a:xfrm>
            <a:off x="7346123" y="2190222"/>
            <a:ext cx="1484241" cy="1514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Influencia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757A96F-27CF-4380-9762-C0BDF3D2C8FC}"/>
              </a:ext>
            </a:extLst>
          </p:cNvPr>
          <p:cNvSpPr/>
          <p:nvPr/>
        </p:nvSpPr>
        <p:spPr>
          <a:xfrm>
            <a:off x="9062278" y="2251513"/>
            <a:ext cx="1498597" cy="1514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Relación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F2A8B6-B0FC-4A59-8ACF-D6314E138E7B}"/>
              </a:ext>
            </a:extLst>
          </p:cNvPr>
          <p:cNvSpPr/>
          <p:nvPr/>
        </p:nvSpPr>
        <p:spPr>
          <a:xfrm>
            <a:off x="377687" y="3621457"/>
            <a:ext cx="1180551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Grandes lideres de la historia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5E5A931-4D74-4A3C-A50A-87522FBC0E56}"/>
              </a:ext>
            </a:extLst>
          </p:cNvPr>
          <p:cNvSpPr/>
          <p:nvPr/>
        </p:nvSpPr>
        <p:spPr>
          <a:xfrm>
            <a:off x="1974029" y="3607389"/>
            <a:ext cx="1549949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Personalidad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C8953E-01CC-4A36-A135-B3F2503D272A}"/>
              </a:ext>
            </a:extLst>
          </p:cNvPr>
          <p:cNvSpPr/>
          <p:nvPr/>
        </p:nvSpPr>
        <p:spPr>
          <a:xfrm>
            <a:off x="3760856" y="3618143"/>
            <a:ext cx="1379615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Lo que hace el líder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E2524E2-5B4D-4348-8C5C-1D39D23A61EB}"/>
              </a:ext>
            </a:extLst>
          </p:cNvPr>
          <p:cNvSpPr/>
          <p:nvPr/>
        </p:nvSpPr>
        <p:spPr>
          <a:xfrm>
            <a:off x="5669178" y="3607388"/>
            <a:ext cx="1239623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Contexto de desarrollo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BCBF558-7960-40FF-A132-B26D6CAB481C}"/>
              </a:ext>
            </a:extLst>
          </p:cNvPr>
          <p:cNvSpPr/>
          <p:nvPr/>
        </p:nvSpPr>
        <p:spPr>
          <a:xfrm>
            <a:off x="7437508" y="3600765"/>
            <a:ext cx="1249292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Carisma y persuasión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24A03D-4320-49C3-AA78-0C3ACD3F8880}"/>
              </a:ext>
            </a:extLst>
          </p:cNvPr>
          <p:cNvSpPr/>
          <p:nvPr/>
        </p:nvSpPr>
        <p:spPr>
          <a:xfrm>
            <a:off x="8921749" y="3607388"/>
            <a:ext cx="1871040" cy="125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Transaccional y transformacional</a:t>
            </a:r>
          </a:p>
        </p:txBody>
      </p:sp>
    </p:spTree>
    <p:extLst>
      <p:ext uri="{BB962C8B-B14F-4D97-AF65-F5344CB8AC3E}">
        <p14:creationId xmlns:p14="http://schemas.microsoft.com/office/powerpoint/2010/main" val="341208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A1BB600-D197-4864-857F-33C1A68547E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584892" y="623147"/>
            <a:ext cx="71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Estilos de liderazgo</a:t>
            </a:r>
          </a:p>
        </p:txBody>
      </p:sp>
      <p:pic>
        <p:nvPicPr>
          <p:cNvPr id="1026" name="Picture 2" descr="¿Qué tipo de líder eres? Estilos de liderazgo según Daniel Goleman">
            <a:extLst>
              <a:ext uri="{FF2B5EF4-FFF2-40B4-BE49-F238E27FC236}">
                <a16:creationId xmlns:a16="http://schemas.microsoft.com/office/drawing/2014/main" id="{AF60AD80-26FA-4679-B13B-25448E7FB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3095"/>
          <a:stretch/>
        </p:blipFill>
        <p:spPr bwMode="auto">
          <a:xfrm>
            <a:off x="748748" y="0"/>
            <a:ext cx="10694504" cy="6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D07256E-F9AF-4357-BC0F-E65D9012DE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3DC4D9-378E-4CE8-B65C-8A51D7E6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46632"/>
            <a:ext cx="6828385" cy="9324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4703B8-34FE-4E55-8CD7-3621C2C0B7E1}"/>
              </a:ext>
            </a:extLst>
          </p:cNvPr>
          <p:cNvSpPr txBox="1"/>
          <p:nvPr/>
        </p:nvSpPr>
        <p:spPr>
          <a:xfrm>
            <a:off x="1073426" y="501724"/>
            <a:ext cx="10204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Emprendimientos tradicionales vs emprendimientos de alto impacto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E781CA-0AE9-4339-AE24-0810CC0F1106}"/>
              </a:ext>
            </a:extLst>
          </p:cNvPr>
          <p:cNvSpPr/>
          <p:nvPr/>
        </p:nvSpPr>
        <p:spPr>
          <a:xfrm>
            <a:off x="76199" y="1732611"/>
            <a:ext cx="1163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Los 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emprendimientos tradicionales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 son considerados así porque se enfocan en el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 lanzamiento de un producto o servicio ya existente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, aunque añadiendo nuevas características que podrían posicionarlo sobre sus competidores.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C792D7-DC21-47BE-9828-129DF6F082F2}"/>
              </a:ext>
            </a:extLst>
          </p:cNvPr>
          <p:cNvSpPr/>
          <p:nvPr/>
        </p:nvSpPr>
        <p:spPr>
          <a:xfrm>
            <a:off x="238540" y="4509227"/>
            <a:ext cx="11635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Los 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emprendimientos de alto impacto es u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n proyecto 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escalable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, es decir, crecer rápidamente, 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es rentable,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 lograr un importante 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nivel de ventas y 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su principal objetivo es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 generar un impacto positivo en su entorno.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85F24FE9-7EA1-4A8D-8B11-9F0F30A3CC2F}"/>
              </a:ext>
            </a:extLst>
          </p:cNvPr>
          <p:cNvSpPr/>
          <p:nvPr/>
        </p:nvSpPr>
        <p:spPr>
          <a:xfrm>
            <a:off x="4828659" y="2655941"/>
            <a:ext cx="1885323" cy="175520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78B2E3-04CB-4697-B43A-9BB8255D6E62}"/>
              </a:ext>
            </a:extLst>
          </p:cNvPr>
          <p:cNvSpPr/>
          <p:nvPr/>
        </p:nvSpPr>
        <p:spPr>
          <a:xfrm>
            <a:off x="4068416" y="2655941"/>
            <a:ext cx="3405808" cy="175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Vs</a:t>
            </a:r>
            <a:endParaRPr lang="es-CO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58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585</Words>
  <Application>Microsoft Office PowerPoint</Application>
  <PresentationFormat>Panorámica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¡Recuerda!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Víctor Vergara</cp:lastModifiedBy>
  <cp:revision>37</cp:revision>
  <dcterms:created xsi:type="dcterms:W3CDTF">2021-07-13T19:16:20Z</dcterms:created>
  <dcterms:modified xsi:type="dcterms:W3CDTF">2021-11-03T15:54:01Z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9F6EA309-CCC5-40AC-BDF2-0D93EE2B11ED</vt:lpwstr>
  </property>
  <property fmtid="{D5CDD505-2E9C-101B-9397-08002B2CF9AE}" pid="3" name="ArticulatePath">
    <vt:lpwstr>Liderazgo_ultversión_Intermediario</vt:lpwstr>
  </property>
</Properties>
</file>