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2" r:id="rId1"/>
    <p:sldMasterId id="2147483665" r:id="rId2"/>
    <p:sldMasterId id="2147483667" r:id="rId3"/>
  </p:sldMasterIdLst>
  <p:notesMasterIdLst>
    <p:notesMasterId r:id="rId18"/>
  </p:notesMasterIdLst>
  <p:handoutMasterIdLst>
    <p:handoutMasterId r:id="rId19"/>
  </p:handoutMasterIdLst>
  <p:sldIdLst>
    <p:sldId id="326" r:id="rId4"/>
    <p:sldId id="329" r:id="rId5"/>
    <p:sldId id="334" r:id="rId6"/>
    <p:sldId id="335" r:id="rId7"/>
    <p:sldId id="336" r:id="rId8"/>
    <p:sldId id="342" r:id="rId9"/>
    <p:sldId id="345" r:id="rId10"/>
    <p:sldId id="346" r:id="rId11"/>
    <p:sldId id="347" r:id="rId12"/>
    <p:sldId id="337" r:id="rId13"/>
    <p:sldId id="338" r:id="rId14"/>
    <p:sldId id="339" r:id="rId15"/>
    <p:sldId id="344" r:id="rId16"/>
    <p:sldId id="34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uardo"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8B76"/>
    <a:srgbClr val="DC852E"/>
    <a:srgbClr val="EB8C30"/>
    <a:srgbClr val="008000"/>
    <a:srgbClr val="107C88"/>
    <a:srgbClr val="1E2F54"/>
    <a:srgbClr val="68A0CA"/>
    <a:srgbClr val="0E9F47"/>
    <a:srgbClr val="B453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56"/>
    <p:restoredTop sz="94624"/>
  </p:normalViewPr>
  <p:slideViewPr>
    <p:cSldViewPr snapToGrid="0" snapToObjects="1">
      <p:cViewPr varScale="1">
        <p:scale>
          <a:sx n="131" d="100"/>
          <a:sy n="131" d="100"/>
        </p:scale>
        <p:origin x="96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C92871-477D-3245-8730-97A5D22F8F56}" type="datetimeFigureOut">
              <a:rPr lang="en-US" smtClean="0"/>
              <a:t>6/1/22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F739C4-8FF0-BC42-9F5B-9D6EB1D83E2B}" type="slidenum">
              <a:rPr lang="en-US" smtClean="0"/>
              <a:t>‹Nº›</a:t>
            </a:fld>
            <a:endParaRPr lang="en-US"/>
          </a:p>
        </p:txBody>
      </p:sp>
    </p:spTree>
    <p:extLst>
      <p:ext uri="{BB962C8B-B14F-4D97-AF65-F5344CB8AC3E}">
        <p14:creationId xmlns:p14="http://schemas.microsoft.com/office/powerpoint/2010/main" val="36184491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F36495-610A-D04F-AF8A-80DC5AEDDD09}" type="datetimeFigureOut">
              <a:rPr lang="en-US" smtClean="0"/>
              <a:t>6/1/22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B0A9FD-0F90-7D43-99A5-BCFB5BA68CCF}" type="slidenum">
              <a:rPr lang="en-US" smtClean="0"/>
              <a:t>‹Nº›</a:t>
            </a:fld>
            <a:endParaRPr lang="en-US"/>
          </a:p>
        </p:txBody>
      </p:sp>
    </p:spTree>
    <p:extLst>
      <p:ext uri="{BB962C8B-B14F-4D97-AF65-F5344CB8AC3E}">
        <p14:creationId xmlns:p14="http://schemas.microsoft.com/office/powerpoint/2010/main" val="12839039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6" name="Slide Number Placeholder 5"/>
          <p:cNvSpPr>
            <a:spLocks noGrp="1"/>
          </p:cNvSpPr>
          <p:nvPr>
            <p:ph type="sldNum" sz="quarter" idx="12"/>
          </p:nvPr>
        </p:nvSpPr>
        <p:spPr>
          <a:xfrm>
            <a:off x="6750050" y="6267450"/>
            <a:ext cx="2057400" cy="365125"/>
          </a:xfrm>
          <a:prstGeom prst="rect">
            <a:avLst/>
          </a:prstGeom>
        </p:spPr>
        <p:txBody>
          <a:bodyPr/>
          <a:lstStyle/>
          <a:p>
            <a:fld id="{94E510B0-F972-A444-9BB0-1A2421E03B98}" type="slidenum">
              <a:rPr lang="en-US" smtClean="0"/>
              <a:t>‹Nº›</a:t>
            </a:fld>
            <a:endParaRPr lang="en-US"/>
          </a:p>
        </p:txBody>
      </p:sp>
      <p:sp>
        <p:nvSpPr>
          <p:cNvPr id="7" name="Text Placeholder 2"/>
          <p:cNvSpPr>
            <a:spLocks noGrp="1"/>
          </p:cNvSpPr>
          <p:nvPr>
            <p:ph idx="1" hasCustomPrompt="1"/>
          </p:nvPr>
        </p:nvSpPr>
        <p:spPr>
          <a:xfrm>
            <a:off x="355600" y="1752086"/>
            <a:ext cx="8432800" cy="4377532"/>
          </a:xfrm>
          <a:prstGeom prst="rect">
            <a:avLst/>
          </a:prstGeom>
        </p:spPr>
        <p:txBody>
          <a:bodyPr vert="horz" lIns="91440" tIns="45720" rIns="91440" bIns="45720" rtlCol="0">
            <a:normAutofit/>
          </a:bodyPr>
          <a:lstStyle>
            <a:lvl1pPr>
              <a:defRPr sz="1600">
                <a:latin typeface="Arial" charset="0"/>
                <a:ea typeface="Arial" charset="0"/>
                <a:cs typeface="Arial" charset="0"/>
              </a:defRPr>
            </a:lvl1pPr>
            <a:lvl2pPr>
              <a:defRPr sz="1600">
                <a:latin typeface="Arial" charset="0"/>
                <a:ea typeface="Arial" charset="0"/>
                <a:cs typeface="Arial" charset="0"/>
              </a:defRPr>
            </a:lvl2pPr>
            <a:lvl3pPr>
              <a:buFontTx/>
              <a:buNone/>
              <a:defRPr sz="1600">
                <a:latin typeface="Arial" charset="0"/>
                <a:ea typeface="Arial" charset="0"/>
                <a:cs typeface="Arial" charset="0"/>
              </a:defRPr>
            </a:lvl3pPr>
            <a:lvl4pPr>
              <a:defRPr sz="1600">
                <a:latin typeface="Arial" charset="0"/>
                <a:ea typeface="Arial" charset="0"/>
                <a:cs typeface="Arial" charset="0"/>
              </a:defRPr>
            </a:lvl4pPr>
            <a:lvl5pPr>
              <a:defRPr sz="160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36897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6" name="Slide Number Placeholder 5"/>
          <p:cNvSpPr>
            <a:spLocks noGrp="1"/>
          </p:cNvSpPr>
          <p:nvPr>
            <p:ph type="sldNum" sz="quarter" idx="12"/>
          </p:nvPr>
        </p:nvSpPr>
        <p:spPr>
          <a:xfrm>
            <a:off x="6750050" y="6267450"/>
            <a:ext cx="2057400" cy="365125"/>
          </a:xfrm>
          <a:prstGeom prst="rect">
            <a:avLst/>
          </a:prstGeom>
        </p:spPr>
        <p:txBody>
          <a:bodyPr/>
          <a:lstStyle/>
          <a:p>
            <a:fld id="{94E510B0-F972-A444-9BB0-1A2421E03B98}" type="slidenum">
              <a:rPr lang="en-US" smtClean="0"/>
              <a:t>‹Nº›</a:t>
            </a:fld>
            <a:endParaRPr lang="en-US"/>
          </a:p>
        </p:txBody>
      </p:sp>
      <p:sp>
        <p:nvSpPr>
          <p:cNvPr id="7" name="Text Placeholder 2"/>
          <p:cNvSpPr>
            <a:spLocks noGrp="1"/>
          </p:cNvSpPr>
          <p:nvPr>
            <p:ph idx="1"/>
          </p:nvPr>
        </p:nvSpPr>
        <p:spPr>
          <a:xfrm>
            <a:off x="355600" y="1752086"/>
            <a:ext cx="2602753" cy="4377532"/>
          </a:xfrm>
          <a:prstGeom prst="rect">
            <a:avLst/>
          </a:prstGeom>
        </p:spPr>
        <p:txBody>
          <a:bodyPr vert="horz" lIns="91440" tIns="45720" rIns="91440" bIns="45720" rtlCol="0">
            <a:normAutofit/>
          </a:bodyPr>
          <a:lstStyle>
            <a:lvl1pPr>
              <a:defRPr sz="1600">
                <a:latin typeface="Arial" charset="0"/>
                <a:ea typeface="Arial" charset="0"/>
                <a:cs typeface="Arial" charset="0"/>
              </a:defRPr>
            </a:lvl1pPr>
            <a:lvl2pPr>
              <a:defRPr sz="1600">
                <a:latin typeface="Arial" charset="0"/>
                <a:ea typeface="Arial" charset="0"/>
                <a:cs typeface="Arial" charset="0"/>
              </a:defRPr>
            </a:lvl2pPr>
            <a:lvl3pPr>
              <a:buFontTx/>
              <a:buNone/>
              <a:defRPr sz="1600">
                <a:latin typeface="Arial" charset="0"/>
                <a:ea typeface="Arial" charset="0"/>
                <a:cs typeface="Arial" charset="0"/>
              </a:defRPr>
            </a:lvl3pPr>
            <a:lvl4pPr>
              <a:defRPr sz="1600">
                <a:latin typeface="Arial" charset="0"/>
                <a:ea typeface="Arial" charset="0"/>
                <a:cs typeface="Arial" charset="0"/>
              </a:defRPr>
            </a:lvl4pPr>
            <a:lvl5pPr>
              <a:defRPr sz="1600">
                <a:latin typeface="Arial" charset="0"/>
                <a:ea typeface="Arial" charset="0"/>
                <a:cs typeface="Arial" charset="0"/>
              </a:defRPr>
            </a:lvl5pPr>
          </a:lstStyle>
          <a:p>
            <a:pPr lvl="0"/>
            <a:r>
              <a:rPr lang="en-US" dirty="0"/>
              <a:t>Click to edit Master text styles</a:t>
            </a:r>
          </a:p>
        </p:txBody>
      </p:sp>
      <p:sp>
        <p:nvSpPr>
          <p:cNvPr id="9" name="Text Placeholder 2"/>
          <p:cNvSpPr>
            <a:spLocks noGrp="1"/>
          </p:cNvSpPr>
          <p:nvPr>
            <p:ph idx="13"/>
          </p:nvPr>
        </p:nvSpPr>
        <p:spPr>
          <a:xfrm>
            <a:off x="3089835" y="1752086"/>
            <a:ext cx="5698565" cy="4377532"/>
          </a:xfrm>
          <a:prstGeom prst="rect">
            <a:avLst/>
          </a:prstGeom>
        </p:spPr>
        <p:txBody>
          <a:bodyPr vert="horz" lIns="91440" tIns="45720" rIns="91440" bIns="45720" rtlCol="0">
            <a:normAutofit/>
          </a:bodyPr>
          <a:lstStyle>
            <a:lvl1pPr>
              <a:defRPr sz="1600">
                <a:latin typeface="Arial" charset="0"/>
                <a:ea typeface="Arial" charset="0"/>
                <a:cs typeface="Arial" charset="0"/>
              </a:defRPr>
            </a:lvl1pPr>
            <a:lvl2pPr>
              <a:defRPr sz="1600">
                <a:latin typeface="Arial" charset="0"/>
                <a:ea typeface="Arial" charset="0"/>
                <a:cs typeface="Arial" charset="0"/>
              </a:defRPr>
            </a:lvl2pPr>
            <a:lvl3pPr>
              <a:buFontTx/>
              <a:buNone/>
              <a:defRPr sz="1600">
                <a:latin typeface="Arial" charset="0"/>
                <a:ea typeface="Arial" charset="0"/>
                <a:cs typeface="Arial" charset="0"/>
              </a:defRPr>
            </a:lvl3pPr>
            <a:lvl4pPr>
              <a:defRPr sz="1600">
                <a:latin typeface="Arial" charset="0"/>
                <a:ea typeface="Arial" charset="0"/>
                <a:cs typeface="Arial" charset="0"/>
              </a:defRPr>
            </a:lvl4pPr>
            <a:lvl5pPr>
              <a:defRPr sz="1600">
                <a:latin typeface="Arial" charset="0"/>
                <a:ea typeface="Arial" charset="0"/>
                <a:cs typeface="Arial" charset="0"/>
              </a:defRPr>
            </a:lvl5pPr>
          </a:lstStyle>
          <a:p>
            <a:pPr lvl="0"/>
            <a:r>
              <a:rPr lang="en-US" dirty="0"/>
              <a:t>Click to edit Master text styles</a:t>
            </a:r>
          </a:p>
        </p:txBody>
      </p:sp>
    </p:spTree>
    <p:extLst>
      <p:ext uri="{BB962C8B-B14F-4D97-AF65-F5344CB8AC3E}">
        <p14:creationId xmlns:p14="http://schemas.microsoft.com/office/powerpoint/2010/main" val="1387897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6" name="Slide Number Placeholder 5"/>
          <p:cNvSpPr>
            <a:spLocks noGrp="1"/>
          </p:cNvSpPr>
          <p:nvPr>
            <p:ph type="sldNum" sz="quarter" idx="12"/>
          </p:nvPr>
        </p:nvSpPr>
        <p:spPr>
          <a:xfrm>
            <a:off x="6750050" y="6267450"/>
            <a:ext cx="2057400" cy="365125"/>
          </a:xfrm>
          <a:prstGeom prst="rect">
            <a:avLst/>
          </a:prstGeom>
        </p:spPr>
        <p:txBody>
          <a:bodyPr/>
          <a:lstStyle/>
          <a:p>
            <a:fld id="{94E510B0-F972-A444-9BB0-1A2421E03B98}" type="slidenum">
              <a:rPr lang="en-US" smtClean="0"/>
              <a:t>‹Nº›</a:t>
            </a:fld>
            <a:endParaRPr lang="en-US"/>
          </a:p>
        </p:txBody>
      </p:sp>
      <p:sp>
        <p:nvSpPr>
          <p:cNvPr id="7" name="Text Placeholder 2"/>
          <p:cNvSpPr>
            <a:spLocks noGrp="1"/>
          </p:cNvSpPr>
          <p:nvPr>
            <p:ph idx="1" hasCustomPrompt="1"/>
          </p:nvPr>
        </p:nvSpPr>
        <p:spPr>
          <a:xfrm>
            <a:off x="355600" y="1752086"/>
            <a:ext cx="5695576" cy="4377532"/>
          </a:xfrm>
          <a:prstGeom prst="rect">
            <a:avLst/>
          </a:prstGeom>
        </p:spPr>
        <p:txBody>
          <a:bodyPr vert="horz" lIns="91440" tIns="45720" rIns="91440" bIns="45720" rtlCol="0">
            <a:normAutofit/>
          </a:bodyPr>
          <a:lstStyle>
            <a:lvl1pPr>
              <a:defRPr sz="1600">
                <a:latin typeface="Arial" charset="0"/>
                <a:ea typeface="Arial" charset="0"/>
                <a:cs typeface="Arial" charset="0"/>
              </a:defRPr>
            </a:lvl1pPr>
            <a:lvl2pPr>
              <a:defRPr sz="1600">
                <a:latin typeface="Arial" charset="0"/>
                <a:ea typeface="Arial" charset="0"/>
                <a:cs typeface="Arial" charset="0"/>
              </a:defRPr>
            </a:lvl2pPr>
            <a:lvl3pPr>
              <a:buFontTx/>
              <a:buNone/>
              <a:defRPr sz="1600">
                <a:latin typeface="Arial" charset="0"/>
                <a:ea typeface="Arial" charset="0"/>
                <a:cs typeface="Arial" charset="0"/>
              </a:defRPr>
            </a:lvl3pPr>
            <a:lvl4pPr>
              <a:defRPr sz="1600">
                <a:latin typeface="Arial" charset="0"/>
                <a:ea typeface="Arial" charset="0"/>
                <a:cs typeface="Arial" charset="0"/>
              </a:defRPr>
            </a:lvl4pPr>
            <a:lvl5pPr>
              <a:defRPr sz="160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7"/>
          <p:cNvSpPr>
            <a:spLocks noGrp="1"/>
          </p:cNvSpPr>
          <p:nvPr>
            <p:ph type="pic" sz="quarter" idx="13"/>
          </p:nvPr>
        </p:nvSpPr>
        <p:spPr>
          <a:xfrm>
            <a:off x="6185646" y="1751293"/>
            <a:ext cx="2602753" cy="4378325"/>
          </a:xfrm>
        </p:spPr>
        <p:txBody>
          <a:bodyPr/>
          <a:lstStyle/>
          <a:p>
            <a:endParaRPr lang="en-US"/>
          </a:p>
        </p:txBody>
      </p:sp>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dirty="0"/>
              <a:t>Click to edit Master title style</a:t>
            </a:r>
          </a:p>
        </p:txBody>
      </p:sp>
      <p:sp>
        <p:nvSpPr>
          <p:cNvPr id="6" name="Slide Number Placeholder 5"/>
          <p:cNvSpPr>
            <a:spLocks noGrp="1"/>
          </p:cNvSpPr>
          <p:nvPr>
            <p:ph type="sldNum" sz="quarter" idx="12"/>
          </p:nvPr>
        </p:nvSpPr>
        <p:spPr>
          <a:xfrm>
            <a:off x="6750050" y="6267450"/>
            <a:ext cx="2057400" cy="365125"/>
          </a:xfrm>
          <a:prstGeom prst="rect">
            <a:avLst/>
          </a:prstGeom>
        </p:spPr>
        <p:txBody>
          <a:bodyPr/>
          <a:lstStyle/>
          <a:p>
            <a:fld id="{94E510B0-F972-A444-9BB0-1A2421E03B98}" type="slidenum">
              <a:rPr lang="en-US" smtClean="0"/>
              <a:t>‹Nº›</a:t>
            </a:fld>
            <a:endParaRPr lang="en-US"/>
          </a:p>
        </p:txBody>
      </p:sp>
    </p:spTree>
    <p:extLst>
      <p:ext uri="{BB962C8B-B14F-4D97-AF65-F5344CB8AC3E}">
        <p14:creationId xmlns:p14="http://schemas.microsoft.com/office/powerpoint/2010/main" val="1978563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6" name="Slide Number Placeholder 5"/>
          <p:cNvSpPr>
            <a:spLocks noGrp="1"/>
          </p:cNvSpPr>
          <p:nvPr>
            <p:ph type="sldNum" sz="quarter" idx="12"/>
          </p:nvPr>
        </p:nvSpPr>
        <p:spPr>
          <a:xfrm>
            <a:off x="6750050" y="6267450"/>
            <a:ext cx="2057400" cy="365125"/>
          </a:xfrm>
          <a:prstGeom prst="rect">
            <a:avLst/>
          </a:prstGeom>
        </p:spPr>
        <p:txBody>
          <a:bodyPr/>
          <a:lstStyle/>
          <a:p>
            <a:fld id="{94E510B0-F972-A444-9BB0-1A2421E03B98}" type="slidenum">
              <a:rPr lang="en-US" smtClean="0"/>
              <a:t>‹Nº›</a:t>
            </a:fld>
            <a:endParaRPr lang="en-US"/>
          </a:p>
        </p:txBody>
      </p:sp>
      <p:sp>
        <p:nvSpPr>
          <p:cNvPr id="11" name="Text Placeholder 10"/>
          <p:cNvSpPr>
            <a:spLocks noGrp="1"/>
          </p:cNvSpPr>
          <p:nvPr>
            <p:ph type="body" sz="quarter" idx="13"/>
          </p:nvPr>
        </p:nvSpPr>
        <p:spPr>
          <a:xfrm>
            <a:off x="355600" y="3200400"/>
            <a:ext cx="8451850" cy="2918012"/>
          </a:xfrm>
          <a:prstGeom prst="rect">
            <a:avLst/>
          </a:prstGeom>
        </p:spPr>
        <p:txBody>
          <a:bodyPr/>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7640349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Quote">
    <p:spTree>
      <p:nvGrpSpPr>
        <p:cNvPr id="1" name="Shape 26"/>
        <p:cNvGrpSpPr/>
        <p:nvPr/>
      </p:nvGrpSpPr>
      <p:grpSpPr>
        <a:xfrm>
          <a:off x="0" y="0"/>
          <a:ext cx="0" cy="0"/>
          <a:chOff x="0" y="0"/>
          <a:chExt cx="0" cy="0"/>
        </a:xfrm>
      </p:grpSpPr>
      <p:sp>
        <p:nvSpPr>
          <p:cNvPr id="27" name="Shape 27"/>
          <p:cNvSpPr/>
          <p:nvPr/>
        </p:nvSpPr>
        <p:spPr>
          <a:xfrm>
            <a:off x="228601"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28" name="Shape 28"/>
          <p:cNvSpPr/>
          <p:nvPr/>
        </p:nvSpPr>
        <p:spPr>
          <a:xfrm>
            <a:off x="1"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29" name="Shape 29"/>
          <p:cNvSpPr txBox="1"/>
          <p:nvPr/>
        </p:nvSpPr>
        <p:spPr>
          <a:xfrm>
            <a:off x="799645" y="930234"/>
            <a:ext cx="1957200" cy="871599"/>
          </a:xfrm>
          <a:prstGeom prst="rect">
            <a:avLst/>
          </a:prstGeom>
          <a:noFill/>
          <a:ln>
            <a:noFill/>
          </a:ln>
        </p:spPr>
        <p:txBody>
          <a:bodyPr lIns="91425" tIns="91425" rIns="91425" bIns="91425" anchor="t" anchorCtr="0">
            <a:noAutofit/>
          </a:bodyPr>
          <a:lstStyle/>
          <a:p>
            <a:pPr lvl="0">
              <a:spcBef>
                <a:spcPts val="0"/>
              </a:spcBef>
              <a:buNone/>
            </a:pPr>
            <a:r>
              <a:rPr lang="en" sz="12000">
                <a:solidFill>
                  <a:srgbClr val="CCCCCC"/>
                </a:solidFill>
                <a:latin typeface="Montserrat"/>
                <a:ea typeface="Montserrat"/>
                <a:cs typeface="Montserrat"/>
                <a:sym typeface="Montserrat"/>
              </a:rPr>
              <a:t>“</a:t>
            </a:r>
          </a:p>
        </p:txBody>
      </p:sp>
      <p:pic>
        <p:nvPicPr>
          <p:cNvPr id="6" name="Picture 2" descr="Image result for the trust for the america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86349" y="176786"/>
            <a:ext cx="1285932" cy="75344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95207" y="1366033"/>
            <a:ext cx="1533752" cy="391709"/>
          </a:xfrm>
          <a:prstGeom prst="rect">
            <a:avLst/>
          </a:prstGeom>
        </p:spPr>
      </p:pic>
      <p:sp>
        <p:nvSpPr>
          <p:cNvPr id="2" name="Rectangle 1"/>
          <p:cNvSpPr/>
          <p:nvPr userDrawn="1"/>
        </p:nvSpPr>
        <p:spPr>
          <a:xfrm>
            <a:off x="799645" y="1295400"/>
            <a:ext cx="648155" cy="5064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p:cNvGrpSpPr>
          <p:nvPr userDrawn="1"/>
        </p:nvGrpSpPr>
        <p:grpSpPr bwMode="auto">
          <a:xfrm>
            <a:off x="0" y="24184"/>
            <a:ext cx="6858000" cy="152602"/>
            <a:chOff x="0" y="15484"/>
            <a:chExt cx="12240" cy="356"/>
          </a:xfrm>
        </p:grpSpPr>
        <p:sp>
          <p:nvSpPr>
            <p:cNvPr id="10" name="Rectangle 9"/>
            <p:cNvSpPr>
              <a:spLocks/>
            </p:cNvSpPr>
            <p:nvPr userDrawn="1"/>
          </p:nvSpPr>
          <p:spPr bwMode="auto">
            <a:xfrm>
              <a:off x="0" y="15484"/>
              <a:ext cx="4221" cy="356"/>
            </a:xfrm>
            <a:prstGeom prst="rect">
              <a:avLst/>
            </a:prstGeom>
            <a:solidFill>
              <a:srgbClr val="EB8B2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1" name="Rectangle 10"/>
            <p:cNvSpPr>
              <a:spLocks/>
            </p:cNvSpPr>
            <p:nvPr userDrawn="1"/>
          </p:nvSpPr>
          <p:spPr bwMode="auto">
            <a:xfrm>
              <a:off x="5840" y="15484"/>
              <a:ext cx="3781" cy="356"/>
            </a:xfrm>
            <a:prstGeom prst="rect">
              <a:avLst/>
            </a:prstGeom>
            <a:solidFill>
              <a:srgbClr val="1E2E5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2" name="Rectangle 11"/>
            <p:cNvSpPr>
              <a:spLocks/>
            </p:cNvSpPr>
            <p:nvPr userDrawn="1"/>
          </p:nvSpPr>
          <p:spPr bwMode="auto">
            <a:xfrm>
              <a:off x="4213" y="15484"/>
              <a:ext cx="1627" cy="356"/>
            </a:xfrm>
            <a:prstGeom prst="rect">
              <a:avLst/>
            </a:prstGeom>
            <a:solidFill>
              <a:srgbClr val="689FC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3" name="Rectangle 12"/>
            <p:cNvSpPr>
              <a:spLocks/>
            </p:cNvSpPr>
            <p:nvPr userDrawn="1"/>
          </p:nvSpPr>
          <p:spPr bwMode="auto">
            <a:xfrm>
              <a:off x="9621" y="15484"/>
              <a:ext cx="2619" cy="356"/>
            </a:xfrm>
            <a:prstGeom prst="rect">
              <a:avLst/>
            </a:prstGeom>
            <a:solidFill>
              <a:srgbClr val="0E9F46"/>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grpSp>
      <p:grpSp>
        <p:nvGrpSpPr>
          <p:cNvPr id="14" name="Group 13"/>
          <p:cNvGrpSpPr>
            <a:grpSpLocks/>
          </p:cNvGrpSpPr>
          <p:nvPr userDrawn="1"/>
        </p:nvGrpSpPr>
        <p:grpSpPr bwMode="auto">
          <a:xfrm>
            <a:off x="0" y="6629400"/>
            <a:ext cx="8153400" cy="190718"/>
            <a:chOff x="0" y="15484"/>
            <a:chExt cx="12240" cy="356"/>
          </a:xfrm>
        </p:grpSpPr>
        <p:sp>
          <p:nvSpPr>
            <p:cNvPr id="15" name="Rectangle 14"/>
            <p:cNvSpPr>
              <a:spLocks/>
            </p:cNvSpPr>
            <p:nvPr userDrawn="1"/>
          </p:nvSpPr>
          <p:spPr bwMode="auto">
            <a:xfrm>
              <a:off x="0" y="15484"/>
              <a:ext cx="4221" cy="356"/>
            </a:xfrm>
            <a:prstGeom prst="rect">
              <a:avLst/>
            </a:prstGeom>
            <a:solidFill>
              <a:srgbClr val="EB8B2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6" name="Rectangle 15"/>
            <p:cNvSpPr>
              <a:spLocks/>
            </p:cNvSpPr>
            <p:nvPr userDrawn="1"/>
          </p:nvSpPr>
          <p:spPr bwMode="auto">
            <a:xfrm>
              <a:off x="5840" y="15484"/>
              <a:ext cx="3781" cy="356"/>
            </a:xfrm>
            <a:prstGeom prst="rect">
              <a:avLst/>
            </a:prstGeom>
            <a:solidFill>
              <a:srgbClr val="1E2E5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7" name="Rectangle 16"/>
            <p:cNvSpPr>
              <a:spLocks/>
            </p:cNvSpPr>
            <p:nvPr userDrawn="1"/>
          </p:nvSpPr>
          <p:spPr bwMode="auto">
            <a:xfrm>
              <a:off x="4213" y="15484"/>
              <a:ext cx="1627" cy="356"/>
            </a:xfrm>
            <a:prstGeom prst="rect">
              <a:avLst/>
            </a:prstGeom>
            <a:solidFill>
              <a:srgbClr val="689FC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8" name="Rectangle 17"/>
            <p:cNvSpPr>
              <a:spLocks/>
            </p:cNvSpPr>
            <p:nvPr userDrawn="1"/>
          </p:nvSpPr>
          <p:spPr bwMode="auto">
            <a:xfrm>
              <a:off x="9621" y="15484"/>
              <a:ext cx="2619" cy="356"/>
            </a:xfrm>
            <a:prstGeom prst="rect">
              <a:avLst/>
            </a:prstGeom>
            <a:solidFill>
              <a:srgbClr val="0E9F46"/>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grpSp>
      <p:sp>
        <p:nvSpPr>
          <p:cNvPr id="19" name="object 2"/>
          <p:cNvSpPr txBox="1"/>
          <p:nvPr userDrawn="1"/>
        </p:nvSpPr>
        <p:spPr>
          <a:xfrm>
            <a:off x="8000136" y="3518452"/>
            <a:ext cx="1029403" cy="3110948"/>
          </a:xfrm>
          <a:prstGeom prst="rect">
            <a:avLst/>
          </a:prstGeom>
        </p:spPr>
        <p:txBody>
          <a:bodyPr vert="horz" wrap="square" lIns="0" tIns="10001" rIns="0" bIns="0" rtlCol="0">
            <a:spAutoFit/>
          </a:bodyPr>
          <a:lstStyle/>
          <a:p>
            <a:pPr marL="121444" marR="40005" algn="r">
              <a:spcBef>
                <a:spcPts val="79"/>
              </a:spcBef>
            </a:pPr>
            <a:r>
              <a:rPr sz="800" spc="-4">
                <a:solidFill>
                  <a:schemeClr val="bg1">
                    <a:lumMod val="50000"/>
                  </a:schemeClr>
                </a:solidFill>
                <a:latin typeface="+mn-lt"/>
                <a:cs typeface="Calibri"/>
              </a:rPr>
              <a:t>Antigua </a:t>
            </a:r>
            <a:r>
              <a:rPr sz="800">
                <a:solidFill>
                  <a:schemeClr val="bg1">
                    <a:lumMod val="50000"/>
                  </a:schemeClr>
                </a:solidFill>
                <a:latin typeface="+mn-lt"/>
                <a:cs typeface="Calibri"/>
              </a:rPr>
              <a:t>&amp;</a:t>
            </a:r>
            <a:r>
              <a:rPr sz="800" spc="-34">
                <a:solidFill>
                  <a:schemeClr val="bg1">
                    <a:lumMod val="50000"/>
                  </a:schemeClr>
                </a:solidFill>
                <a:latin typeface="+mn-lt"/>
                <a:cs typeface="Calibri"/>
              </a:rPr>
              <a:t> </a:t>
            </a:r>
            <a:r>
              <a:rPr sz="800" spc="-4">
                <a:solidFill>
                  <a:schemeClr val="bg1">
                    <a:lumMod val="50000"/>
                  </a:schemeClr>
                </a:solidFill>
                <a:latin typeface="+mn-lt"/>
                <a:cs typeface="Calibri"/>
              </a:rPr>
              <a:t>Barbuda  </a:t>
            </a:r>
            <a:endParaRPr lang="en-US" sz="800" spc="-4">
              <a:solidFill>
                <a:schemeClr val="bg1">
                  <a:lumMod val="50000"/>
                </a:schemeClr>
              </a:solidFill>
              <a:latin typeface="+mn-lt"/>
              <a:cs typeface="Calibri"/>
            </a:endParaRPr>
          </a:p>
          <a:p>
            <a:pPr marL="121444" marR="40005" algn="r">
              <a:spcBef>
                <a:spcPts val="79"/>
              </a:spcBef>
            </a:pPr>
            <a:r>
              <a:rPr sz="800">
                <a:solidFill>
                  <a:schemeClr val="bg1">
                    <a:lumMod val="50000"/>
                  </a:schemeClr>
                </a:solidFill>
                <a:latin typeface="+mn-lt"/>
                <a:cs typeface="Calibri"/>
              </a:rPr>
              <a:t>Argentina</a:t>
            </a:r>
            <a:endParaRPr lang="en-US" sz="800">
              <a:solidFill>
                <a:schemeClr val="bg1">
                  <a:lumMod val="50000"/>
                </a:schemeClr>
              </a:solidFill>
              <a:latin typeface="+mn-lt"/>
              <a:cs typeface="Calibri"/>
            </a:endParaRPr>
          </a:p>
          <a:p>
            <a:pPr marL="121444" marR="40005" algn="r">
              <a:spcBef>
                <a:spcPts val="79"/>
              </a:spcBef>
            </a:pPr>
            <a:r>
              <a:rPr lang="en-US" sz="800">
                <a:solidFill>
                  <a:schemeClr val="bg1">
                    <a:lumMod val="50000"/>
                  </a:schemeClr>
                </a:solidFill>
                <a:latin typeface="+mn-lt"/>
                <a:cs typeface="Calibri"/>
              </a:rPr>
              <a:t>Belize</a:t>
            </a:r>
          </a:p>
          <a:p>
            <a:pPr marL="121444" marR="40005" algn="r">
              <a:spcBef>
                <a:spcPts val="79"/>
              </a:spcBef>
            </a:pPr>
            <a:r>
              <a:rPr sz="800">
                <a:solidFill>
                  <a:schemeClr val="bg1">
                    <a:lumMod val="50000"/>
                  </a:schemeClr>
                </a:solidFill>
                <a:latin typeface="+mn-lt"/>
                <a:cs typeface="Calibri"/>
              </a:rPr>
              <a:t>Brazil</a:t>
            </a:r>
            <a:endParaRPr lang="en-US" sz="800">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Chile </a:t>
            </a:r>
            <a:endParaRPr lang="en-US" sz="800" spc="-4">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Colombia </a:t>
            </a:r>
            <a:endParaRPr lang="en-US" sz="800" spc="-4">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Costa</a:t>
            </a:r>
            <a:r>
              <a:rPr sz="800" spc="-68">
                <a:solidFill>
                  <a:schemeClr val="bg1">
                    <a:lumMod val="50000"/>
                  </a:schemeClr>
                </a:solidFill>
                <a:latin typeface="+mn-lt"/>
                <a:cs typeface="Calibri"/>
              </a:rPr>
              <a:t> </a:t>
            </a:r>
            <a:r>
              <a:rPr sz="800">
                <a:solidFill>
                  <a:schemeClr val="bg1">
                    <a:lumMod val="50000"/>
                  </a:schemeClr>
                </a:solidFill>
                <a:latin typeface="+mn-lt"/>
                <a:cs typeface="Calibri"/>
              </a:rPr>
              <a:t>Rica</a:t>
            </a:r>
            <a:endParaRPr lang="en-US" sz="800">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Dominican</a:t>
            </a:r>
            <a:r>
              <a:rPr sz="800" spc="-30">
                <a:solidFill>
                  <a:schemeClr val="bg1">
                    <a:lumMod val="50000"/>
                  </a:schemeClr>
                </a:solidFill>
                <a:latin typeface="+mn-lt"/>
                <a:cs typeface="Calibri"/>
              </a:rPr>
              <a:t> </a:t>
            </a:r>
            <a:r>
              <a:rPr sz="800" spc="-4">
                <a:solidFill>
                  <a:schemeClr val="bg1">
                    <a:lumMod val="50000"/>
                  </a:schemeClr>
                </a:solidFill>
                <a:latin typeface="+mn-lt"/>
                <a:cs typeface="Calibri"/>
              </a:rPr>
              <a:t>Republic </a:t>
            </a:r>
            <a:endParaRPr lang="en-US" sz="800" spc="-4">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Ecuador</a:t>
            </a:r>
            <a:endParaRPr lang="en-US" sz="800" spc="-4">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El</a:t>
            </a:r>
            <a:r>
              <a:rPr sz="800" spc="-64">
                <a:solidFill>
                  <a:schemeClr val="bg1">
                    <a:lumMod val="50000"/>
                  </a:schemeClr>
                </a:solidFill>
                <a:latin typeface="+mn-lt"/>
                <a:cs typeface="Calibri"/>
              </a:rPr>
              <a:t> </a:t>
            </a:r>
            <a:r>
              <a:rPr sz="800">
                <a:solidFill>
                  <a:schemeClr val="bg1">
                    <a:lumMod val="50000"/>
                  </a:schemeClr>
                </a:solidFill>
                <a:latin typeface="+mn-lt"/>
                <a:cs typeface="Calibri"/>
              </a:rPr>
              <a:t>Salvador </a:t>
            </a:r>
            <a:endParaRPr lang="en-US" sz="800">
              <a:solidFill>
                <a:schemeClr val="bg1">
                  <a:lumMod val="50000"/>
                </a:schemeClr>
              </a:solidFill>
              <a:latin typeface="+mn-lt"/>
              <a:cs typeface="Calibri"/>
            </a:endParaRPr>
          </a:p>
          <a:p>
            <a:pPr marL="121444" marR="40005" algn="r">
              <a:spcBef>
                <a:spcPts val="79"/>
              </a:spcBef>
            </a:pPr>
            <a:r>
              <a:rPr sz="800">
                <a:solidFill>
                  <a:schemeClr val="bg1">
                    <a:lumMod val="50000"/>
                  </a:schemeClr>
                </a:solidFill>
                <a:latin typeface="+mn-lt"/>
                <a:cs typeface="Calibri"/>
              </a:rPr>
              <a:t>G</a:t>
            </a:r>
            <a:r>
              <a:rPr sz="800" spc="-4">
                <a:solidFill>
                  <a:schemeClr val="bg1">
                    <a:lumMod val="50000"/>
                  </a:schemeClr>
                </a:solidFill>
                <a:latin typeface="+mn-lt"/>
                <a:cs typeface="Calibri"/>
              </a:rPr>
              <a:t>ua</a:t>
            </a:r>
            <a:r>
              <a:rPr sz="800" spc="-8">
                <a:solidFill>
                  <a:schemeClr val="bg1">
                    <a:lumMod val="50000"/>
                  </a:schemeClr>
                </a:solidFill>
                <a:latin typeface="+mn-lt"/>
                <a:cs typeface="Calibri"/>
              </a:rPr>
              <a:t>t</a:t>
            </a:r>
            <a:r>
              <a:rPr sz="800">
                <a:solidFill>
                  <a:schemeClr val="bg1">
                    <a:lumMod val="50000"/>
                  </a:schemeClr>
                </a:solidFill>
                <a:latin typeface="+mn-lt"/>
                <a:cs typeface="Calibri"/>
              </a:rPr>
              <a:t>em</a:t>
            </a:r>
            <a:r>
              <a:rPr sz="800" spc="-4">
                <a:solidFill>
                  <a:schemeClr val="bg1">
                    <a:lumMod val="50000"/>
                  </a:schemeClr>
                </a:solidFill>
                <a:latin typeface="+mn-lt"/>
                <a:cs typeface="Calibri"/>
              </a:rPr>
              <a:t>a</a:t>
            </a:r>
            <a:r>
              <a:rPr sz="800">
                <a:solidFill>
                  <a:schemeClr val="bg1">
                    <a:lumMod val="50000"/>
                  </a:schemeClr>
                </a:solidFill>
                <a:latin typeface="+mn-lt"/>
                <a:cs typeface="Calibri"/>
              </a:rPr>
              <a:t>la </a:t>
            </a:r>
            <a:endParaRPr lang="en-US" sz="800">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Honduras </a:t>
            </a:r>
            <a:endParaRPr lang="en-US" sz="800" spc="-4">
              <a:solidFill>
                <a:schemeClr val="bg1">
                  <a:lumMod val="50000"/>
                </a:schemeClr>
              </a:solidFill>
              <a:latin typeface="+mn-lt"/>
              <a:cs typeface="Calibri"/>
            </a:endParaRPr>
          </a:p>
          <a:p>
            <a:pPr marL="121444" marR="40005" algn="r">
              <a:spcBef>
                <a:spcPts val="79"/>
              </a:spcBef>
            </a:pPr>
            <a:r>
              <a:rPr lang="en-US" sz="800">
                <a:solidFill>
                  <a:schemeClr val="bg1">
                    <a:lumMod val="50000"/>
                  </a:schemeClr>
                </a:solidFill>
                <a:latin typeface="+mn-lt"/>
                <a:cs typeface="Calibri"/>
              </a:rPr>
              <a:t>Jamaica</a:t>
            </a:r>
          </a:p>
          <a:p>
            <a:pPr marL="121444" marR="40005" algn="r">
              <a:spcBef>
                <a:spcPts val="79"/>
              </a:spcBef>
            </a:pPr>
            <a:r>
              <a:rPr sz="800">
                <a:solidFill>
                  <a:schemeClr val="bg1">
                    <a:lumMod val="50000"/>
                  </a:schemeClr>
                </a:solidFill>
                <a:latin typeface="+mn-lt"/>
                <a:cs typeface="Calibri"/>
              </a:rPr>
              <a:t>Mexico </a:t>
            </a:r>
            <a:endParaRPr lang="en-US" sz="800">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Panama </a:t>
            </a:r>
            <a:endParaRPr lang="en-US" sz="800" spc="-4">
              <a:solidFill>
                <a:schemeClr val="bg1">
                  <a:lumMod val="50000"/>
                </a:schemeClr>
              </a:solidFill>
              <a:latin typeface="+mn-lt"/>
              <a:cs typeface="Calibri"/>
            </a:endParaRPr>
          </a:p>
          <a:p>
            <a:pPr marL="121444" marR="40005" algn="r">
              <a:spcBef>
                <a:spcPts val="79"/>
              </a:spcBef>
            </a:pPr>
            <a:r>
              <a:rPr sz="800">
                <a:solidFill>
                  <a:schemeClr val="bg1">
                    <a:lumMod val="50000"/>
                  </a:schemeClr>
                </a:solidFill>
                <a:latin typeface="+mn-lt"/>
                <a:cs typeface="Calibri"/>
              </a:rPr>
              <a:t>Peru</a:t>
            </a:r>
            <a:endParaRPr lang="en-US" sz="800">
              <a:solidFill>
                <a:schemeClr val="bg1">
                  <a:lumMod val="50000"/>
                </a:schemeClr>
              </a:solidFill>
              <a:latin typeface="+mn-lt"/>
              <a:cs typeface="Calibri"/>
            </a:endParaRPr>
          </a:p>
          <a:p>
            <a:pPr marL="121444" marR="40005" algn="r">
              <a:spcBef>
                <a:spcPts val="79"/>
              </a:spcBef>
            </a:pPr>
            <a:r>
              <a:rPr lang="en-US" sz="800">
                <a:solidFill>
                  <a:schemeClr val="bg1">
                    <a:lumMod val="50000"/>
                  </a:schemeClr>
                </a:solidFill>
                <a:latin typeface="+mn-lt"/>
                <a:cs typeface="Calibri"/>
              </a:rPr>
              <a:t>Puerto Rico</a:t>
            </a:r>
          </a:p>
          <a:p>
            <a:pPr marL="121444" marR="40005" algn="r">
              <a:spcBef>
                <a:spcPts val="79"/>
              </a:spcBef>
            </a:pPr>
            <a:r>
              <a:rPr sz="800" spc="-4">
                <a:solidFill>
                  <a:schemeClr val="bg1">
                    <a:lumMod val="50000"/>
                  </a:schemeClr>
                </a:solidFill>
                <a:latin typeface="+mn-lt"/>
                <a:cs typeface="Calibri"/>
              </a:rPr>
              <a:t>St. Kits </a:t>
            </a:r>
            <a:r>
              <a:rPr sz="800">
                <a:solidFill>
                  <a:schemeClr val="bg1">
                    <a:lumMod val="50000"/>
                  </a:schemeClr>
                </a:solidFill>
                <a:latin typeface="+mn-lt"/>
                <a:cs typeface="Calibri"/>
              </a:rPr>
              <a:t>&amp;</a:t>
            </a:r>
            <a:r>
              <a:rPr sz="800" spc="-8">
                <a:solidFill>
                  <a:schemeClr val="bg1">
                    <a:lumMod val="50000"/>
                  </a:schemeClr>
                </a:solidFill>
                <a:latin typeface="+mn-lt"/>
                <a:cs typeface="Calibri"/>
              </a:rPr>
              <a:t> </a:t>
            </a:r>
            <a:r>
              <a:rPr sz="800">
                <a:solidFill>
                  <a:schemeClr val="bg1">
                    <a:lumMod val="50000"/>
                  </a:schemeClr>
                </a:solidFill>
                <a:latin typeface="+mn-lt"/>
                <a:cs typeface="Calibri"/>
              </a:rPr>
              <a:t>Nevis</a:t>
            </a:r>
            <a:endParaRPr lang="en-US" sz="800">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St.</a:t>
            </a:r>
            <a:r>
              <a:rPr sz="800" spc="-60">
                <a:solidFill>
                  <a:schemeClr val="bg1">
                    <a:lumMod val="50000"/>
                  </a:schemeClr>
                </a:solidFill>
                <a:latin typeface="+mn-lt"/>
                <a:cs typeface="Calibri"/>
              </a:rPr>
              <a:t> </a:t>
            </a:r>
            <a:r>
              <a:rPr sz="800" spc="-4">
                <a:solidFill>
                  <a:schemeClr val="bg1">
                    <a:lumMod val="50000"/>
                  </a:schemeClr>
                </a:solidFill>
                <a:latin typeface="+mn-lt"/>
                <a:cs typeface="Calibri"/>
              </a:rPr>
              <a:t>Luci</a:t>
            </a:r>
            <a:r>
              <a:rPr lang="en-US" sz="800" spc="-4">
                <a:solidFill>
                  <a:schemeClr val="bg1">
                    <a:lumMod val="50000"/>
                  </a:schemeClr>
                </a:solidFill>
                <a:latin typeface="+mn-lt"/>
                <a:cs typeface="Calibri"/>
              </a:rPr>
              <a:t>a</a:t>
            </a:r>
          </a:p>
          <a:p>
            <a:pPr marL="121444" marR="40005" algn="r">
              <a:spcBef>
                <a:spcPts val="79"/>
              </a:spcBef>
            </a:pPr>
            <a:r>
              <a:rPr sz="800" spc="-4">
                <a:solidFill>
                  <a:schemeClr val="bg1">
                    <a:lumMod val="50000"/>
                  </a:schemeClr>
                </a:solidFill>
                <a:latin typeface="+mn-lt"/>
                <a:cs typeface="Calibri"/>
              </a:rPr>
              <a:t>St. Vincent</a:t>
            </a:r>
            <a:endParaRPr lang="en-US" sz="800" spc="-4">
              <a:solidFill>
                <a:schemeClr val="bg1">
                  <a:lumMod val="50000"/>
                </a:schemeClr>
              </a:solidFill>
              <a:latin typeface="+mn-lt"/>
              <a:cs typeface="Calibri"/>
            </a:endParaRPr>
          </a:p>
          <a:p>
            <a:pPr marL="121444" marR="40005" algn="r">
              <a:spcBef>
                <a:spcPts val="79"/>
              </a:spcBef>
            </a:pPr>
            <a:r>
              <a:rPr lang="en-US" sz="800" spc="-4">
                <a:solidFill>
                  <a:schemeClr val="bg1">
                    <a:lumMod val="50000"/>
                  </a:schemeClr>
                </a:solidFill>
                <a:latin typeface="+mn-lt"/>
                <a:cs typeface="Calibri"/>
              </a:rPr>
              <a:t>United States</a:t>
            </a:r>
            <a:r>
              <a:rPr lang="en-US" sz="800" spc="-4" baseline="0">
                <a:solidFill>
                  <a:schemeClr val="bg1">
                    <a:lumMod val="50000"/>
                  </a:schemeClr>
                </a:solidFill>
                <a:latin typeface="+mn-lt"/>
                <a:cs typeface="Calibri"/>
              </a:rPr>
              <a:t> of America</a:t>
            </a:r>
            <a:r>
              <a:rPr sz="800" spc="-4">
                <a:solidFill>
                  <a:schemeClr val="bg1">
                    <a:lumMod val="50000"/>
                  </a:schemeClr>
                </a:solidFill>
                <a:latin typeface="+mn-lt"/>
                <a:cs typeface="Calibri"/>
              </a:rPr>
              <a:t> </a:t>
            </a:r>
            <a:endParaRPr lang="en-US" sz="800" spc="-4">
              <a:solidFill>
                <a:schemeClr val="bg1">
                  <a:lumMod val="50000"/>
                </a:schemeClr>
              </a:solidFill>
              <a:latin typeface="+mn-lt"/>
              <a:cs typeface="Calibri"/>
            </a:endParaRPr>
          </a:p>
          <a:p>
            <a:pPr marL="121444" marR="40005" algn="r">
              <a:spcBef>
                <a:spcPts val="79"/>
              </a:spcBef>
            </a:pPr>
            <a:r>
              <a:rPr sz="800" spc="-4">
                <a:solidFill>
                  <a:schemeClr val="bg1">
                    <a:lumMod val="50000"/>
                  </a:schemeClr>
                </a:solidFill>
                <a:latin typeface="+mn-lt"/>
                <a:cs typeface="Calibri"/>
              </a:rPr>
              <a:t>Venezuela</a:t>
            </a:r>
            <a:endParaRPr sz="800">
              <a:solidFill>
                <a:schemeClr val="bg1">
                  <a:lumMod val="50000"/>
                </a:schemeClr>
              </a:solidFill>
              <a:latin typeface="+mn-lt"/>
              <a:cs typeface="Calibri"/>
            </a:endParaRPr>
          </a:p>
        </p:txBody>
      </p:sp>
      <p:grpSp>
        <p:nvGrpSpPr>
          <p:cNvPr id="20" name="Group 19"/>
          <p:cNvGrpSpPr>
            <a:grpSpLocks/>
          </p:cNvGrpSpPr>
          <p:nvPr userDrawn="1"/>
        </p:nvGrpSpPr>
        <p:grpSpPr bwMode="auto">
          <a:xfrm flipV="1">
            <a:off x="0" y="792305"/>
            <a:ext cx="6942656" cy="45895"/>
            <a:chOff x="0" y="15484"/>
            <a:chExt cx="12240" cy="356"/>
          </a:xfrm>
        </p:grpSpPr>
        <p:sp>
          <p:nvSpPr>
            <p:cNvPr id="21" name="Rectangle 20"/>
            <p:cNvSpPr>
              <a:spLocks/>
            </p:cNvSpPr>
            <p:nvPr userDrawn="1"/>
          </p:nvSpPr>
          <p:spPr bwMode="auto">
            <a:xfrm>
              <a:off x="0" y="15484"/>
              <a:ext cx="4221" cy="356"/>
            </a:xfrm>
            <a:prstGeom prst="rect">
              <a:avLst/>
            </a:prstGeom>
            <a:solidFill>
              <a:srgbClr val="EB8B2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22" name="Rectangle 21"/>
            <p:cNvSpPr>
              <a:spLocks/>
            </p:cNvSpPr>
            <p:nvPr userDrawn="1"/>
          </p:nvSpPr>
          <p:spPr bwMode="auto">
            <a:xfrm>
              <a:off x="5840" y="15484"/>
              <a:ext cx="3781" cy="356"/>
            </a:xfrm>
            <a:prstGeom prst="rect">
              <a:avLst/>
            </a:prstGeom>
            <a:solidFill>
              <a:srgbClr val="1E2E53"/>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23" name="Rectangle 22"/>
            <p:cNvSpPr>
              <a:spLocks/>
            </p:cNvSpPr>
            <p:nvPr userDrawn="1"/>
          </p:nvSpPr>
          <p:spPr bwMode="auto">
            <a:xfrm>
              <a:off x="4213" y="15484"/>
              <a:ext cx="1627" cy="356"/>
            </a:xfrm>
            <a:prstGeom prst="rect">
              <a:avLst/>
            </a:prstGeom>
            <a:solidFill>
              <a:srgbClr val="689FC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24" name="Rectangle 23"/>
            <p:cNvSpPr>
              <a:spLocks/>
            </p:cNvSpPr>
            <p:nvPr userDrawn="1"/>
          </p:nvSpPr>
          <p:spPr bwMode="auto">
            <a:xfrm>
              <a:off x="9621" y="15484"/>
              <a:ext cx="2619" cy="356"/>
            </a:xfrm>
            <a:prstGeom prst="rect">
              <a:avLst/>
            </a:prstGeom>
            <a:solidFill>
              <a:srgbClr val="0E9F46"/>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27760960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0"/>
            <a:ext cx="9144000" cy="1423181"/>
          </a:xfrm>
          <a:prstGeom prst="rect">
            <a:avLst/>
          </a:prstGeom>
          <a:solidFill>
            <a:srgbClr val="0E9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endParaRPr lang="en-US" dirty="0"/>
          </a:p>
        </p:txBody>
      </p:sp>
      <p:sp>
        <p:nvSpPr>
          <p:cNvPr id="9" name="Rectangle 8"/>
          <p:cNvSpPr/>
          <p:nvPr userDrawn="1"/>
        </p:nvSpPr>
        <p:spPr>
          <a:xfrm rot="5400000" flipV="1">
            <a:off x="1418667" y="5210739"/>
            <a:ext cx="228598" cy="3065932"/>
          </a:xfrm>
          <a:prstGeom prst="rect">
            <a:avLst/>
          </a:prstGeom>
          <a:solidFill>
            <a:srgbClr val="EB8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rot="5400000" flipV="1">
            <a:off x="3434238" y="6261103"/>
            <a:ext cx="228596" cy="965201"/>
          </a:xfrm>
          <a:prstGeom prst="rect">
            <a:avLst/>
          </a:prstGeom>
          <a:solidFill>
            <a:srgbClr val="68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rot="5400000" flipV="1">
            <a:off x="8007353" y="5721353"/>
            <a:ext cx="228599" cy="2044701"/>
          </a:xfrm>
          <a:prstGeom prst="rect">
            <a:avLst/>
          </a:prstGeom>
          <a:solidFill>
            <a:srgbClr val="0E9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E9F47"/>
              </a:solidFill>
            </a:endParaRPr>
          </a:p>
        </p:txBody>
      </p:sp>
      <p:sp>
        <p:nvSpPr>
          <p:cNvPr id="2" name="Title Placeholder 1"/>
          <p:cNvSpPr>
            <a:spLocks noGrp="1"/>
          </p:cNvSpPr>
          <p:nvPr userDrawn="1">
            <p:ph type="title"/>
          </p:nvPr>
        </p:nvSpPr>
        <p:spPr>
          <a:xfrm>
            <a:off x="355600" y="843382"/>
            <a:ext cx="8432800" cy="63042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userDrawn="1">
            <p:ph type="body" idx="1"/>
          </p:nvPr>
        </p:nvSpPr>
        <p:spPr>
          <a:xfrm>
            <a:off x="355600" y="1738638"/>
            <a:ext cx="8432800" cy="438705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userDrawn="1">
            <p:ph type="sldNum" sz="quarter" idx="4"/>
          </p:nvPr>
        </p:nvSpPr>
        <p:spPr>
          <a:xfrm>
            <a:off x="7099300" y="6266703"/>
            <a:ext cx="1701800" cy="349253"/>
          </a:xfrm>
          <a:prstGeom prst="rect">
            <a:avLst/>
          </a:prstGeom>
        </p:spPr>
        <p:txBody>
          <a:bodyPr vert="horz" lIns="91440" tIns="45720" rIns="91440" bIns="45720" rtlCol="0" anchor="ctr"/>
          <a:lstStyle>
            <a:lvl1pPr algn="r">
              <a:defRPr sz="1000" b="0" i="0">
                <a:solidFill>
                  <a:srgbClr val="1E2F54"/>
                </a:solidFill>
                <a:latin typeface="Roboto Black"/>
                <a:cs typeface="Roboto Black"/>
              </a:defRPr>
            </a:lvl1pPr>
          </a:lstStyle>
          <a:p>
            <a:fld id="{8C269E47-3302-F84A-B192-E266BAB286EB}" type="slidenum">
              <a:rPr lang="en-US" smtClean="0"/>
              <a:pPr/>
              <a:t>‹Nº›</a:t>
            </a:fld>
            <a:endParaRPr lang="en-US" dirty="0"/>
          </a:p>
        </p:txBody>
      </p:sp>
      <p:sp>
        <p:nvSpPr>
          <p:cNvPr id="12" name="Rectangle 11"/>
          <p:cNvSpPr/>
          <p:nvPr userDrawn="1"/>
        </p:nvSpPr>
        <p:spPr>
          <a:xfrm rot="5400000" flipV="1">
            <a:off x="5449803" y="5210738"/>
            <a:ext cx="228598" cy="3065934"/>
          </a:xfrm>
          <a:prstGeom prst="rect">
            <a:avLst/>
          </a:prstGeom>
          <a:solidFill>
            <a:srgbClr val="1E2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E9F47"/>
              </a:solidFill>
            </a:endParaRPr>
          </a:p>
        </p:txBody>
      </p:sp>
      <p:sp>
        <p:nvSpPr>
          <p:cNvPr id="5" name="TextBox 4"/>
          <p:cNvSpPr txBox="1"/>
          <p:nvPr userDrawn="1"/>
        </p:nvSpPr>
        <p:spPr>
          <a:xfrm>
            <a:off x="355600" y="6278914"/>
            <a:ext cx="2710332" cy="276999"/>
          </a:xfrm>
          <a:prstGeom prst="rect">
            <a:avLst/>
          </a:prstGeom>
          <a:noFill/>
        </p:spPr>
        <p:txBody>
          <a:bodyPr wrap="square" rtlCol="0">
            <a:spAutoFit/>
          </a:bodyPr>
          <a:lstStyle/>
          <a:p>
            <a:pPr algn="l"/>
            <a:r>
              <a:rPr lang="en-US" sz="1200" dirty="0" err="1">
                <a:solidFill>
                  <a:srgbClr val="1E2F54"/>
                </a:solidFill>
                <a:latin typeface="Arial Narrow" charset="0"/>
                <a:ea typeface="Arial Narrow" charset="0"/>
                <a:cs typeface="Arial Narrow" charset="0"/>
              </a:rPr>
              <a:t>TrustForTheAmericas.org</a:t>
            </a:r>
            <a:endParaRPr lang="en-US" sz="1200" dirty="0">
              <a:solidFill>
                <a:srgbClr val="1E2F54"/>
              </a:solidFill>
              <a:latin typeface="Arial Narrow" charset="0"/>
              <a:ea typeface="Arial Narrow" charset="0"/>
              <a:cs typeface="Arial Narrow" charset="0"/>
            </a:endParaRPr>
          </a:p>
        </p:txBody>
      </p:sp>
    </p:spTree>
    <p:extLst>
      <p:ext uri="{BB962C8B-B14F-4D97-AF65-F5344CB8AC3E}">
        <p14:creationId xmlns:p14="http://schemas.microsoft.com/office/powerpoint/2010/main" val="1795129470"/>
      </p:ext>
    </p:extLst>
  </p:cSld>
  <p:clrMap bg1="lt1" tx1="dk1" bg2="lt2" tx2="dk2" accent1="accent1" accent2="accent2" accent3="accent3" accent4="accent4" accent5="accent5" accent6="accent6" hlink="hlink" folHlink="folHlink"/>
  <p:sldLayoutIdLst>
    <p:sldLayoutId id="2147483664" r:id="rId1"/>
    <p:sldLayoutId id="2147483671" r:id="rId2"/>
    <p:sldLayoutId id="2147483670" r:id="rId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2400" b="0" i="0" kern="1200">
          <a:solidFill>
            <a:schemeClr val="bg1"/>
          </a:solidFill>
          <a:latin typeface="Arial Narrow" charset="0"/>
          <a:ea typeface="Arial Narrow" charset="0"/>
          <a:cs typeface="Arial Narrow" charset="0"/>
        </a:defRPr>
      </a:lvl1pPr>
    </p:titleStyle>
    <p:bodyStyle>
      <a:lvl1pPr marL="0" indent="0" algn="l" defTabSz="914400" rtl="0" eaLnBrk="1" latinLnBrk="0" hangingPunct="1">
        <a:lnSpc>
          <a:spcPct val="100000"/>
        </a:lnSpc>
        <a:spcBef>
          <a:spcPts val="1000"/>
        </a:spcBef>
        <a:buFontTx/>
        <a:buNone/>
        <a:defRPr sz="1600" b="0" i="0" kern="1200">
          <a:solidFill>
            <a:schemeClr val="tx1"/>
          </a:solidFill>
          <a:latin typeface="Roboto" charset="0"/>
          <a:ea typeface="Roboto" charset="0"/>
          <a:cs typeface="Roboto" charset="0"/>
        </a:defRPr>
      </a:lvl1pPr>
      <a:lvl2pPr marL="4572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2pPr>
      <a:lvl3pPr marL="9144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3pPr>
      <a:lvl4pPr marL="13716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4pPr>
      <a:lvl5pPr marL="18288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629400"/>
          </a:xfrm>
          <a:prstGeom prst="rect">
            <a:avLst/>
          </a:prstGeom>
          <a:solidFill>
            <a:srgbClr val="68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rot="5400000" flipV="1">
            <a:off x="3048004" y="6261102"/>
            <a:ext cx="228596" cy="965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userDrawn="1">
            <p:ph type="title"/>
          </p:nvPr>
        </p:nvSpPr>
        <p:spPr>
          <a:xfrm>
            <a:off x="355600" y="4057229"/>
            <a:ext cx="8432800" cy="630427"/>
          </a:xfrm>
          <a:prstGeom prst="rect">
            <a:avLst/>
          </a:prstGeom>
        </p:spPr>
        <p:txBody>
          <a:bodyPr vert="horz" lIns="91440" tIns="45720" rIns="91440" bIns="45720" rtlCol="0" anchor="ctr">
            <a:noAutofit/>
          </a:bodyPr>
          <a:lstStyle/>
          <a:p>
            <a:r>
              <a:rPr lang="en-US" dirty="0"/>
              <a:t>Click to edit Master title style</a:t>
            </a:r>
          </a:p>
        </p:txBody>
      </p:sp>
      <p:sp>
        <p:nvSpPr>
          <p:cNvPr id="8" name="Slide Number Placeholder 7"/>
          <p:cNvSpPr>
            <a:spLocks noGrp="1"/>
          </p:cNvSpPr>
          <p:nvPr userDrawn="1">
            <p:ph type="sldNum" sz="quarter" idx="4"/>
          </p:nvPr>
        </p:nvSpPr>
        <p:spPr>
          <a:xfrm>
            <a:off x="7099300" y="6266703"/>
            <a:ext cx="1701800" cy="349253"/>
          </a:xfrm>
          <a:prstGeom prst="rect">
            <a:avLst/>
          </a:prstGeom>
        </p:spPr>
        <p:txBody>
          <a:bodyPr vert="horz" lIns="91440" tIns="45720" rIns="91440" bIns="45720" rtlCol="0" anchor="ctr"/>
          <a:lstStyle>
            <a:lvl1pPr algn="r">
              <a:defRPr sz="1000" b="0" i="0">
                <a:solidFill>
                  <a:schemeClr val="bg1"/>
                </a:solidFill>
                <a:latin typeface="Roboto Black"/>
                <a:cs typeface="Roboto Black"/>
              </a:defRPr>
            </a:lvl1pPr>
          </a:lstStyle>
          <a:p>
            <a:fld id="{8C269E47-3302-F84A-B192-E266BAB286EB}" type="slidenum">
              <a:rPr lang="en-US" smtClean="0"/>
              <a:pPr/>
              <a:t>‹Nº›</a:t>
            </a:fld>
            <a:endParaRPr lang="en-US" dirty="0"/>
          </a:p>
        </p:txBody>
      </p:sp>
      <p:sp>
        <p:nvSpPr>
          <p:cNvPr id="13" name="Rectangle 12"/>
          <p:cNvSpPr/>
          <p:nvPr userDrawn="1"/>
        </p:nvSpPr>
        <p:spPr>
          <a:xfrm rot="5400000" flipV="1">
            <a:off x="1418667" y="5210739"/>
            <a:ext cx="228598" cy="3065932"/>
          </a:xfrm>
          <a:prstGeom prst="rect">
            <a:avLst/>
          </a:prstGeom>
          <a:solidFill>
            <a:srgbClr val="EB8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5400000" flipV="1">
            <a:off x="3434238" y="6261103"/>
            <a:ext cx="228596" cy="965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rot="5400000" flipV="1">
            <a:off x="8007353" y="5721353"/>
            <a:ext cx="228599" cy="2044701"/>
          </a:xfrm>
          <a:prstGeom prst="rect">
            <a:avLst/>
          </a:prstGeom>
          <a:solidFill>
            <a:srgbClr val="0E9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E9F47"/>
              </a:solidFill>
            </a:endParaRPr>
          </a:p>
        </p:txBody>
      </p:sp>
      <p:sp>
        <p:nvSpPr>
          <p:cNvPr id="16" name="Rectangle 15"/>
          <p:cNvSpPr/>
          <p:nvPr userDrawn="1"/>
        </p:nvSpPr>
        <p:spPr>
          <a:xfrm rot="5400000" flipV="1">
            <a:off x="5449803" y="5210738"/>
            <a:ext cx="228598" cy="3065934"/>
          </a:xfrm>
          <a:prstGeom prst="rect">
            <a:avLst/>
          </a:prstGeom>
          <a:solidFill>
            <a:srgbClr val="1E2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E9F47"/>
              </a:solidFill>
            </a:endParaRPr>
          </a:p>
        </p:txBody>
      </p:sp>
      <p:sp>
        <p:nvSpPr>
          <p:cNvPr id="11" name="TextBox 10"/>
          <p:cNvSpPr txBox="1"/>
          <p:nvPr userDrawn="1"/>
        </p:nvSpPr>
        <p:spPr>
          <a:xfrm>
            <a:off x="355600" y="6278914"/>
            <a:ext cx="2710332" cy="276999"/>
          </a:xfrm>
          <a:prstGeom prst="rect">
            <a:avLst/>
          </a:prstGeom>
          <a:noFill/>
        </p:spPr>
        <p:txBody>
          <a:bodyPr wrap="square" rtlCol="0">
            <a:spAutoFit/>
          </a:bodyPr>
          <a:lstStyle/>
          <a:p>
            <a:pPr algn="l"/>
            <a:r>
              <a:rPr lang="en-US" sz="1200" dirty="0" err="1">
                <a:solidFill>
                  <a:schemeClr val="bg1"/>
                </a:solidFill>
                <a:latin typeface="Arial Narrow" charset="0"/>
                <a:ea typeface="Arial Narrow" charset="0"/>
                <a:cs typeface="Arial Narrow" charset="0"/>
              </a:rPr>
              <a:t>TrustForTheAmericas.org</a:t>
            </a:r>
            <a:endParaRPr lang="en-US" sz="1200" dirty="0">
              <a:solidFill>
                <a:schemeClr val="bg1"/>
              </a:solidFill>
              <a:latin typeface="Arial Narrow" charset="0"/>
              <a:ea typeface="Arial Narrow" charset="0"/>
              <a:cs typeface="Arial Narrow" charset="0"/>
            </a:endParaRPr>
          </a:p>
        </p:txBody>
      </p:sp>
    </p:spTree>
    <p:extLst>
      <p:ext uri="{BB962C8B-B14F-4D97-AF65-F5344CB8AC3E}">
        <p14:creationId xmlns:p14="http://schemas.microsoft.com/office/powerpoint/2010/main" val="45449617"/>
      </p:ext>
    </p:extLst>
  </p:cSld>
  <p:clrMap bg1="lt1" tx1="dk1" bg2="lt2" tx2="dk2" accent1="accent1" accent2="accent2" accent3="accent3" accent4="accent4" accent5="accent5" accent6="accent6" hlink="hlink" folHlink="folHlink"/>
  <p:sldLayoutIdLst>
    <p:sldLayoutId id="2147483666" r:id="rId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r" defTabSz="914400" rtl="0" eaLnBrk="1" latinLnBrk="0" hangingPunct="1">
        <a:lnSpc>
          <a:spcPct val="90000"/>
        </a:lnSpc>
        <a:spcBef>
          <a:spcPct val="0"/>
        </a:spcBef>
        <a:buNone/>
        <a:defRPr sz="4400" b="0" i="0" kern="1200">
          <a:solidFill>
            <a:schemeClr val="bg1"/>
          </a:solidFill>
          <a:latin typeface="Arial Narrow" charset="0"/>
          <a:ea typeface="Arial Narrow" charset="0"/>
          <a:cs typeface="Arial Narrow" charset="0"/>
        </a:defRPr>
      </a:lvl1pPr>
    </p:titleStyle>
    <p:bodyStyle>
      <a:lvl1pPr marL="0" indent="0" algn="l" defTabSz="914400" rtl="0" eaLnBrk="1" latinLnBrk="0" hangingPunct="1">
        <a:lnSpc>
          <a:spcPct val="100000"/>
        </a:lnSpc>
        <a:spcBef>
          <a:spcPts val="1000"/>
        </a:spcBef>
        <a:buFontTx/>
        <a:buNone/>
        <a:defRPr sz="1600" b="0" i="0" kern="1200">
          <a:solidFill>
            <a:schemeClr val="tx1"/>
          </a:solidFill>
          <a:latin typeface="Roboto" charset="0"/>
          <a:ea typeface="Roboto" charset="0"/>
          <a:cs typeface="Roboto" charset="0"/>
        </a:defRPr>
      </a:lvl1pPr>
      <a:lvl2pPr marL="4572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2pPr>
      <a:lvl3pPr marL="9144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3pPr>
      <a:lvl4pPr marL="13716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4pPr>
      <a:lvl5pPr marL="18288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2108200"/>
            <a:ext cx="9144000" cy="4749800"/>
          </a:xfrm>
          <a:prstGeom prst="rect">
            <a:avLst/>
          </a:prstGeom>
          <a:solidFill>
            <a:srgbClr val="1E2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endParaRPr lang="en-US" dirty="0"/>
          </a:p>
        </p:txBody>
      </p:sp>
      <p:sp>
        <p:nvSpPr>
          <p:cNvPr id="2" name="Title Placeholder 1"/>
          <p:cNvSpPr>
            <a:spLocks noGrp="1"/>
          </p:cNvSpPr>
          <p:nvPr userDrawn="1">
            <p:ph type="title"/>
          </p:nvPr>
        </p:nvSpPr>
        <p:spPr>
          <a:xfrm>
            <a:off x="355600" y="2457822"/>
            <a:ext cx="8432800" cy="590179"/>
          </a:xfrm>
          <a:prstGeom prst="rect">
            <a:avLst/>
          </a:prstGeom>
        </p:spPr>
        <p:txBody>
          <a:bodyPr vert="horz" lIns="91440" tIns="45720" rIns="91440" bIns="45720" rtlCol="0" anchor="t">
            <a:noAutofit/>
          </a:bodyPr>
          <a:lstStyle/>
          <a:p>
            <a:r>
              <a:rPr lang="en-US" dirty="0"/>
              <a:t>Thank You</a:t>
            </a:r>
          </a:p>
        </p:txBody>
      </p:sp>
      <p:sp>
        <p:nvSpPr>
          <p:cNvPr id="8" name="Slide Number Placeholder 7"/>
          <p:cNvSpPr>
            <a:spLocks noGrp="1"/>
          </p:cNvSpPr>
          <p:nvPr userDrawn="1">
            <p:ph type="sldNum" sz="quarter" idx="4"/>
          </p:nvPr>
        </p:nvSpPr>
        <p:spPr>
          <a:xfrm>
            <a:off x="7099300" y="6266703"/>
            <a:ext cx="1701800" cy="349253"/>
          </a:xfrm>
          <a:prstGeom prst="rect">
            <a:avLst/>
          </a:prstGeom>
        </p:spPr>
        <p:txBody>
          <a:bodyPr vert="horz" lIns="91440" tIns="45720" rIns="91440" bIns="45720" rtlCol="0" anchor="ctr"/>
          <a:lstStyle>
            <a:lvl1pPr algn="r">
              <a:defRPr sz="1000" b="0" i="0">
                <a:solidFill>
                  <a:schemeClr val="bg1"/>
                </a:solidFill>
                <a:latin typeface="Roboto Black"/>
                <a:cs typeface="Roboto Black"/>
              </a:defRPr>
            </a:lvl1pPr>
          </a:lstStyle>
          <a:p>
            <a:fld id="{8C269E47-3302-F84A-B192-E266BAB286EB}" type="slidenum">
              <a:rPr lang="en-US" smtClean="0"/>
              <a:pPr/>
              <a:t>‹Nº›</a:t>
            </a:fld>
            <a:endParaRPr lang="en-US" dirty="0"/>
          </a:p>
        </p:txBody>
      </p:sp>
      <p:pic>
        <p:nvPicPr>
          <p:cNvPr id="21" name="Picture 2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68363" y="197989"/>
            <a:ext cx="2837905" cy="1712222"/>
          </a:xfrm>
          <a:prstGeom prst="rect">
            <a:avLst/>
          </a:prstGeom>
        </p:spPr>
      </p:pic>
      <p:sp>
        <p:nvSpPr>
          <p:cNvPr id="7" name="TextBox 6"/>
          <p:cNvSpPr txBox="1"/>
          <p:nvPr userDrawn="1"/>
        </p:nvSpPr>
        <p:spPr>
          <a:xfrm>
            <a:off x="355600" y="6278914"/>
            <a:ext cx="2710332" cy="276999"/>
          </a:xfrm>
          <a:prstGeom prst="rect">
            <a:avLst/>
          </a:prstGeom>
          <a:noFill/>
        </p:spPr>
        <p:txBody>
          <a:bodyPr wrap="square" rtlCol="0">
            <a:spAutoFit/>
          </a:bodyPr>
          <a:lstStyle/>
          <a:p>
            <a:pPr algn="l"/>
            <a:r>
              <a:rPr lang="en-US" sz="1200" dirty="0" err="1">
                <a:solidFill>
                  <a:schemeClr val="bg1"/>
                </a:solidFill>
                <a:latin typeface="Arial Narrow" charset="0"/>
                <a:ea typeface="Arial Narrow" charset="0"/>
                <a:cs typeface="Arial Narrow" charset="0"/>
              </a:rPr>
              <a:t>TrustForTheAmericas.org</a:t>
            </a:r>
            <a:endParaRPr lang="en-US" sz="1200" dirty="0">
              <a:solidFill>
                <a:schemeClr val="bg1"/>
              </a:solidFill>
              <a:latin typeface="Arial Narrow" charset="0"/>
              <a:ea typeface="Arial Narrow" charset="0"/>
              <a:cs typeface="Arial Narrow" charset="0"/>
            </a:endParaRPr>
          </a:p>
        </p:txBody>
      </p:sp>
    </p:spTree>
    <p:extLst>
      <p:ext uri="{BB962C8B-B14F-4D97-AF65-F5344CB8AC3E}">
        <p14:creationId xmlns:p14="http://schemas.microsoft.com/office/powerpoint/2010/main" val="1759007382"/>
      </p:ext>
    </p:extLst>
  </p:cSld>
  <p:clrMap bg1="lt1" tx1="dk1" bg2="lt2" tx2="dk2" accent1="accent1" accent2="accent2" accent3="accent3" accent4="accent4" accent5="accent5" accent6="accent6" hlink="hlink" folHlink="folHlink"/>
  <p:sldLayoutIdLst>
    <p:sldLayoutId id="2147483668" r:id="rId1"/>
    <p:sldLayoutId id="2147483672" r:id="rId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ctr" defTabSz="914400" rtl="0" eaLnBrk="1" latinLnBrk="0" hangingPunct="1">
        <a:lnSpc>
          <a:spcPct val="90000"/>
        </a:lnSpc>
        <a:spcBef>
          <a:spcPct val="0"/>
        </a:spcBef>
        <a:buNone/>
        <a:defRPr sz="3200" b="0" i="0" kern="1200" baseline="0">
          <a:solidFill>
            <a:schemeClr val="bg1"/>
          </a:solidFill>
          <a:latin typeface="Arial Narrow" charset="0"/>
          <a:ea typeface="Arial Narrow" charset="0"/>
          <a:cs typeface="Arial Narrow" charset="0"/>
        </a:defRPr>
      </a:lvl1pPr>
    </p:titleStyle>
    <p:bodyStyle>
      <a:lvl1pPr marL="0" indent="0" algn="l" defTabSz="914400" rtl="0" eaLnBrk="1" latinLnBrk="0" hangingPunct="1">
        <a:lnSpc>
          <a:spcPct val="100000"/>
        </a:lnSpc>
        <a:spcBef>
          <a:spcPts val="1000"/>
        </a:spcBef>
        <a:buFontTx/>
        <a:buNone/>
        <a:defRPr sz="1600" b="0" i="0" kern="1200">
          <a:solidFill>
            <a:schemeClr val="tx1"/>
          </a:solidFill>
          <a:latin typeface="Roboto" charset="0"/>
          <a:ea typeface="Roboto" charset="0"/>
          <a:cs typeface="Roboto" charset="0"/>
        </a:defRPr>
      </a:lvl1pPr>
      <a:lvl2pPr marL="4572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2pPr>
      <a:lvl3pPr marL="9144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3pPr>
      <a:lvl4pPr marL="13716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4pPr>
      <a:lvl5pPr marL="1828800" indent="0" algn="l" defTabSz="914400" rtl="0" eaLnBrk="1" latinLnBrk="0" hangingPunct="1">
        <a:lnSpc>
          <a:spcPct val="100000"/>
        </a:lnSpc>
        <a:spcBef>
          <a:spcPts val="500"/>
        </a:spcBef>
        <a:buFontTx/>
        <a:buNone/>
        <a:defRPr sz="1600" b="0" i="0" kern="1200">
          <a:solidFill>
            <a:schemeClr val="tx1"/>
          </a:solidFill>
          <a:latin typeface="Roboto" charset="0"/>
          <a:ea typeface="Roboto" charset="0"/>
          <a:cs typeface="Robot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43DB194-2AAE-9748-8D35-4D9F3EDADF1F}"/>
              </a:ext>
            </a:extLst>
          </p:cNvPr>
          <p:cNvSpPr txBox="1"/>
          <p:nvPr/>
        </p:nvSpPr>
        <p:spPr>
          <a:xfrm>
            <a:off x="690888" y="2644170"/>
            <a:ext cx="6183637" cy="1754326"/>
          </a:xfrm>
          <a:prstGeom prst="rect">
            <a:avLst/>
          </a:prstGeom>
          <a:noFill/>
          <a:ln w="38100">
            <a:solidFill>
              <a:schemeClr val="accent1"/>
            </a:solidFill>
          </a:ln>
        </p:spPr>
        <p:txBody>
          <a:bodyPr wrap="square" rtlCol="0">
            <a:spAutoFit/>
          </a:bodyPr>
          <a:lstStyle/>
          <a:p>
            <a:pPr algn="ctr"/>
            <a:r>
              <a:rPr lang="es-CR" sz="3200" dirty="0"/>
              <a:t> </a:t>
            </a:r>
            <a:r>
              <a:rPr lang="es-CR" sz="3600" dirty="0"/>
              <a:t>GESTIÓN / INTERMEDIACIÓN LABORAL DE PERSONAS CON DISCAPACIDAD</a:t>
            </a:r>
            <a:endParaRPr lang="es-CR" sz="3200" dirty="0"/>
          </a:p>
        </p:txBody>
      </p:sp>
      <p:pic>
        <p:nvPicPr>
          <p:cNvPr id="5" name="Imagen 4">
            <a:extLst>
              <a:ext uri="{FF2B5EF4-FFF2-40B4-BE49-F238E27FC236}">
                <a16:creationId xmlns:a16="http://schemas.microsoft.com/office/drawing/2014/main" id="{ABAFBED5-5903-3883-DCC9-44C0EF64D26B}"/>
              </a:ext>
            </a:extLst>
          </p:cNvPr>
          <p:cNvPicPr>
            <a:picLocks noChangeAspect="1"/>
          </p:cNvPicPr>
          <p:nvPr/>
        </p:nvPicPr>
        <p:blipFill>
          <a:blip r:embed="rId2"/>
          <a:stretch>
            <a:fillRect/>
          </a:stretch>
        </p:blipFill>
        <p:spPr>
          <a:xfrm>
            <a:off x="7463011" y="2101173"/>
            <a:ext cx="1680989" cy="995329"/>
          </a:xfrm>
          <a:prstGeom prst="rect">
            <a:avLst/>
          </a:prstGeom>
        </p:spPr>
      </p:pic>
    </p:spTree>
    <p:extLst>
      <p:ext uri="{BB962C8B-B14F-4D97-AF65-F5344CB8AC3E}">
        <p14:creationId xmlns:p14="http://schemas.microsoft.com/office/powerpoint/2010/main" val="230997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E5867-0DE7-EE4F-A7D4-CF6331DB7613}"/>
              </a:ext>
            </a:extLst>
          </p:cNvPr>
          <p:cNvSpPr>
            <a:spLocks noGrp="1"/>
          </p:cNvSpPr>
          <p:nvPr>
            <p:ph type="title"/>
          </p:nvPr>
        </p:nvSpPr>
        <p:spPr>
          <a:xfrm>
            <a:off x="355600" y="2143420"/>
            <a:ext cx="8432800" cy="914346"/>
          </a:xfrm>
          <a:solidFill>
            <a:schemeClr val="accent2">
              <a:lumMod val="75000"/>
            </a:schemeClr>
          </a:solidFill>
          <a:ln>
            <a:solidFill>
              <a:srgbClr val="FF0000"/>
            </a:solidFill>
          </a:ln>
        </p:spPr>
        <p:txBody>
          <a:bodyPr/>
          <a:lstStyle/>
          <a:p>
            <a:r>
              <a:rPr lang="es-ES" altLang="es-CR" sz="2800" dirty="0">
                <a:solidFill>
                  <a:schemeClr val="tx1"/>
                </a:solidFill>
              </a:rPr>
              <a:t>Rol del equipo de la empresa que capacita a </a:t>
            </a:r>
            <a:r>
              <a:rPr lang="es-ES" altLang="es-CR" sz="2800" dirty="0" err="1">
                <a:solidFill>
                  <a:schemeClr val="tx1"/>
                </a:solidFill>
              </a:rPr>
              <a:t>PcD</a:t>
            </a:r>
            <a:r>
              <a:rPr lang="es-ES" altLang="es-CR" sz="2800" dirty="0">
                <a:solidFill>
                  <a:schemeClr val="tx1"/>
                </a:solidFill>
              </a:rPr>
              <a:t>, para  incluirlas laboralmente </a:t>
            </a:r>
            <a:endParaRPr lang="es-CR" sz="2800" dirty="0">
              <a:solidFill>
                <a:schemeClr val="tx1"/>
              </a:solidFill>
            </a:endParaRPr>
          </a:p>
        </p:txBody>
      </p:sp>
      <p:sp>
        <p:nvSpPr>
          <p:cNvPr id="3" name="Marcador de número de diapositiva 2">
            <a:extLst>
              <a:ext uri="{FF2B5EF4-FFF2-40B4-BE49-F238E27FC236}">
                <a16:creationId xmlns:a16="http://schemas.microsoft.com/office/drawing/2014/main" id="{BCAE82AF-0C29-714B-A6C9-478B0A38C5F7}"/>
              </a:ext>
            </a:extLst>
          </p:cNvPr>
          <p:cNvSpPr>
            <a:spLocks noGrp="1"/>
          </p:cNvSpPr>
          <p:nvPr>
            <p:ph type="sldNum" sz="quarter" idx="12"/>
          </p:nvPr>
        </p:nvSpPr>
        <p:spPr/>
        <p:txBody>
          <a:bodyPr/>
          <a:lstStyle/>
          <a:p>
            <a:fld id="{94E510B0-F972-A444-9BB0-1A2421E03B98}" type="slidenum">
              <a:rPr lang="en-US" smtClean="0"/>
              <a:t>9</a:t>
            </a:fld>
            <a:endParaRPr lang="en-US"/>
          </a:p>
        </p:txBody>
      </p:sp>
      <p:sp>
        <p:nvSpPr>
          <p:cNvPr id="4" name="Marcador de texto 3">
            <a:extLst>
              <a:ext uri="{FF2B5EF4-FFF2-40B4-BE49-F238E27FC236}">
                <a16:creationId xmlns:a16="http://schemas.microsoft.com/office/drawing/2014/main" id="{999BD834-63C9-6D4D-A51C-6FD2C6C5A0E8}"/>
              </a:ext>
            </a:extLst>
          </p:cNvPr>
          <p:cNvSpPr>
            <a:spLocks noGrp="1"/>
          </p:cNvSpPr>
          <p:nvPr>
            <p:ph type="body" sz="quarter" idx="13"/>
          </p:nvPr>
        </p:nvSpPr>
        <p:spPr>
          <a:xfrm>
            <a:off x="336550" y="3151468"/>
            <a:ext cx="8451850" cy="3568821"/>
          </a:xfrm>
          <a:solidFill>
            <a:schemeClr val="accent2"/>
          </a:solidFill>
          <a:ln>
            <a:solidFill>
              <a:schemeClr val="bg1"/>
            </a:solidFill>
          </a:ln>
        </p:spPr>
        <p:txBody>
          <a:bodyPr/>
          <a:lstStyle/>
          <a:p>
            <a:pPr>
              <a:spcBef>
                <a:spcPct val="0"/>
              </a:spcBef>
            </a:pPr>
            <a:r>
              <a:rPr lang="es-CR" altLang="es-CR" sz="1700" b="1" dirty="0"/>
              <a:t>Además del Gestor Laboral, internamente hay procesos de inducción, este equipo debe: Aprender de forma directa con la </a:t>
            </a:r>
            <a:r>
              <a:rPr lang="es-CR" altLang="es-CR" sz="1700" b="1" dirty="0" err="1"/>
              <a:t>PcD</a:t>
            </a:r>
            <a:r>
              <a:rPr lang="es-CR" altLang="es-CR" sz="1700" b="1" dirty="0"/>
              <a:t> y de las experiencias que se comparten.</a:t>
            </a:r>
          </a:p>
          <a:p>
            <a:pPr>
              <a:spcBef>
                <a:spcPct val="0"/>
              </a:spcBef>
            </a:pPr>
            <a:r>
              <a:rPr lang="es-CR" altLang="es-CR" sz="1700" b="1" dirty="0"/>
              <a:t>Estar en constante formación y actualización, tanto generada desde afuera como por iniciativa propia.  </a:t>
            </a:r>
          </a:p>
          <a:p>
            <a:pPr>
              <a:spcBef>
                <a:spcPct val="0"/>
              </a:spcBef>
            </a:pPr>
            <a:r>
              <a:rPr lang="es-CR" altLang="es-CR" sz="1700" b="1" dirty="0"/>
              <a:t>Monitorear  el desempeño, las acciones , materiales y propuestas.</a:t>
            </a:r>
          </a:p>
          <a:p>
            <a:pPr>
              <a:spcBef>
                <a:spcPct val="0"/>
              </a:spcBef>
            </a:pPr>
            <a:r>
              <a:rPr lang="es-CR" altLang="es-CR" sz="1700" b="1" dirty="0"/>
              <a:t> </a:t>
            </a:r>
            <a:r>
              <a:rPr lang="es-ES" altLang="es-CR" sz="1700" b="1" dirty="0"/>
              <a:t>Evaluar constantemente el progreso de los empleados, junto con ellos mismos.</a:t>
            </a:r>
          </a:p>
          <a:p>
            <a:pPr>
              <a:lnSpc>
                <a:spcPct val="80000"/>
              </a:lnSpc>
            </a:pPr>
            <a:r>
              <a:rPr lang="es-ES" altLang="es-CR" sz="1700" b="1" dirty="0"/>
              <a:t>Considerar las diferencias como oportunidades de aprendizaje.  </a:t>
            </a:r>
            <a:r>
              <a:rPr lang="es-CR" altLang="es-CR" sz="1700" b="1" dirty="0"/>
              <a:t>No hay recetas  pero si ingredientes</a:t>
            </a:r>
            <a:r>
              <a:rPr lang="es-ES" altLang="es-CR" sz="1700" b="1" dirty="0"/>
              <a:t>.</a:t>
            </a:r>
          </a:p>
          <a:p>
            <a:pPr>
              <a:lnSpc>
                <a:spcPct val="80000"/>
              </a:lnSpc>
            </a:pPr>
            <a:r>
              <a:rPr lang="es-ES" altLang="es-CR" sz="1700" b="1" dirty="0"/>
              <a:t>Utilizar los recursos  y  ajustes </a:t>
            </a:r>
            <a:r>
              <a:rPr lang="es-ES" altLang="es-CR" sz="1700" b="1"/>
              <a:t>razonables necesarios,  </a:t>
            </a:r>
            <a:r>
              <a:rPr lang="es-ES" altLang="es-CR" sz="1700" b="1" dirty="0"/>
              <a:t>maximizando  </a:t>
            </a:r>
            <a:r>
              <a:rPr lang="es-CR" altLang="es-CR" sz="1700" b="1" dirty="0"/>
              <a:t>las capacidades de cada empleado y la realidad de cada contexto empresarial.</a:t>
            </a:r>
          </a:p>
          <a:p>
            <a:pPr>
              <a:lnSpc>
                <a:spcPct val="80000"/>
              </a:lnSpc>
            </a:pPr>
            <a:r>
              <a:rPr lang="es-ES" altLang="es-CR" sz="1700" b="1" dirty="0"/>
              <a:t>Cuidar que las modalidades de capacitación, tomen en cuenta todos los aspectos requeridos por el puesto y por la persona, para hacer el proceso más  equitativo.</a:t>
            </a:r>
          </a:p>
        </p:txBody>
      </p:sp>
    </p:spTree>
    <p:extLst>
      <p:ext uri="{BB962C8B-B14F-4D97-AF65-F5344CB8AC3E}">
        <p14:creationId xmlns:p14="http://schemas.microsoft.com/office/powerpoint/2010/main" val="1677065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148469F3-D567-B04F-8CEA-CA64F0EAB2AD}"/>
              </a:ext>
            </a:extLst>
          </p:cNvPr>
          <p:cNvSpPr>
            <a:spLocks noGrp="1"/>
          </p:cNvSpPr>
          <p:nvPr>
            <p:ph type="sldNum" sz="quarter" idx="12"/>
          </p:nvPr>
        </p:nvSpPr>
        <p:spPr/>
        <p:txBody>
          <a:bodyPr/>
          <a:lstStyle/>
          <a:p>
            <a:fld id="{94E510B0-F972-A444-9BB0-1A2421E03B98}" type="slidenum">
              <a:rPr lang="en-US" smtClean="0"/>
              <a:t>10</a:t>
            </a:fld>
            <a:endParaRPr lang="en-US"/>
          </a:p>
        </p:txBody>
      </p:sp>
      <p:sp>
        <p:nvSpPr>
          <p:cNvPr id="4" name="Marcador de texto 3">
            <a:extLst>
              <a:ext uri="{FF2B5EF4-FFF2-40B4-BE49-F238E27FC236}">
                <a16:creationId xmlns:a16="http://schemas.microsoft.com/office/drawing/2014/main" id="{3DE3D4FB-4384-3843-AE18-3C5C7E99E179}"/>
              </a:ext>
            </a:extLst>
          </p:cNvPr>
          <p:cNvSpPr>
            <a:spLocks noGrp="1"/>
          </p:cNvSpPr>
          <p:nvPr>
            <p:ph type="body" sz="quarter" idx="13"/>
          </p:nvPr>
        </p:nvSpPr>
        <p:spPr>
          <a:xfrm>
            <a:off x="355600" y="2237361"/>
            <a:ext cx="8451850" cy="4395213"/>
          </a:xfrm>
          <a:solidFill>
            <a:schemeClr val="accent2"/>
          </a:solidFill>
          <a:ln>
            <a:solidFill>
              <a:schemeClr val="bg1"/>
            </a:solidFill>
          </a:ln>
        </p:spPr>
        <p:txBody>
          <a:bodyPr/>
          <a:lstStyle/>
          <a:p>
            <a:pPr>
              <a:lnSpc>
                <a:spcPct val="80000"/>
              </a:lnSpc>
            </a:pPr>
            <a:endParaRPr lang="es-ES" altLang="es-CR" sz="1800" dirty="0"/>
          </a:p>
          <a:p>
            <a:pPr>
              <a:lnSpc>
                <a:spcPct val="80000"/>
              </a:lnSpc>
            </a:pPr>
            <a:r>
              <a:rPr lang="es-ES" altLang="es-CR" sz="1800" b="1" dirty="0"/>
              <a:t>Incentivar la participación, discusiones, asesorías, el uso de equipos multimediales y adecuados a las características de las </a:t>
            </a:r>
            <a:r>
              <a:rPr lang="es-ES" altLang="es-CR" sz="1800" b="1" dirty="0" err="1"/>
              <a:t>PcD</a:t>
            </a:r>
            <a:r>
              <a:rPr lang="es-ES" altLang="es-CR" sz="1800" b="1" dirty="0"/>
              <a:t>.</a:t>
            </a:r>
          </a:p>
          <a:p>
            <a:pPr>
              <a:lnSpc>
                <a:spcPct val="80000"/>
              </a:lnSpc>
            </a:pPr>
            <a:r>
              <a:rPr lang="es-ES" altLang="es-CR" sz="1800" b="1" dirty="0"/>
              <a:t>Cuidar que todos los empleados estén capacitados para incorporar a sus colegas con discapacidad a su equipo.</a:t>
            </a:r>
          </a:p>
          <a:p>
            <a:pPr>
              <a:lnSpc>
                <a:spcPct val="80000"/>
              </a:lnSpc>
            </a:pPr>
            <a:r>
              <a:rPr lang="es-CR" altLang="es-CR" sz="1800" b="1" dirty="0"/>
              <a:t>Conformar comunidades de aprendizaje internos y grupos de apoyo.</a:t>
            </a:r>
          </a:p>
          <a:p>
            <a:pPr>
              <a:lnSpc>
                <a:spcPct val="80000"/>
              </a:lnSpc>
            </a:pPr>
            <a:r>
              <a:rPr lang="es-CR" altLang="es-CR" sz="1800" b="1" dirty="0"/>
              <a:t>Investigar y Practicar opciones innovadoras. Salir del área de </a:t>
            </a:r>
            <a:r>
              <a:rPr lang="es-CR" altLang="es-CR" sz="1800" b="1" i="1" dirty="0"/>
              <a:t>confort</a:t>
            </a:r>
            <a:r>
              <a:rPr lang="es-CR" altLang="es-CR" sz="1800" b="1" dirty="0"/>
              <a:t>!!! </a:t>
            </a:r>
          </a:p>
          <a:p>
            <a:pPr>
              <a:lnSpc>
                <a:spcPct val="80000"/>
              </a:lnSpc>
            </a:pPr>
            <a:r>
              <a:rPr lang="es-CR" altLang="es-CR" sz="1800" b="1" dirty="0"/>
              <a:t>Asumir los cambios en las políticas, prácticas y cultura,  para lograr tres dimensiones interrelacionadas: la "creación de culturas inclusivas", la "producción de políticas inclusivas", y el "desarrollo de prácticas inclusivas".</a:t>
            </a:r>
          </a:p>
          <a:p>
            <a:r>
              <a:rPr lang="es-CR" sz="1800" b="1" dirty="0"/>
              <a:t>Es necesario promover un ambiente libre de discriminación, para romper barreras, estereotipos y mitos,  y que se genere una capacidad laboral  que potencie a las </a:t>
            </a:r>
            <a:r>
              <a:rPr lang="es-CR" sz="1800" b="1" dirty="0" err="1"/>
              <a:t>PcD</a:t>
            </a:r>
            <a:r>
              <a:rPr lang="es-CR" sz="1800" b="1" dirty="0"/>
              <a:t> y a toda la comunidad con la cual labora.</a:t>
            </a:r>
          </a:p>
        </p:txBody>
      </p:sp>
    </p:spTree>
    <p:extLst>
      <p:ext uri="{BB962C8B-B14F-4D97-AF65-F5344CB8AC3E}">
        <p14:creationId xmlns:p14="http://schemas.microsoft.com/office/powerpoint/2010/main" val="21620589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F99B2C-0BF9-3B4F-AA95-E6A40A1288C2}"/>
              </a:ext>
            </a:extLst>
          </p:cNvPr>
          <p:cNvSpPr>
            <a:spLocks noGrp="1"/>
          </p:cNvSpPr>
          <p:nvPr>
            <p:ph type="title"/>
          </p:nvPr>
        </p:nvSpPr>
        <p:spPr>
          <a:xfrm>
            <a:off x="374650" y="2221158"/>
            <a:ext cx="8432800" cy="590179"/>
          </a:xfrm>
          <a:solidFill>
            <a:schemeClr val="accent1">
              <a:lumMod val="40000"/>
              <a:lumOff val="60000"/>
            </a:schemeClr>
          </a:solidFill>
          <a:ln>
            <a:solidFill>
              <a:srgbClr val="FF0000"/>
            </a:solidFill>
          </a:ln>
        </p:spPr>
        <p:txBody>
          <a:bodyPr/>
          <a:lstStyle/>
          <a:p>
            <a:r>
              <a:rPr lang="es-CR" b="1" dirty="0">
                <a:solidFill>
                  <a:srgbClr val="002060"/>
                </a:solidFill>
              </a:rPr>
              <a:t>Formación profesional o capacitación técnica </a:t>
            </a:r>
            <a:br>
              <a:rPr lang="es-CR" b="1" dirty="0">
                <a:solidFill>
                  <a:srgbClr val="002060"/>
                </a:solidFill>
              </a:rPr>
            </a:br>
            <a:endParaRPr lang="es-CR" dirty="0">
              <a:solidFill>
                <a:srgbClr val="002060"/>
              </a:solidFill>
            </a:endParaRPr>
          </a:p>
        </p:txBody>
      </p:sp>
      <p:sp>
        <p:nvSpPr>
          <p:cNvPr id="3" name="Marcador de número de diapositiva 2">
            <a:extLst>
              <a:ext uri="{FF2B5EF4-FFF2-40B4-BE49-F238E27FC236}">
                <a16:creationId xmlns:a16="http://schemas.microsoft.com/office/drawing/2014/main" id="{4B672E59-D531-FB40-A40D-BCAEF9A3CD5B}"/>
              </a:ext>
            </a:extLst>
          </p:cNvPr>
          <p:cNvSpPr>
            <a:spLocks noGrp="1"/>
          </p:cNvSpPr>
          <p:nvPr>
            <p:ph type="sldNum" sz="quarter" idx="12"/>
          </p:nvPr>
        </p:nvSpPr>
        <p:spPr/>
        <p:txBody>
          <a:bodyPr/>
          <a:lstStyle/>
          <a:p>
            <a:fld id="{94E510B0-F972-A444-9BB0-1A2421E03B98}" type="slidenum">
              <a:rPr lang="en-US" smtClean="0"/>
              <a:t>11</a:t>
            </a:fld>
            <a:endParaRPr lang="en-US"/>
          </a:p>
        </p:txBody>
      </p:sp>
      <p:sp>
        <p:nvSpPr>
          <p:cNvPr id="4" name="Marcador de texto 3">
            <a:extLst>
              <a:ext uri="{FF2B5EF4-FFF2-40B4-BE49-F238E27FC236}">
                <a16:creationId xmlns:a16="http://schemas.microsoft.com/office/drawing/2014/main" id="{363CA839-6C72-2040-B4ED-5C6CF4849FC5}"/>
              </a:ext>
            </a:extLst>
          </p:cNvPr>
          <p:cNvSpPr>
            <a:spLocks noGrp="1"/>
          </p:cNvSpPr>
          <p:nvPr>
            <p:ph type="body" sz="quarter" idx="13"/>
          </p:nvPr>
        </p:nvSpPr>
        <p:spPr>
          <a:xfrm>
            <a:off x="282103" y="2950317"/>
            <a:ext cx="8608978" cy="3682257"/>
          </a:xfrm>
          <a:solidFill>
            <a:schemeClr val="accent2"/>
          </a:solidFill>
          <a:ln>
            <a:solidFill>
              <a:schemeClr val="bg1"/>
            </a:solidFill>
          </a:ln>
        </p:spPr>
        <p:txBody>
          <a:bodyPr/>
          <a:lstStyle/>
          <a:p>
            <a:r>
              <a:rPr lang="es-CR" sz="1800" b="1" dirty="0"/>
              <a:t>Esta debe preparar a las personas para: resolver, enfrentar y compensar, en el mayor grado posible, los desafíos por enfrentar, originados por su condición sensorial, intelectual, física o emocional… y debe ser abordada, con el OBJETIVO de que mejore al máximo su desempeño; esto implica una formación sociolaboral que empodere y promueva la participación activa de su propio proceso, según sus intereses, motivaciones y capacidades, para prepararse de forma competente en la actividad productiva.</a:t>
            </a:r>
          </a:p>
          <a:p>
            <a:r>
              <a:rPr lang="es-CR" sz="1800" b="1" dirty="0"/>
              <a:t>Con esto, pasamos… de una visión de ayuda… a una visión profesional de </a:t>
            </a:r>
            <a:r>
              <a:rPr lang="es-CR" sz="1800" b="1" u="sng" dirty="0"/>
              <a:t>servicio</a:t>
            </a:r>
            <a:r>
              <a:rPr lang="es-CR" sz="1800" b="1" dirty="0"/>
              <a:t> en la  cual la PcD se prepara para la vida productiva, con autonomía personal y control de sus acciones, con conciencia de su discapacidad, sus derechos y deberes, de su potencial y su campo de acción. </a:t>
            </a:r>
          </a:p>
          <a:p>
            <a:r>
              <a:rPr lang="es-CR" sz="1800" b="1" dirty="0"/>
              <a:t>Usted tiene en sus manos esta hermosa tarea!!!! </a:t>
            </a:r>
          </a:p>
          <a:p>
            <a:endParaRPr lang="es-CR" dirty="0"/>
          </a:p>
        </p:txBody>
      </p:sp>
    </p:spTree>
    <p:extLst>
      <p:ext uri="{BB962C8B-B14F-4D97-AF65-F5344CB8AC3E}">
        <p14:creationId xmlns:p14="http://schemas.microsoft.com/office/powerpoint/2010/main" val="20965301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1FE910FC-6AAA-9649-816D-114A8CF390D0}"/>
              </a:ext>
            </a:extLst>
          </p:cNvPr>
          <p:cNvSpPr>
            <a:spLocks noGrp="1"/>
          </p:cNvSpPr>
          <p:nvPr>
            <p:ph type="sldNum" sz="quarter" idx="12"/>
          </p:nvPr>
        </p:nvSpPr>
        <p:spPr/>
        <p:txBody>
          <a:bodyPr/>
          <a:lstStyle/>
          <a:p>
            <a:fld id="{94E510B0-F972-A444-9BB0-1A2421E03B98}" type="slidenum">
              <a:rPr lang="en-US" smtClean="0"/>
              <a:t>12</a:t>
            </a:fld>
            <a:endParaRPr lang="en-US"/>
          </a:p>
        </p:txBody>
      </p:sp>
      <p:sp>
        <p:nvSpPr>
          <p:cNvPr id="4" name="Marcador de texto 3">
            <a:extLst>
              <a:ext uri="{FF2B5EF4-FFF2-40B4-BE49-F238E27FC236}">
                <a16:creationId xmlns:a16="http://schemas.microsoft.com/office/drawing/2014/main" id="{F0EB7331-325F-F14E-9F68-ECE1431F143B}"/>
              </a:ext>
            </a:extLst>
          </p:cNvPr>
          <p:cNvSpPr>
            <a:spLocks noGrp="1"/>
          </p:cNvSpPr>
          <p:nvPr>
            <p:ph type="body" sz="quarter" idx="13"/>
          </p:nvPr>
        </p:nvSpPr>
        <p:spPr>
          <a:xfrm>
            <a:off x="374852" y="2300341"/>
            <a:ext cx="8554734" cy="4332234"/>
          </a:xfrm>
          <a:solidFill>
            <a:schemeClr val="accent2"/>
          </a:solidFill>
          <a:ln>
            <a:solidFill>
              <a:schemeClr val="bg1"/>
            </a:solidFill>
          </a:ln>
        </p:spPr>
        <p:txBody>
          <a:bodyPr/>
          <a:lstStyle/>
          <a:p>
            <a:r>
              <a:rPr lang="es-CR" sz="1800" b="1" dirty="0"/>
              <a:t>Aparte de la preparación Profesional/Técnica en el campo en que se desempeñará  y según sus habilidades, es necesario que se le prepare para que pueda:</a:t>
            </a:r>
          </a:p>
          <a:p>
            <a:r>
              <a:rPr lang="es-CR" sz="1800" b="1" dirty="0"/>
              <a:t>Trabajar en equipo.</a:t>
            </a:r>
          </a:p>
          <a:p>
            <a:r>
              <a:rPr lang="es-CR" sz="1800" b="1" dirty="0"/>
              <a:t>Participar en las reuniones.</a:t>
            </a:r>
          </a:p>
          <a:p>
            <a:r>
              <a:rPr lang="es-CR" sz="1800" b="1" dirty="0"/>
              <a:t>Conocer su área de trabajo, sus obligaciones, aportes, horarios y funciones.</a:t>
            </a:r>
          </a:p>
          <a:p>
            <a:r>
              <a:rPr lang="es-CR" sz="1800" b="1" dirty="0"/>
              <a:t>Utilizar los recursos tecnológicos, internet y todas las herramientas que su puesto le demande.</a:t>
            </a:r>
          </a:p>
          <a:p>
            <a:r>
              <a:rPr lang="es-CR" sz="1800" b="1" dirty="0"/>
              <a:t>Tomar las decisiones atinentes a su puesto.</a:t>
            </a:r>
          </a:p>
          <a:p>
            <a:r>
              <a:rPr lang="es-CR" sz="1800" b="1" dirty="0"/>
              <a:t>Comprender que será evaluado.</a:t>
            </a:r>
          </a:p>
          <a:p>
            <a:r>
              <a:rPr lang="es-CR" sz="1800" b="1" dirty="0"/>
              <a:t>Aprender a aceptar las llamadas de atención justificadas.</a:t>
            </a:r>
          </a:p>
          <a:p>
            <a:r>
              <a:rPr lang="es-CR" sz="2000" dirty="0"/>
              <a:t>……</a:t>
            </a:r>
          </a:p>
        </p:txBody>
      </p:sp>
      <p:sp>
        <p:nvSpPr>
          <p:cNvPr id="5" name="CuadroTexto 4">
            <a:extLst>
              <a:ext uri="{FF2B5EF4-FFF2-40B4-BE49-F238E27FC236}">
                <a16:creationId xmlns:a16="http://schemas.microsoft.com/office/drawing/2014/main" id="{AF153615-5F43-E54B-8719-7D371638F8F8}"/>
              </a:ext>
            </a:extLst>
          </p:cNvPr>
          <p:cNvSpPr txBox="1"/>
          <p:nvPr/>
        </p:nvSpPr>
        <p:spPr>
          <a:xfrm>
            <a:off x="262647" y="825743"/>
            <a:ext cx="2354094" cy="923330"/>
          </a:xfrm>
          <a:prstGeom prst="rect">
            <a:avLst/>
          </a:prstGeom>
          <a:noFill/>
          <a:ln>
            <a:solidFill>
              <a:srgbClr val="002060"/>
            </a:solidFill>
          </a:ln>
        </p:spPr>
        <p:txBody>
          <a:bodyPr wrap="square" rtlCol="0">
            <a:spAutoFit/>
          </a:bodyPr>
          <a:lstStyle/>
          <a:p>
            <a:pPr algn="ctr"/>
            <a:r>
              <a:rPr lang="es-CR" dirty="0"/>
              <a:t>PREARÁNDOSE PARA INGRESAR AL MUNDO DEL TRABAJO</a:t>
            </a:r>
          </a:p>
        </p:txBody>
      </p:sp>
    </p:spTree>
    <p:extLst>
      <p:ext uri="{BB962C8B-B14F-4D97-AF65-F5344CB8AC3E}">
        <p14:creationId xmlns:p14="http://schemas.microsoft.com/office/powerpoint/2010/main" val="15008292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AE2B42-C86E-B944-AAD7-E3A76CEDD7E2}"/>
              </a:ext>
            </a:extLst>
          </p:cNvPr>
          <p:cNvSpPr>
            <a:spLocks noGrp="1"/>
          </p:cNvSpPr>
          <p:nvPr>
            <p:ph type="title"/>
          </p:nvPr>
        </p:nvSpPr>
        <p:spPr>
          <a:xfrm>
            <a:off x="374650" y="2211430"/>
            <a:ext cx="8432800" cy="590179"/>
          </a:xfrm>
          <a:solidFill>
            <a:schemeClr val="accent6">
              <a:lumMod val="60000"/>
              <a:lumOff val="40000"/>
            </a:schemeClr>
          </a:solidFill>
          <a:ln>
            <a:solidFill>
              <a:srgbClr val="FF0000"/>
            </a:solidFill>
          </a:ln>
        </p:spPr>
        <p:txBody>
          <a:bodyPr/>
          <a:lstStyle/>
          <a:p>
            <a:r>
              <a:rPr lang="es-CR" dirty="0">
                <a:solidFill>
                  <a:schemeClr val="tx1"/>
                </a:solidFill>
              </a:rPr>
              <a:t>EN SÍNTESIS:</a:t>
            </a:r>
          </a:p>
        </p:txBody>
      </p:sp>
      <p:sp>
        <p:nvSpPr>
          <p:cNvPr id="3" name="Marcador de número de diapositiva 2">
            <a:extLst>
              <a:ext uri="{FF2B5EF4-FFF2-40B4-BE49-F238E27FC236}">
                <a16:creationId xmlns:a16="http://schemas.microsoft.com/office/drawing/2014/main" id="{45F4784D-4FBB-364A-BBEF-F7925840A2B8}"/>
              </a:ext>
            </a:extLst>
          </p:cNvPr>
          <p:cNvSpPr>
            <a:spLocks noGrp="1"/>
          </p:cNvSpPr>
          <p:nvPr>
            <p:ph type="sldNum" sz="quarter" idx="12"/>
          </p:nvPr>
        </p:nvSpPr>
        <p:spPr/>
        <p:txBody>
          <a:bodyPr/>
          <a:lstStyle/>
          <a:p>
            <a:fld id="{94E510B0-F972-A444-9BB0-1A2421E03B98}" type="slidenum">
              <a:rPr lang="en-US" smtClean="0"/>
              <a:t>13</a:t>
            </a:fld>
            <a:endParaRPr lang="en-US"/>
          </a:p>
        </p:txBody>
      </p:sp>
      <p:sp>
        <p:nvSpPr>
          <p:cNvPr id="4" name="Marcador de texto 3">
            <a:extLst>
              <a:ext uri="{FF2B5EF4-FFF2-40B4-BE49-F238E27FC236}">
                <a16:creationId xmlns:a16="http://schemas.microsoft.com/office/drawing/2014/main" id="{AEEA4B74-05FA-674E-BA0C-2A6AB32EB85C}"/>
              </a:ext>
            </a:extLst>
          </p:cNvPr>
          <p:cNvSpPr>
            <a:spLocks noGrp="1"/>
          </p:cNvSpPr>
          <p:nvPr>
            <p:ph type="body" sz="quarter" idx="13"/>
          </p:nvPr>
        </p:nvSpPr>
        <p:spPr>
          <a:xfrm>
            <a:off x="355600" y="2918318"/>
            <a:ext cx="8451850" cy="3714257"/>
          </a:xfrm>
          <a:solidFill>
            <a:schemeClr val="accent2"/>
          </a:solidFill>
          <a:ln>
            <a:solidFill>
              <a:schemeClr val="bg1"/>
            </a:solidFill>
          </a:ln>
        </p:spPr>
        <p:txBody>
          <a:bodyPr/>
          <a:lstStyle/>
          <a:p>
            <a:endParaRPr lang="es-ES" sz="800" b="1" dirty="0"/>
          </a:p>
          <a:p>
            <a:r>
              <a:rPr lang="es-ES" b="1" dirty="0">
                <a:solidFill>
                  <a:srgbClr val="002060"/>
                </a:solidFill>
              </a:rPr>
              <a:t>La inclusión real (no la integración o los discursos políticos sin acciones claras) se concreta, cuando se generan  interacciones de respeto  hacia las diferencias individuales y las condiciones de participación,  desde una perspectiva de igualdad y equiparación de oportunidades sociales, educativas, laborales, culturales….sin importar la nacionalidad, el género, las creencias, la edad y “la condición” de la persona. </a:t>
            </a:r>
          </a:p>
          <a:p>
            <a:r>
              <a:rPr lang="es-ES" b="1" dirty="0">
                <a:solidFill>
                  <a:srgbClr val="002060"/>
                </a:solidFill>
              </a:rPr>
              <a:t>Es fundamental identificar y tratar a las personas tal cual son “ellas mismas”</a:t>
            </a:r>
            <a:r>
              <a:rPr lang="es-CR" b="1" dirty="0">
                <a:solidFill>
                  <a:srgbClr val="002060"/>
                </a:solidFill>
              </a:rPr>
              <a:t>  con sus condiciones, desafíos, intereses, potencialidades, deseos y también desafíos de desplazamiento, sensoriales, entre otros.    Entender que la inclusión es un tema político, económico y social, por eso debe trascender a todos los ámbitos.</a:t>
            </a:r>
          </a:p>
          <a:p>
            <a:r>
              <a:rPr lang="es-CR" b="1" dirty="0">
                <a:solidFill>
                  <a:srgbClr val="002060"/>
                </a:solidFill>
              </a:rPr>
              <a:t>No olvidemos que para incluir es necesario pensar en la accesibilidad, las adaptaciones, los ajustes razonables…  y sobre todo consultarle a la </a:t>
            </a:r>
            <a:r>
              <a:rPr lang="es-CR" b="1" dirty="0" err="1">
                <a:solidFill>
                  <a:srgbClr val="002060"/>
                </a:solidFill>
              </a:rPr>
              <a:t>PcD</a:t>
            </a:r>
            <a:r>
              <a:rPr lang="es-CR" b="1" dirty="0">
                <a:solidFill>
                  <a:srgbClr val="002060"/>
                </a:solidFill>
              </a:rPr>
              <a:t> qué es mejor.  Muchas veces con poco, se logra que una PcD acceda a su trabajo sin dificultades.</a:t>
            </a:r>
          </a:p>
        </p:txBody>
      </p:sp>
    </p:spTree>
    <p:extLst>
      <p:ext uri="{BB962C8B-B14F-4D97-AF65-F5344CB8AC3E}">
        <p14:creationId xmlns:p14="http://schemas.microsoft.com/office/powerpoint/2010/main" val="24032789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009" y="2291522"/>
            <a:ext cx="8706255" cy="590179"/>
          </a:xfrm>
          <a:ln w="76200" cmpd="sng">
            <a:solidFill>
              <a:srgbClr val="FFFF00"/>
            </a:solidFill>
          </a:ln>
        </p:spPr>
        <p:txBody>
          <a:bodyPr/>
          <a:lstStyle/>
          <a:p>
            <a:r>
              <a:rPr lang="es-ES" dirty="0"/>
              <a:t>¿Desde dónde debemos ver la inclusión laboral de </a:t>
            </a:r>
            <a:r>
              <a:rPr lang="es-ES" dirty="0" err="1"/>
              <a:t>PcD</a:t>
            </a:r>
            <a:r>
              <a:rPr lang="es-ES" dirty="0"/>
              <a:t>?</a:t>
            </a:r>
          </a:p>
        </p:txBody>
      </p:sp>
      <p:sp>
        <p:nvSpPr>
          <p:cNvPr id="3" name="Marcador de número de diapositiva 2"/>
          <p:cNvSpPr>
            <a:spLocks noGrp="1"/>
          </p:cNvSpPr>
          <p:nvPr>
            <p:ph type="sldNum" sz="quarter" idx="12"/>
          </p:nvPr>
        </p:nvSpPr>
        <p:spPr/>
        <p:txBody>
          <a:bodyPr/>
          <a:lstStyle/>
          <a:p>
            <a:fld id="{94E510B0-F972-A444-9BB0-1A2421E03B98}" type="slidenum">
              <a:rPr lang="en-US" smtClean="0"/>
              <a:t>1</a:t>
            </a:fld>
            <a:endParaRPr lang="en-US"/>
          </a:p>
        </p:txBody>
      </p:sp>
      <p:sp>
        <p:nvSpPr>
          <p:cNvPr id="4" name="Marcador de texto 3"/>
          <p:cNvSpPr>
            <a:spLocks noGrp="1"/>
          </p:cNvSpPr>
          <p:nvPr>
            <p:ph type="body" sz="quarter" idx="13"/>
          </p:nvPr>
        </p:nvSpPr>
        <p:spPr>
          <a:xfrm>
            <a:off x="355600" y="3094574"/>
            <a:ext cx="8451850" cy="3172876"/>
          </a:xfrm>
          <a:solidFill>
            <a:schemeClr val="accent2"/>
          </a:solidFill>
        </p:spPr>
        <p:txBody>
          <a:bodyPr/>
          <a:lstStyle/>
          <a:p>
            <a:r>
              <a:rPr lang="es-ES" sz="3200" dirty="0">
                <a:solidFill>
                  <a:srgbClr val="002060"/>
                </a:solidFill>
              </a:rPr>
              <a:t>La debemos ver desde:</a:t>
            </a:r>
          </a:p>
          <a:p>
            <a:pPr marL="514350" indent="-514350">
              <a:buFont typeface="+mj-lt"/>
              <a:buAutoNum type="arabicPeriod"/>
            </a:pPr>
            <a:r>
              <a:rPr lang="es-ES" sz="3200" dirty="0">
                <a:solidFill>
                  <a:srgbClr val="002060"/>
                </a:solidFill>
              </a:rPr>
              <a:t>La perspectiva de Derechos Humanos</a:t>
            </a:r>
          </a:p>
          <a:p>
            <a:pPr marL="514350" indent="-514350">
              <a:buFont typeface="+mj-lt"/>
              <a:buAutoNum type="arabicPeriod"/>
            </a:pPr>
            <a:r>
              <a:rPr lang="es-ES" sz="3200" dirty="0">
                <a:solidFill>
                  <a:srgbClr val="002060"/>
                </a:solidFill>
              </a:rPr>
              <a:t>Desde la Justicia Social</a:t>
            </a:r>
          </a:p>
          <a:p>
            <a:pPr marL="514350" indent="-514350">
              <a:buFont typeface="+mj-lt"/>
              <a:buAutoNum type="arabicPeriod"/>
            </a:pPr>
            <a:r>
              <a:rPr lang="es-ES" sz="3200" dirty="0">
                <a:solidFill>
                  <a:srgbClr val="002060"/>
                </a:solidFill>
              </a:rPr>
              <a:t>Desde la Inclusión total</a:t>
            </a:r>
          </a:p>
          <a:p>
            <a:pPr marL="514350" indent="-514350">
              <a:buFont typeface="+mj-lt"/>
              <a:buAutoNum type="arabicPeriod"/>
            </a:pPr>
            <a:r>
              <a:rPr lang="es-ES" sz="3200" dirty="0">
                <a:solidFill>
                  <a:srgbClr val="002060"/>
                </a:solidFill>
              </a:rPr>
              <a:t>Desde la Intermediación o gestión laboral</a:t>
            </a:r>
          </a:p>
        </p:txBody>
      </p:sp>
    </p:spTree>
    <p:extLst>
      <p:ext uri="{BB962C8B-B14F-4D97-AF65-F5344CB8AC3E}">
        <p14:creationId xmlns:p14="http://schemas.microsoft.com/office/powerpoint/2010/main" val="1666775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8F2131-9DD1-3243-B5E5-709195DCCF49}"/>
              </a:ext>
            </a:extLst>
          </p:cNvPr>
          <p:cNvSpPr>
            <a:spLocks noGrp="1"/>
          </p:cNvSpPr>
          <p:nvPr>
            <p:ph type="title"/>
          </p:nvPr>
        </p:nvSpPr>
        <p:spPr>
          <a:xfrm>
            <a:off x="374650" y="2263269"/>
            <a:ext cx="8432800" cy="590179"/>
          </a:xfrm>
          <a:solidFill>
            <a:schemeClr val="accent6">
              <a:lumMod val="75000"/>
            </a:schemeClr>
          </a:solidFill>
          <a:ln>
            <a:solidFill>
              <a:srgbClr val="FF0000"/>
            </a:solidFill>
          </a:ln>
        </p:spPr>
        <p:txBody>
          <a:bodyPr/>
          <a:lstStyle/>
          <a:p>
            <a:r>
              <a:rPr lang="es-CR" dirty="0"/>
              <a:t>1. PERSPECTIVA DE DERECHOS HUMANOS</a:t>
            </a:r>
          </a:p>
        </p:txBody>
      </p:sp>
      <p:sp>
        <p:nvSpPr>
          <p:cNvPr id="3" name="Marcador de número de diapositiva 2">
            <a:extLst>
              <a:ext uri="{FF2B5EF4-FFF2-40B4-BE49-F238E27FC236}">
                <a16:creationId xmlns:a16="http://schemas.microsoft.com/office/drawing/2014/main" id="{EB13FD38-BA10-A248-B0F2-63DFEE518374}"/>
              </a:ext>
            </a:extLst>
          </p:cNvPr>
          <p:cNvSpPr>
            <a:spLocks noGrp="1"/>
          </p:cNvSpPr>
          <p:nvPr>
            <p:ph type="sldNum" sz="quarter" idx="12"/>
          </p:nvPr>
        </p:nvSpPr>
        <p:spPr/>
        <p:txBody>
          <a:bodyPr/>
          <a:lstStyle/>
          <a:p>
            <a:fld id="{94E510B0-F972-A444-9BB0-1A2421E03B98}" type="slidenum">
              <a:rPr lang="en-US" smtClean="0"/>
              <a:t>2</a:t>
            </a:fld>
            <a:endParaRPr lang="en-US"/>
          </a:p>
        </p:txBody>
      </p:sp>
      <p:sp>
        <p:nvSpPr>
          <p:cNvPr id="4" name="Marcador de texto 3">
            <a:extLst>
              <a:ext uri="{FF2B5EF4-FFF2-40B4-BE49-F238E27FC236}">
                <a16:creationId xmlns:a16="http://schemas.microsoft.com/office/drawing/2014/main" id="{149A8212-B977-E845-9F68-158502056DC4}"/>
              </a:ext>
            </a:extLst>
          </p:cNvPr>
          <p:cNvSpPr>
            <a:spLocks noGrp="1"/>
          </p:cNvSpPr>
          <p:nvPr>
            <p:ph type="body" sz="quarter" idx="13"/>
          </p:nvPr>
        </p:nvSpPr>
        <p:spPr>
          <a:xfrm>
            <a:off x="229005" y="2984568"/>
            <a:ext cx="8685989" cy="3282882"/>
          </a:xfrm>
          <a:solidFill>
            <a:schemeClr val="accent2"/>
          </a:solidFill>
          <a:ln>
            <a:solidFill>
              <a:schemeClr val="bg1">
                <a:lumMod val="95000"/>
              </a:schemeClr>
            </a:solidFill>
          </a:ln>
        </p:spPr>
        <p:txBody>
          <a:bodyPr/>
          <a:lstStyle/>
          <a:p>
            <a:r>
              <a:rPr lang="es-CR" dirty="0">
                <a:solidFill>
                  <a:srgbClr val="002060"/>
                </a:solidFill>
              </a:rPr>
              <a:t>La Declaración Universal de los Derechos Humanos cubre a TODA  la población.</a:t>
            </a:r>
          </a:p>
          <a:p>
            <a:r>
              <a:rPr lang="es-CR" dirty="0">
                <a:solidFill>
                  <a:srgbClr val="002060"/>
                </a:solidFill>
              </a:rPr>
              <a:t>La CONVENCIÓN que reafirma los DERECHOS de las  PERSONAS con DISCAPACIDAD, está vigente desde marzo 2007. </a:t>
            </a:r>
          </a:p>
          <a:p>
            <a:r>
              <a:rPr lang="es-CR" dirty="0">
                <a:solidFill>
                  <a:srgbClr val="002060"/>
                </a:solidFill>
              </a:rPr>
              <a:t>Existen Tratados/Normas  Internacionales para PROMOVER, PROTEGER y ASEGURAR que los derechos de las </a:t>
            </a:r>
            <a:r>
              <a:rPr lang="es-CR" dirty="0" err="1">
                <a:solidFill>
                  <a:srgbClr val="002060"/>
                </a:solidFill>
              </a:rPr>
              <a:t>PcD</a:t>
            </a:r>
            <a:r>
              <a:rPr lang="es-CR" dirty="0">
                <a:solidFill>
                  <a:srgbClr val="002060"/>
                </a:solidFill>
              </a:rPr>
              <a:t> se cumplan por parte de los Estados.  Su relevancia radica en que  se incorpora una </a:t>
            </a:r>
            <a:r>
              <a:rPr lang="es-CR" dirty="0" err="1">
                <a:solidFill>
                  <a:srgbClr val="002060"/>
                </a:solidFill>
              </a:rPr>
              <a:t>persectiva</a:t>
            </a:r>
            <a:r>
              <a:rPr lang="es-CR" dirty="0">
                <a:solidFill>
                  <a:srgbClr val="002060"/>
                </a:solidFill>
              </a:rPr>
              <a:t> de </a:t>
            </a:r>
            <a:r>
              <a:rPr lang="es-CR" b="1" dirty="0">
                <a:solidFill>
                  <a:srgbClr val="002060"/>
                </a:solidFill>
              </a:rPr>
              <a:t>Desarrollo Social.</a:t>
            </a:r>
          </a:p>
          <a:p>
            <a:r>
              <a:rPr lang="es-CR" dirty="0">
                <a:solidFill>
                  <a:srgbClr val="002060"/>
                </a:solidFill>
              </a:rPr>
              <a:t>La Convención y la Declaración,  están ratificadas y han sido respaldadas por Instrumentos como: Resoluciones,  Pactos,  Normativas, Leyes, Políticas Públicas….</a:t>
            </a:r>
          </a:p>
          <a:p>
            <a:r>
              <a:rPr lang="es-CR" dirty="0">
                <a:solidFill>
                  <a:srgbClr val="002060"/>
                </a:solidFill>
              </a:rPr>
              <a:t>La Convención debe ser conocida por TOD@S  los funcionarios públicos y privados, las PcD y por la sociedad civil, para hacer realidad los procesos de INCLUSIÓN.</a:t>
            </a:r>
          </a:p>
        </p:txBody>
      </p:sp>
    </p:spTree>
    <p:extLst>
      <p:ext uri="{BB962C8B-B14F-4D97-AF65-F5344CB8AC3E}">
        <p14:creationId xmlns:p14="http://schemas.microsoft.com/office/powerpoint/2010/main" val="30952438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D3064-1348-EE49-A6A0-F29842A9518B}"/>
              </a:ext>
            </a:extLst>
          </p:cNvPr>
          <p:cNvSpPr>
            <a:spLocks noGrp="1"/>
          </p:cNvSpPr>
          <p:nvPr>
            <p:ph type="title"/>
          </p:nvPr>
        </p:nvSpPr>
        <p:spPr>
          <a:xfrm>
            <a:off x="355600" y="2240613"/>
            <a:ext cx="8432800" cy="590179"/>
          </a:xfrm>
          <a:solidFill>
            <a:srgbClr val="518B76"/>
          </a:solidFill>
          <a:ln>
            <a:solidFill>
              <a:srgbClr val="FF0000"/>
            </a:solidFill>
          </a:ln>
        </p:spPr>
        <p:txBody>
          <a:bodyPr/>
          <a:lstStyle/>
          <a:p>
            <a:r>
              <a:rPr lang="es-CR" dirty="0"/>
              <a:t>2. JUSTICIA SOCIAL (JS - DEMOCRACIA)</a:t>
            </a:r>
          </a:p>
        </p:txBody>
      </p:sp>
      <p:sp>
        <p:nvSpPr>
          <p:cNvPr id="3" name="Marcador de número de diapositiva 2">
            <a:extLst>
              <a:ext uri="{FF2B5EF4-FFF2-40B4-BE49-F238E27FC236}">
                <a16:creationId xmlns:a16="http://schemas.microsoft.com/office/drawing/2014/main" id="{6FE6B6BB-68F8-F347-89E1-88FD2C869706}"/>
              </a:ext>
            </a:extLst>
          </p:cNvPr>
          <p:cNvSpPr>
            <a:spLocks noGrp="1"/>
          </p:cNvSpPr>
          <p:nvPr>
            <p:ph type="sldNum" sz="quarter" idx="12"/>
          </p:nvPr>
        </p:nvSpPr>
        <p:spPr/>
        <p:txBody>
          <a:bodyPr/>
          <a:lstStyle/>
          <a:p>
            <a:fld id="{94E510B0-F972-A444-9BB0-1A2421E03B98}" type="slidenum">
              <a:rPr lang="en-US" smtClean="0"/>
              <a:t>3</a:t>
            </a:fld>
            <a:endParaRPr lang="en-US"/>
          </a:p>
        </p:txBody>
      </p:sp>
      <p:sp>
        <p:nvSpPr>
          <p:cNvPr id="4" name="Marcador de texto 3">
            <a:extLst>
              <a:ext uri="{FF2B5EF4-FFF2-40B4-BE49-F238E27FC236}">
                <a16:creationId xmlns:a16="http://schemas.microsoft.com/office/drawing/2014/main" id="{F5F597BA-C2A0-734C-A73F-CCD48779F518}"/>
              </a:ext>
            </a:extLst>
          </p:cNvPr>
          <p:cNvSpPr>
            <a:spLocks noGrp="1"/>
          </p:cNvSpPr>
          <p:nvPr>
            <p:ph type="body" sz="quarter" idx="13"/>
          </p:nvPr>
        </p:nvSpPr>
        <p:spPr>
          <a:xfrm>
            <a:off x="270314" y="2911493"/>
            <a:ext cx="8622827" cy="3346272"/>
          </a:xfrm>
          <a:solidFill>
            <a:schemeClr val="accent2"/>
          </a:solidFill>
          <a:ln>
            <a:noFill/>
          </a:ln>
        </p:spPr>
        <p:txBody>
          <a:bodyPr/>
          <a:lstStyle/>
          <a:p>
            <a:r>
              <a:rPr lang="es-CR" sz="2000" dirty="0">
                <a:solidFill>
                  <a:srgbClr val="002060"/>
                </a:solidFill>
              </a:rPr>
              <a:t>Promueve el respeto </a:t>
            </a:r>
            <a:r>
              <a:rPr lang="es-CR" sz="2000" b="1" u="sng" dirty="0">
                <a:solidFill>
                  <a:srgbClr val="002060"/>
                </a:solidFill>
              </a:rPr>
              <a:t>igualitario</a:t>
            </a:r>
            <a:r>
              <a:rPr lang="es-CR" sz="2000" dirty="0">
                <a:solidFill>
                  <a:srgbClr val="002060"/>
                </a:solidFill>
              </a:rPr>
              <a:t> de los derechos y las obligaciones de cada ser humano. La JS fomenta la inclusión, la convivencia sana, equitativa y el equilibrio en las sociedades.</a:t>
            </a:r>
          </a:p>
          <a:p>
            <a:r>
              <a:rPr lang="es-CR" sz="2000" dirty="0" err="1">
                <a:solidFill>
                  <a:srgbClr val="002060"/>
                </a:solidFill>
              </a:rPr>
              <a:t>Tod@s</a:t>
            </a:r>
            <a:r>
              <a:rPr lang="es-CR" sz="2000" dirty="0">
                <a:solidFill>
                  <a:srgbClr val="002060"/>
                </a:solidFill>
              </a:rPr>
              <a:t> somos iguales ante la ley.</a:t>
            </a:r>
          </a:p>
          <a:p>
            <a:r>
              <a:rPr lang="es-CR" sz="2000" dirty="0">
                <a:solidFill>
                  <a:srgbClr val="002060"/>
                </a:solidFill>
              </a:rPr>
              <a:t>TOD@S tenemos derecho a NO ser discriminados de ninguna manera y a tener un nivel adecuado de vida.  DERECHO A: </a:t>
            </a:r>
          </a:p>
          <a:p>
            <a:r>
              <a:rPr lang="es-CR" sz="2000" dirty="0">
                <a:solidFill>
                  <a:srgbClr val="002060"/>
                </a:solidFill>
              </a:rPr>
              <a:t>LA EDUCACIÓN, LA SALUD Y SIN DUDA AL </a:t>
            </a:r>
            <a:r>
              <a:rPr lang="es-CR" sz="2000" b="1" dirty="0">
                <a:solidFill>
                  <a:srgbClr val="002060"/>
                </a:solidFill>
              </a:rPr>
              <a:t>TRABAJO</a:t>
            </a:r>
            <a:r>
              <a:rPr lang="es-CR" sz="2000" dirty="0">
                <a:solidFill>
                  <a:srgbClr val="002060"/>
                </a:solidFill>
              </a:rPr>
              <a:t>….</a:t>
            </a:r>
          </a:p>
          <a:p>
            <a:r>
              <a:rPr lang="es-CR" sz="2000" dirty="0">
                <a:solidFill>
                  <a:srgbClr val="002060"/>
                </a:solidFill>
              </a:rPr>
              <a:t>Derecho a participar en la vida cultural, social, política y pública.</a:t>
            </a:r>
          </a:p>
        </p:txBody>
      </p:sp>
    </p:spTree>
    <p:extLst>
      <p:ext uri="{BB962C8B-B14F-4D97-AF65-F5344CB8AC3E}">
        <p14:creationId xmlns:p14="http://schemas.microsoft.com/office/powerpoint/2010/main" val="11638028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2CA700-991A-914D-AB23-3595D045AE17}"/>
              </a:ext>
            </a:extLst>
          </p:cNvPr>
          <p:cNvSpPr>
            <a:spLocks noGrp="1"/>
          </p:cNvSpPr>
          <p:nvPr>
            <p:ph type="title"/>
          </p:nvPr>
        </p:nvSpPr>
        <p:spPr>
          <a:xfrm>
            <a:off x="355600" y="2302179"/>
            <a:ext cx="8432800" cy="590179"/>
          </a:xfrm>
          <a:solidFill>
            <a:schemeClr val="bg2">
              <a:lumMod val="75000"/>
            </a:schemeClr>
          </a:solidFill>
          <a:ln>
            <a:solidFill>
              <a:srgbClr val="FF0000"/>
            </a:solidFill>
          </a:ln>
        </p:spPr>
        <p:txBody>
          <a:bodyPr/>
          <a:lstStyle/>
          <a:p>
            <a:r>
              <a:rPr lang="es-CR" dirty="0">
                <a:solidFill>
                  <a:schemeClr val="tx1"/>
                </a:solidFill>
              </a:rPr>
              <a:t>3. INCLUSIÓN COMO CATEGORÍA o CONCEPTO</a:t>
            </a:r>
          </a:p>
        </p:txBody>
      </p:sp>
      <p:sp>
        <p:nvSpPr>
          <p:cNvPr id="3" name="Marcador de número de diapositiva 2">
            <a:extLst>
              <a:ext uri="{FF2B5EF4-FFF2-40B4-BE49-F238E27FC236}">
                <a16:creationId xmlns:a16="http://schemas.microsoft.com/office/drawing/2014/main" id="{1BD899B7-2415-7D43-9C73-4538B3B21E3D}"/>
              </a:ext>
            </a:extLst>
          </p:cNvPr>
          <p:cNvSpPr>
            <a:spLocks noGrp="1"/>
          </p:cNvSpPr>
          <p:nvPr>
            <p:ph type="sldNum" sz="quarter" idx="12"/>
          </p:nvPr>
        </p:nvSpPr>
        <p:spPr/>
        <p:txBody>
          <a:bodyPr/>
          <a:lstStyle/>
          <a:p>
            <a:fld id="{94E510B0-F972-A444-9BB0-1A2421E03B98}" type="slidenum">
              <a:rPr lang="en-US" smtClean="0"/>
              <a:t>4</a:t>
            </a:fld>
            <a:endParaRPr lang="en-US"/>
          </a:p>
        </p:txBody>
      </p:sp>
      <p:sp>
        <p:nvSpPr>
          <p:cNvPr id="4" name="Marcador de texto 3">
            <a:extLst>
              <a:ext uri="{FF2B5EF4-FFF2-40B4-BE49-F238E27FC236}">
                <a16:creationId xmlns:a16="http://schemas.microsoft.com/office/drawing/2014/main" id="{1E0FA0B6-F767-C543-9FE2-FFB7009F2036}"/>
              </a:ext>
            </a:extLst>
          </p:cNvPr>
          <p:cNvSpPr>
            <a:spLocks noGrp="1"/>
          </p:cNvSpPr>
          <p:nvPr>
            <p:ph type="body" sz="quarter" idx="13"/>
          </p:nvPr>
        </p:nvSpPr>
        <p:spPr>
          <a:xfrm>
            <a:off x="346075" y="3001997"/>
            <a:ext cx="8451850" cy="3630578"/>
          </a:xfrm>
          <a:solidFill>
            <a:schemeClr val="accent2"/>
          </a:solidFill>
          <a:ln>
            <a:noFill/>
          </a:ln>
        </p:spPr>
        <p:txBody>
          <a:bodyPr/>
          <a:lstStyle/>
          <a:p>
            <a:r>
              <a:rPr lang="es-ES" dirty="0">
                <a:solidFill>
                  <a:srgbClr val="002060"/>
                </a:solidFill>
              </a:rPr>
              <a:t>Debemos aspirar a </a:t>
            </a:r>
            <a:r>
              <a:rPr lang="es-ES" b="1" i="1" dirty="0">
                <a:solidFill>
                  <a:srgbClr val="002060"/>
                </a:solidFill>
              </a:rPr>
              <a:t>La inclusión </a:t>
            </a:r>
            <a:r>
              <a:rPr lang="es-ES" dirty="0">
                <a:solidFill>
                  <a:srgbClr val="002060"/>
                </a:solidFill>
              </a:rPr>
              <a:t>de </a:t>
            </a:r>
            <a:r>
              <a:rPr lang="es-ES" b="1" u="sng" dirty="0">
                <a:solidFill>
                  <a:srgbClr val="002060"/>
                </a:solidFill>
              </a:rPr>
              <a:t>TODOS</a:t>
            </a:r>
            <a:r>
              <a:rPr lang="es-ES" dirty="0">
                <a:solidFill>
                  <a:srgbClr val="002060"/>
                </a:solidFill>
              </a:rPr>
              <a:t>  los habitantes de este planeta, </a:t>
            </a:r>
            <a:r>
              <a:rPr lang="es-ES" b="1" u="sng" dirty="0">
                <a:solidFill>
                  <a:srgbClr val="002060"/>
                </a:solidFill>
              </a:rPr>
              <a:t>sin discriminación alguna.</a:t>
            </a:r>
            <a:r>
              <a:rPr lang="es-ES" b="1" dirty="0">
                <a:solidFill>
                  <a:srgbClr val="002060"/>
                </a:solidFill>
              </a:rPr>
              <a:t>    Que TODOS </a:t>
            </a:r>
            <a:r>
              <a:rPr lang="es-ES" dirty="0">
                <a:solidFill>
                  <a:srgbClr val="002060"/>
                </a:solidFill>
              </a:rPr>
              <a:t>puedan ejercer sus derechos y gozar de una vida de calidad; accediendo </a:t>
            </a:r>
            <a:r>
              <a:rPr lang="es-ES" i="1" dirty="0">
                <a:solidFill>
                  <a:srgbClr val="002060"/>
                </a:solidFill>
              </a:rPr>
              <a:t>equitativamente </a:t>
            </a:r>
            <a:r>
              <a:rPr lang="es-ES" dirty="0">
                <a:solidFill>
                  <a:srgbClr val="002060"/>
                </a:solidFill>
              </a:rPr>
              <a:t>a los diversos espacios de  oportunidades sociales, educativas, culturales, políticas, de salud, y sin duda LABORALES. </a:t>
            </a:r>
          </a:p>
          <a:p>
            <a:r>
              <a:rPr lang="es-ES" dirty="0">
                <a:solidFill>
                  <a:srgbClr val="002060"/>
                </a:solidFill>
              </a:rPr>
              <a:t>Esto asegura, no solo el cumplimiento de los DDHH y la Justicia Social, sino </a:t>
            </a:r>
            <a:r>
              <a:rPr lang="es-ES" b="1" dirty="0">
                <a:solidFill>
                  <a:srgbClr val="002060"/>
                </a:solidFill>
              </a:rPr>
              <a:t>un mayor desarrollo con democracia y una mayor seguridad social en paz .  </a:t>
            </a:r>
          </a:p>
          <a:p>
            <a:r>
              <a:rPr lang="es-ES" b="1" dirty="0">
                <a:solidFill>
                  <a:srgbClr val="002060"/>
                </a:solidFill>
              </a:rPr>
              <a:t>Quien no tenga esta aspiración, debe animarse a alcanzarla.  Toda la población debe conocer su importancia y su obligatoriedad.</a:t>
            </a:r>
          </a:p>
          <a:p>
            <a:r>
              <a:rPr lang="es-ES" b="1" dirty="0">
                <a:solidFill>
                  <a:srgbClr val="002060"/>
                </a:solidFill>
              </a:rPr>
              <a:t>Para esto, se requieren procesos educativos, de divulgación y sensibilización, para identificar y eliminar las barreras de todo tipo.</a:t>
            </a:r>
          </a:p>
          <a:p>
            <a:r>
              <a:rPr lang="es-ES" b="1" dirty="0">
                <a:solidFill>
                  <a:srgbClr val="002060"/>
                </a:solidFill>
              </a:rPr>
              <a:t>INCLUYAMOS SIEMPRE, tomando en cuenta las opiniones e ideas de las </a:t>
            </a:r>
            <a:r>
              <a:rPr lang="es-ES" b="1" dirty="0" err="1">
                <a:solidFill>
                  <a:srgbClr val="002060"/>
                </a:solidFill>
              </a:rPr>
              <a:t>PcD</a:t>
            </a:r>
            <a:r>
              <a:rPr lang="es-ES" b="1" dirty="0">
                <a:solidFill>
                  <a:srgbClr val="002060"/>
                </a:solidFill>
              </a:rPr>
              <a:t>.</a:t>
            </a:r>
            <a:br>
              <a:rPr lang="es-CR" dirty="0"/>
            </a:br>
            <a:endParaRPr lang="es-CR" dirty="0"/>
          </a:p>
        </p:txBody>
      </p:sp>
    </p:spTree>
    <p:extLst>
      <p:ext uri="{BB962C8B-B14F-4D97-AF65-F5344CB8AC3E}">
        <p14:creationId xmlns:p14="http://schemas.microsoft.com/office/powerpoint/2010/main" val="1280830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3388FB39-C264-FB43-91D4-CAC1823554FD}"/>
              </a:ext>
            </a:extLst>
          </p:cNvPr>
          <p:cNvSpPr>
            <a:spLocks noGrp="1"/>
          </p:cNvSpPr>
          <p:nvPr>
            <p:ph type="sldNum" sz="quarter" idx="12"/>
          </p:nvPr>
        </p:nvSpPr>
        <p:spPr/>
        <p:txBody>
          <a:bodyPr/>
          <a:lstStyle/>
          <a:p>
            <a:fld id="{94E510B0-F972-A444-9BB0-1A2421E03B98}" type="slidenum">
              <a:rPr lang="en-US" smtClean="0"/>
              <a:t>5</a:t>
            </a:fld>
            <a:endParaRPr lang="en-US"/>
          </a:p>
        </p:txBody>
      </p:sp>
      <p:sp>
        <p:nvSpPr>
          <p:cNvPr id="4" name="Marcador de texto 3">
            <a:extLst>
              <a:ext uri="{FF2B5EF4-FFF2-40B4-BE49-F238E27FC236}">
                <a16:creationId xmlns:a16="http://schemas.microsoft.com/office/drawing/2014/main" id="{541E8C6D-22E6-5242-80B0-ACC56276C45B}"/>
              </a:ext>
            </a:extLst>
          </p:cNvPr>
          <p:cNvSpPr>
            <a:spLocks noGrp="1"/>
          </p:cNvSpPr>
          <p:nvPr>
            <p:ph type="body" sz="quarter" idx="13"/>
          </p:nvPr>
        </p:nvSpPr>
        <p:spPr>
          <a:xfrm>
            <a:off x="355600" y="3200400"/>
            <a:ext cx="8451850" cy="3067050"/>
          </a:xfrm>
          <a:solidFill>
            <a:schemeClr val="accent2"/>
          </a:solidFill>
        </p:spPr>
        <p:txBody>
          <a:bodyPr/>
          <a:lstStyle/>
          <a:p>
            <a:r>
              <a:rPr lang="es-CR" dirty="0">
                <a:solidFill>
                  <a:srgbClr val="002060"/>
                </a:solidFill>
              </a:rPr>
              <a:t>La Intermediación o Gestión laboral, es el proceso que permite generar capacidades diversas (sensibilidad, solidaridad, comprensión, ajuste a leyes, ajustes razonables, responsabilidad social, accesibilidad…..), tanto en las instalaciones, como con los actores en todos los niveles, para lograr la inserción  laboral de </a:t>
            </a:r>
            <a:r>
              <a:rPr lang="es-CR" dirty="0" err="1">
                <a:solidFill>
                  <a:srgbClr val="002060"/>
                </a:solidFill>
              </a:rPr>
              <a:t>PcD</a:t>
            </a:r>
            <a:r>
              <a:rPr lang="es-CR" dirty="0">
                <a:solidFill>
                  <a:srgbClr val="002060"/>
                </a:solidFill>
              </a:rPr>
              <a:t> y la permanencia, en el trabajo. </a:t>
            </a:r>
          </a:p>
          <a:p>
            <a:pPr algn="l"/>
            <a:r>
              <a:rPr lang="es-CR" dirty="0">
                <a:solidFill>
                  <a:srgbClr val="002060"/>
                </a:solidFill>
              </a:rPr>
              <a:t>Tres  etapas:  CAPACITACIÓN                     INSERCIÓN                    SEGUIMIENTO</a:t>
            </a:r>
          </a:p>
          <a:p>
            <a:r>
              <a:rPr lang="es-CR" dirty="0">
                <a:solidFill>
                  <a:srgbClr val="002060"/>
                </a:solidFill>
              </a:rPr>
              <a:t>Dicho en palabras de la Iniciativa NEO, ENTRA 21: “Se concibe la gestión para la intermediación laboral como el conjunto de estrategias y actividades que faciliten la consecución de empleos dignos y la permanencia en trayectorias laborales exitosas, acordes con los intereses y capacidades de los empleados y con las demandas de los empleadores”. </a:t>
            </a:r>
          </a:p>
          <a:p>
            <a:endParaRPr lang="es-CR" dirty="0">
              <a:solidFill>
                <a:srgbClr val="002060"/>
              </a:solidFill>
            </a:endParaRPr>
          </a:p>
          <a:p>
            <a:endParaRPr lang="es-CR" dirty="0"/>
          </a:p>
        </p:txBody>
      </p:sp>
      <p:sp>
        <p:nvSpPr>
          <p:cNvPr id="5" name="CuadroTexto 4">
            <a:extLst>
              <a:ext uri="{FF2B5EF4-FFF2-40B4-BE49-F238E27FC236}">
                <a16:creationId xmlns:a16="http://schemas.microsoft.com/office/drawing/2014/main" id="{BB9FF4D2-6281-7346-8048-C8C6628F542C}"/>
              </a:ext>
            </a:extLst>
          </p:cNvPr>
          <p:cNvSpPr txBox="1"/>
          <p:nvPr/>
        </p:nvSpPr>
        <p:spPr>
          <a:xfrm>
            <a:off x="515567" y="2220365"/>
            <a:ext cx="8291884" cy="830997"/>
          </a:xfrm>
          <a:prstGeom prst="rect">
            <a:avLst/>
          </a:prstGeom>
          <a:solidFill>
            <a:schemeClr val="accent6">
              <a:lumMod val="60000"/>
              <a:lumOff val="40000"/>
            </a:schemeClr>
          </a:solidFill>
          <a:ln>
            <a:solidFill>
              <a:srgbClr val="FF0000"/>
            </a:solidFill>
          </a:ln>
        </p:spPr>
        <p:txBody>
          <a:bodyPr wrap="square" rtlCol="0">
            <a:spAutoFit/>
          </a:bodyPr>
          <a:lstStyle/>
          <a:p>
            <a:pPr algn="ctr"/>
            <a:r>
              <a:rPr lang="es-CR" sz="2400" dirty="0"/>
              <a:t>4. LAS EMPRESAS DEBEN ESTAR EQUIPADAS PARA HACER GESTIÓN LABORAL o CONTACTAR ESPECIALISTAS</a:t>
            </a:r>
          </a:p>
        </p:txBody>
      </p:sp>
      <p:sp>
        <p:nvSpPr>
          <p:cNvPr id="6" name="Flecha a la derecha con muesca 5">
            <a:extLst>
              <a:ext uri="{FF2B5EF4-FFF2-40B4-BE49-F238E27FC236}">
                <a16:creationId xmlns:a16="http://schemas.microsoft.com/office/drawing/2014/main" id="{0956B661-BB51-5240-90E8-90826C4CE49A}"/>
              </a:ext>
            </a:extLst>
          </p:cNvPr>
          <p:cNvSpPr/>
          <p:nvPr/>
        </p:nvSpPr>
        <p:spPr>
          <a:xfrm>
            <a:off x="3221815" y="4273103"/>
            <a:ext cx="854074" cy="437012"/>
          </a:xfrm>
          <a:prstGeom prst="notched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t>    </a:t>
            </a:r>
          </a:p>
        </p:txBody>
      </p:sp>
      <p:sp>
        <p:nvSpPr>
          <p:cNvPr id="7" name="Flecha a la derecha con muesca 6">
            <a:extLst>
              <a:ext uri="{FF2B5EF4-FFF2-40B4-BE49-F238E27FC236}">
                <a16:creationId xmlns:a16="http://schemas.microsoft.com/office/drawing/2014/main" id="{AC4EB2AA-0F0B-9E4F-AF8D-14CE48607405}"/>
              </a:ext>
            </a:extLst>
          </p:cNvPr>
          <p:cNvSpPr/>
          <p:nvPr/>
        </p:nvSpPr>
        <p:spPr>
          <a:xfrm>
            <a:off x="5316131" y="4258814"/>
            <a:ext cx="836579" cy="460822"/>
          </a:xfrm>
          <a:prstGeom prst="notched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429233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D7907DF8-1050-4348-9BD7-59567B1D734A}"/>
              </a:ext>
            </a:extLst>
          </p:cNvPr>
          <p:cNvSpPr>
            <a:spLocks noGrp="1"/>
          </p:cNvSpPr>
          <p:nvPr>
            <p:ph type="sldNum" sz="quarter" idx="12"/>
          </p:nvPr>
        </p:nvSpPr>
        <p:spPr/>
        <p:txBody>
          <a:bodyPr/>
          <a:lstStyle/>
          <a:p>
            <a:fld id="{94E510B0-F972-A444-9BB0-1A2421E03B98}" type="slidenum">
              <a:rPr lang="en-US" smtClean="0"/>
              <a:t>6</a:t>
            </a:fld>
            <a:endParaRPr lang="en-US"/>
          </a:p>
        </p:txBody>
      </p:sp>
      <p:sp>
        <p:nvSpPr>
          <p:cNvPr id="4" name="Marcador de texto 3">
            <a:extLst>
              <a:ext uri="{FF2B5EF4-FFF2-40B4-BE49-F238E27FC236}">
                <a16:creationId xmlns:a16="http://schemas.microsoft.com/office/drawing/2014/main" id="{43107014-F7B0-B84E-BA59-9CC9BDB0E227}"/>
              </a:ext>
            </a:extLst>
          </p:cNvPr>
          <p:cNvSpPr>
            <a:spLocks noGrp="1"/>
          </p:cNvSpPr>
          <p:nvPr>
            <p:ph type="body" sz="quarter" idx="13"/>
          </p:nvPr>
        </p:nvSpPr>
        <p:spPr>
          <a:xfrm>
            <a:off x="209320" y="2290527"/>
            <a:ext cx="8749853" cy="4342048"/>
          </a:xfrm>
          <a:solidFill>
            <a:schemeClr val="accent2"/>
          </a:solidFill>
          <a:ln>
            <a:solidFill>
              <a:schemeClr val="bg1"/>
            </a:solidFill>
          </a:ln>
        </p:spPr>
        <p:txBody>
          <a:bodyPr/>
          <a:lstStyle/>
          <a:p>
            <a:endParaRPr lang="es-CR" b="1" dirty="0"/>
          </a:p>
          <a:p>
            <a:r>
              <a:rPr lang="es-CR" b="1" dirty="0"/>
              <a:t>Los Gestores, deben trabajar de la mano con el Departamento de Recursos Humanos, para orientar el proceso de inserción laboral de las </a:t>
            </a:r>
            <a:r>
              <a:rPr lang="es-CR" b="1" dirty="0" err="1"/>
              <a:t>PcD</a:t>
            </a:r>
            <a:r>
              <a:rPr lang="es-CR" b="1" dirty="0"/>
              <a:t>.</a:t>
            </a:r>
          </a:p>
          <a:p>
            <a:endParaRPr lang="es-CR" b="1" dirty="0"/>
          </a:p>
          <a:p>
            <a:r>
              <a:rPr lang="es-CR" b="1" dirty="0"/>
              <a:t>Motivarlos y evaluar las características y conocimientos de la </a:t>
            </a:r>
            <a:r>
              <a:rPr lang="es-CR" b="1" dirty="0" err="1"/>
              <a:t>PcD</a:t>
            </a:r>
            <a:r>
              <a:rPr lang="es-CR" b="1" dirty="0"/>
              <a:t>, para que el puesto esté acorde a sus capacidades. Establecer una relación </a:t>
            </a:r>
            <a:r>
              <a:rPr lang="es-CR" b="1" u="sng" dirty="0"/>
              <a:t>entre perfil laboral y perfil del puesto.</a:t>
            </a:r>
          </a:p>
          <a:p>
            <a:endParaRPr lang="es-CR" b="1" dirty="0"/>
          </a:p>
          <a:p>
            <a:r>
              <a:rPr lang="es-CR" b="1" dirty="0"/>
              <a:t>Visitar las empresas para conocer las condiciones generales y poder ofrecer apoyo en los ajustes que se necesiten. Realizar capacitación a la empresa o departamente receptor.  Tanto deben prepararse tanto los que reciben como los que se insertan.</a:t>
            </a:r>
          </a:p>
          <a:p>
            <a:endParaRPr lang="es-CR" b="1" dirty="0"/>
          </a:p>
          <a:p>
            <a:r>
              <a:rPr lang="es-CR" b="1" dirty="0"/>
              <a:t>Una vez que la PcD esté laborando, el gestor idealmente hace visitas de seguimiento para analizar satisfacción o captar cualquier situación que requiera de algún ajuste.</a:t>
            </a:r>
          </a:p>
          <a:p>
            <a:endParaRPr lang="es-CR" dirty="0"/>
          </a:p>
          <a:p>
            <a:endParaRPr lang="es-CR" dirty="0"/>
          </a:p>
        </p:txBody>
      </p:sp>
      <p:sp>
        <p:nvSpPr>
          <p:cNvPr id="7" name="CuadroTexto 6">
            <a:extLst>
              <a:ext uri="{FF2B5EF4-FFF2-40B4-BE49-F238E27FC236}">
                <a16:creationId xmlns:a16="http://schemas.microsoft.com/office/drawing/2014/main" id="{E0F13851-C0B2-014D-B169-1732CE71F396}"/>
              </a:ext>
            </a:extLst>
          </p:cNvPr>
          <p:cNvSpPr txBox="1"/>
          <p:nvPr/>
        </p:nvSpPr>
        <p:spPr>
          <a:xfrm>
            <a:off x="453957" y="415047"/>
            <a:ext cx="2266545" cy="1303506"/>
          </a:xfrm>
          <a:prstGeom prst="rect">
            <a:avLst/>
          </a:prstGeom>
          <a:noFill/>
        </p:spPr>
        <p:txBody>
          <a:bodyPr wrap="square" rtlCol="0">
            <a:spAutoFit/>
          </a:bodyPr>
          <a:lstStyle/>
          <a:p>
            <a:endParaRPr lang="es-CR"/>
          </a:p>
        </p:txBody>
      </p:sp>
      <p:sp>
        <p:nvSpPr>
          <p:cNvPr id="8" name="CuadroTexto 7">
            <a:extLst>
              <a:ext uri="{FF2B5EF4-FFF2-40B4-BE49-F238E27FC236}">
                <a16:creationId xmlns:a16="http://schemas.microsoft.com/office/drawing/2014/main" id="{59CFFBD6-D70C-474D-BA56-CDC66251C805}"/>
              </a:ext>
            </a:extLst>
          </p:cNvPr>
          <p:cNvSpPr txBox="1"/>
          <p:nvPr/>
        </p:nvSpPr>
        <p:spPr>
          <a:xfrm>
            <a:off x="374650" y="452336"/>
            <a:ext cx="2266545" cy="1303506"/>
          </a:xfrm>
          <a:prstGeom prst="rect">
            <a:avLst/>
          </a:prstGeom>
          <a:noFill/>
        </p:spPr>
        <p:txBody>
          <a:bodyPr wrap="square" rtlCol="0">
            <a:spAutoFit/>
          </a:bodyPr>
          <a:lstStyle/>
          <a:p>
            <a:endParaRPr lang="es-CR"/>
          </a:p>
        </p:txBody>
      </p:sp>
      <p:sp>
        <p:nvSpPr>
          <p:cNvPr id="9" name="CuadroTexto 8">
            <a:extLst>
              <a:ext uri="{FF2B5EF4-FFF2-40B4-BE49-F238E27FC236}">
                <a16:creationId xmlns:a16="http://schemas.microsoft.com/office/drawing/2014/main" id="{37BDF5CC-F62E-0644-9E87-991246DA3FAF}"/>
              </a:ext>
            </a:extLst>
          </p:cNvPr>
          <p:cNvSpPr txBox="1"/>
          <p:nvPr/>
        </p:nvSpPr>
        <p:spPr>
          <a:xfrm>
            <a:off x="266337" y="208479"/>
            <a:ext cx="2641783" cy="1708160"/>
          </a:xfrm>
          <a:prstGeom prst="rect">
            <a:avLst/>
          </a:prstGeom>
          <a:noFill/>
          <a:ln>
            <a:solidFill>
              <a:srgbClr val="002060"/>
            </a:solidFill>
          </a:ln>
        </p:spPr>
        <p:txBody>
          <a:bodyPr wrap="square" rtlCol="0">
            <a:spAutoFit/>
          </a:bodyPr>
          <a:lstStyle/>
          <a:p>
            <a:pPr algn="ctr"/>
            <a:r>
              <a:rPr lang="es-CR" sz="2100" dirty="0"/>
              <a:t>Los Gestores son los responsables de promover, apoyar y realizar la intermediación laboral</a:t>
            </a:r>
          </a:p>
        </p:txBody>
      </p:sp>
    </p:spTree>
    <p:extLst>
      <p:ext uri="{BB962C8B-B14F-4D97-AF65-F5344CB8AC3E}">
        <p14:creationId xmlns:p14="http://schemas.microsoft.com/office/powerpoint/2010/main" val="33680615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E0EE72F1-D261-A345-9D3D-4F79B92FF6A6}"/>
              </a:ext>
            </a:extLst>
          </p:cNvPr>
          <p:cNvSpPr>
            <a:spLocks noGrp="1"/>
          </p:cNvSpPr>
          <p:nvPr>
            <p:ph type="sldNum" sz="quarter" idx="12"/>
          </p:nvPr>
        </p:nvSpPr>
        <p:spPr/>
        <p:txBody>
          <a:bodyPr/>
          <a:lstStyle/>
          <a:p>
            <a:fld id="{94E510B0-F972-A444-9BB0-1A2421E03B98}" type="slidenum">
              <a:rPr lang="en-US" smtClean="0"/>
              <a:t>7</a:t>
            </a:fld>
            <a:endParaRPr lang="en-US"/>
          </a:p>
        </p:txBody>
      </p:sp>
      <p:sp>
        <p:nvSpPr>
          <p:cNvPr id="4" name="Marcador de texto 3">
            <a:extLst>
              <a:ext uri="{FF2B5EF4-FFF2-40B4-BE49-F238E27FC236}">
                <a16:creationId xmlns:a16="http://schemas.microsoft.com/office/drawing/2014/main" id="{25F4FC83-8710-7041-9F7E-E5677E6395AB}"/>
              </a:ext>
            </a:extLst>
          </p:cNvPr>
          <p:cNvSpPr>
            <a:spLocks noGrp="1"/>
          </p:cNvSpPr>
          <p:nvPr>
            <p:ph type="body" sz="quarter" idx="13"/>
          </p:nvPr>
        </p:nvSpPr>
        <p:spPr>
          <a:xfrm>
            <a:off x="260687" y="2283843"/>
            <a:ext cx="8622625" cy="4338536"/>
          </a:xfrm>
          <a:solidFill>
            <a:schemeClr val="accent2"/>
          </a:solidFill>
        </p:spPr>
        <p:txBody>
          <a:bodyPr/>
          <a:lstStyle/>
          <a:p>
            <a:r>
              <a:rPr lang="es-CR" sz="1800" b="1" dirty="0"/>
              <a:t>Se deduce de las responsabilidades anteriores, que la figura del GESTOR o INTERMEDIADOR, debe:</a:t>
            </a:r>
          </a:p>
          <a:p>
            <a:endParaRPr lang="es-CR" sz="2000" b="1" dirty="0"/>
          </a:p>
          <a:p>
            <a:r>
              <a:rPr lang="es-CR" sz="2000" b="1" dirty="0"/>
              <a:t>Tener pasión por el trabajo con esta población.</a:t>
            </a:r>
          </a:p>
          <a:p>
            <a:r>
              <a:rPr lang="es-CR" sz="2000" b="1" dirty="0"/>
              <a:t>Tener mucha iniciativa.</a:t>
            </a:r>
          </a:p>
          <a:p>
            <a:r>
              <a:rPr lang="es-CR" sz="2000" b="1" dirty="0"/>
              <a:t>Ser un buen Facilitador.</a:t>
            </a:r>
          </a:p>
          <a:p>
            <a:r>
              <a:rPr lang="es-CR" sz="2000" b="1" dirty="0"/>
              <a:t>Manejar muy bien las relaciones entre las partes involucradas.</a:t>
            </a:r>
          </a:p>
          <a:p>
            <a:r>
              <a:rPr lang="es-CR" sz="2000" b="1" dirty="0"/>
              <a:t>Ser una/un excelente comunicador y mediador.</a:t>
            </a:r>
          </a:p>
          <a:p>
            <a:r>
              <a:rPr lang="es-CR" sz="2000" b="1" dirty="0"/>
              <a:t>Conocer de procesos de evaluación y de contratación.</a:t>
            </a:r>
          </a:p>
          <a:p>
            <a:r>
              <a:rPr lang="es-CR" sz="2000" b="1" dirty="0"/>
              <a:t>Conocer la Convención, la Legislación y temas de Derechos Humanos.</a:t>
            </a:r>
          </a:p>
          <a:p>
            <a:endParaRPr lang="es-CR" dirty="0"/>
          </a:p>
          <a:p>
            <a:endParaRPr lang="es-CR" dirty="0"/>
          </a:p>
        </p:txBody>
      </p:sp>
    </p:spTree>
    <p:extLst>
      <p:ext uri="{BB962C8B-B14F-4D97-AF65-F5344CB8AC3E}">
        <p14:creationId xmlns:p14="http://schemas.microsoft.com/office/powerpoint/2010/main" val="14285450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186CD245-D1DF-7D40-816A-6DEEE67119D2}"/>
              </a:ext>
            </a:extLst>
          </p:cNvPr>
          <p:cNvSpPr>
            <a:spLocks noGrp="1"/>
          </p:cNvSpPr>
          <p:nvPr>
            <p:ph type="sldNum" sz="quarter" idx="12"/>
          </p:nvPr>
        </p:nvSpPr>
        <p:spPr/>
        <p:txBody>
          <a:bodyPr/>
          <a:lstStyle/>
          <a:p>
            <a:fld id="{94E510B0-F972-A444-9BB0-1A2421E03B98}" type="slidenum">
              <a:rPr lang="en-US" smtClean="0"/>
              <a:t>8</a:t>
            </a:fld>
            <a:endParaRPr lang="en-US"/>
          </a:p>
        </p:txBody>
      </p:sp>
      <p:sp>
        <p:nvSpPr>
          <p:cNvPr id="4" name="Marcador de texto 3">
            <a:extLst>
              <a:ext uri="{FF2B5EF4-FFF2-40B4-BE49-F238E27FC236}">
                <a16:creationId xmlns:a16="http://schemas.microsoft.com/office/drawing/2014/main" id="{F70CED69-0B94-4548-ADA6-B82731986EC6}"/>
              </a:ext>
            </a:extLst>
          </p:cNvPr>
          <p:cNvSpPr>
            <a:spLocks noGrp="1"/>
          </p:cNvSpPr>
          <p:nvPr>
            <p:ph type="body" sz="quarter" idx="13"/>
          </p:nvPr>
        </p:nvSpPr>
        <p:spPr>
          <a:xfrm>
            <a:off x="355600" y="2235980"/>
            <a:ext cx="8451850" cy="4500834"/>
          </a:xfrm>
          <a:solidFill>
            <a:schemeClr val="accent2"/>
          </a:solidFill>
        </p:spPr>
        <p:txBody>
          <a:bodyPr/>
          <a:lstStyle/>
          <a:p>
            <a:endParaRPr lang="es-CR" sz="800" b="1" dirty="0"/>
          </a:p>
          <a:p>
            <a:r>
              <a:rPr lang="es-CR" b="1" dirty="0"/>
              <a:t>Es importante que el Gestor prepare a los receptores, en temas de inclusión y ajustes razonables, si se requieren.  Asimismo, debe hacer un reconocimiento de los principales aspectos: los procesos de inducción que se practican (para complementarlo o reforzarlo en caso necesario), analizar si se necesitan apoyos, ajustes o adaptaciones, definir de qué tipo y quién las realizará, conocer experiencias previas de inclusión, líderes que pueden ser buenos aliados…..(GRUPO DE APOYO INTERNO)</a:t>
            </a:r>
          </a:p>
          <a:p>
            <a:r>
              <a:rPr lang="es-CR" b="1" dirty="0"/>
              <a:t>Debe asegurarse que  la PcD, conoce la infraestructura, las salidas de emergencia y como actuar en caso de que se presente una, las reglas (apagar el celular, venir con X tipo de ropa y zapatos, entre otros…) , los horarios, días libres y festivos, a quien dirigise si hay un problema por solucionar, los servicios sanitarios que le corresponden  a su departamento, restricciones en el uso de las TIC, horas y lugares de alimentación, amonestaciones o reconocimientos, qué tipo de contrato firmará,  aprenderse los nombres correctamente de quienes laboran en su equipo, manejo de iniciativas, actividades socioculturales que promueve la empresa, quién trabajará más cerca de la PcD para asegurar sensibilidad y solidaridad sin que esto implique sobreprotección, …..la idea es que no entre a trabajar en aislamiento y que responda al puesto asignado. </a:t>
            </a:r>
          </a:p>
        </p:txBody>
      </p:sp>
    </p:spTree>
    <p:extLst>
      <p:ext uri="{BB962C8B-B14F-4D97-AF65-F5344CB8AC3E}">
        <p14:creationId xmlns:p14="http://schemas.microsoft.com/office/powerpoint/2010/main" val="15008155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381AC17302C64A820F185B2D16CD84" ma:contentTypeVersion="16" ma:contentTypeDescription="Create a new document." ma:contentTypeScope="" ma:versionID="8a985a70b561639021ada11c6c5b09b3">
  <xsd:schema xmlns:xsd="http://www.w3.org/2001/XMLSchema" xmlns:xs="http://www.w3.org/2001/XMLSchema" xmlns:p="http://schemas.microsoft.com/office/2006/metadata/properties" xmlns:ns2="e1393f16-f493-4180-ab66-6e9491159f1c" xmlns:ns3="4ca88722-3b8b-418f-9db9-91512c3ebc69" targetNamespace="http://schemas.microsoft.com/office/2006/metadata/properties" ma:root="true" ma:fieldsID="d3a37ffb7aaa9f76767a6da7f800caad" ns2:_="" ns3:_="">
    <xsd:import namespace="e1393f16-f493-4180-ab66-6e9491159f1c"/>
    <xsd:import namespace="4ca88722-3b8b-418f-9db9-91512c3ebc6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393f16-f493-4180-ab66-6e9491159f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0cd3ca9-ced4-4363-96eb-2691de658ad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ca88722-3b8b-418f-9db9-91512c3ebc6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5c82192-58a3-4bf4-90fc-3bbddcd589d4}" ma:internalName="TaxCatchAll" ma:showField="CatchAllData" ma:web="4ca88722-3b8b-418f-9db9-91512c3ebc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393f16-f493-4180-ab66-6e9491159f1c">
      <Terms xmlns="http://schemas.microsoft.com/office/infopath/2007/PartnerControls"/>
    </lcf76f155ced4ddcb4097134ff3c332f>
    <TaxCatchAll xmlns="4ca88722-3b8b-418f-9db9-91512c3ebc69" xsi:nil="true"/>
  </documentManagement>
</p:properties>
</file>

<file path=customXml/itemProps1.xml><?xml version="1.0" encoding="utf-8"?>
<ds:datastoreItem xmlns:ds="http://schemas.openxmlformats.org/officeDocument/2006/customXml" ds:itemID="{B019314C-A350-4540-8639-1B3C86169FC4}"/>
</file>

<file path=customXml/itemProps2.xml><?xml version="1.0" encoding="utf-8"?>
<ds:datastoreItem xmlns:ds="http://schemas.openxmlformats.org/officeDocument/2006/customXml" ds:itemID="{04906E8E-66C6-48BF-BBD4-62214703D912}"/>
</file>

<file path=customXml/itemProps3.xml><?xml version="1.0" encoding="utf-8"?>
<ds:datastoreItem xmlns:ds="http://schemas.openxmlformats.org/officeDocument/2006/customXml" ds:itemID="{8B0EFB5A-C888-4AE3-8917-650B19FC5372}"/>
</file>

<file path=docProps/app.xml><?xml version="1.0" encoding="utf-8"?>
<Properties xmlns="http://schemas.openxmlformats.org/officeDocument/2006/extended-properties" xmlns:vt="http://schemas.openxmlformats.org/officeDocument/2006/docPropsVTypes">
  <Template/>
  <TotalTime>7258</TotalTime>
  <Words>1773</Words>
  <Application>Microsoft Macintosh PowerPoint</Application>
  <PresentationFormat>Presentación en pantalla (4:3)</PresentationFormat>
  <Paragraphs>98</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3</vt:i4>
      </vt:variant>
      <vt:variant>
        <vt:lpstr>Títulos de diapositiva</vt:lpstr>
      </vt:variant>
      <vt:variant>
        <vt:i4>14</vt:i4>
      </vt:variant>
    </vt:vector>
  </HeadingPairs>
  <TitlesOfParts>
    <vt:vector size="23" baseType="lpstr">
      <vt:lpstr>Arial</vt:lpstr>
      <vt:lpstr>Arial Narrow</vt:lpstr>
      <vt:lpstr>Calibri</vt:lpstr>
      <vt:lpstr>Montserrat</vt:lpstr>
      <vt:lpstr>Roboto</vt:lpstr>
      <vt:lpstr>Roboto Black</vt:lpstr>
      <vt:lpstr>Custom Design</vt:lpstr>
      <vt:lpstr>1_Custom Design</vt:lpstr>
      <vt:lpstr>2_Custom Design</vt:lpstr>
      <vt:lpstr>Presentación de PowerPoint</vt:lpstr>
      <vt:lpstr>¿Desde dónde debemos ver la inclusión laboral de PcD?</vt:lpstr>
      <vt:lpstr>1. PERSPECTIVA DE DERECHOS HUMANOS</vt:lpstr>
      <vt:lpstr>2. JUSTICIA SOCIAL (JS - DEMOCRACIA)</vt:lpstr>
      <vt:lpstr>3. INCLUSIÓN COMO CATEGORÍA o CONCEPTO</vt:lpstr>
      <vt:lpstr>Presentación de PowerPoint</vt:lpstr>
      <vt:lpstr>Presentación de PowerPoint</vt:lpstr>
      <vt:lpstr>Presentación de PowerPoint</vt:lpstr>
      <vt:lpstr>Presentación de PowerPoint</vt:lpstr>
      <vt:lpstr>Rol del equipo de la empresa que capacita a PcD, para  incluirlas laboralmente </vt:lpstr>
      <vt:lpstr>Presentación de PowerPoint</vt:lpstr>
      <vt:lpstr>Formación profesional o capacitación técnica  </vt:lpstr>
      <vt:lpstr>Presentación de PowerPoint</vt:lpstr>
      <vt:lpstr>EN SÍNTESIS: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Rhyla Holley</dc:creator>
  <cp:lastModifiedBy>Microsoft Office User</cp:lastModifiedBy>
  <cp:revision>384</cp:revision>
  <cp:lastPrinted>2017-03-10T20:04:51Z</cp:lastPrinted>
  <dcterms:created xsi:type="dcterms:W3CDTF">2016-04-11T17:41:58Z</dcterms:created>
  <dcterms:modified xsi:type="dcterms:W3CDTF">2022-06-01T18:39:07Z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0x010100AE381AC17302C64A820F185B2D16CD84</vt:lpwstr>
  </property>
</Properties>
</file>