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406" r:id="rId4"/>
    <p:sldId id="261" r:id="rId5"/>
    <p:sldId id="258" r:id="rId6"/>
    <p:sldId id="259" r:id="rId7"/>
    <p:sldId id="260" r:id="rId8"/>
    <p:sldId id="434" r:id="rId9"/>
    <p:sldId id="366" r:id="rId10"/>
    <p:sldId id="367" r:id="rId11"/>
    <p:sldId id="368" r:id="rId12"/>
    <p:sldId id="369" r:id="rId13"/>
    <p:sldId id="269" r:id="rId14"/>
    <p:sldId id="278" r:id="rId15"/>
    <p:sldId id="271" r:id="rId16"/>
    <p:sldId id="281" r:id="rId17"/>
    <p:sldId id="436" r:id="rId18"/>
    <p:sldId id="3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C52A97-6919-E7F7-4FEE-22397F0EB94B}" v="8" dt="2022-03-16T05:26:45.612"/>
    <p1510:client id="{2DF79F42-629C-39B5-22AD-C5349D2EFB78}" v="12" dt="2022-03-16T04:27:10.131"/>
    <p1510:client id="{7679585F-EFBB-6104-1C7C-4A610757671F}" v="13" dt="2022-03-16T16:30:18.737"/>
    <p1510:client id="{CCE3841D-AFAA-933F-889A-B9230B5C30FD}" v="1" dt="2022-03-16T05:45:08.900"/>
    <p1510:client id="{E4746B8E-DDA4-4A8C-596D-1310A70BAF00}" v="32" dt="2022-03-16T05:40:24.466"/>
    <p1510:client id="{F3E52694-7A76-4291-C830-53AA08F975BC}" v="14" dt="2022-03-16T13:34:23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D8BCEA-EC94-45BA-96A5-C764F1148BC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_tradnl"/>
        </a:p>
      </dgm:t>
    </dgm:pt>
    <dgm:pt modelId="{CCF7119E-4F44-4529-8C0F-B0660BC085CF}">
      <dgm:prSet/>
      <dgm:spPr/>
      <dgm:t>
        <a:bodyPr/>
        <a:lstStyle/>
        <a:p>
          <a:pPr rtl="0"/>
          <a:r>
            <a:rPr lang="es-ES" b="1"/>
            <a:t>Reacción inadecuada a estímulos táctiles</a:t>
          </a:r>
          <a:endParaRPr lang="es-ES_tradnl" b="1"/>
        </a:p>
      </dgm:t>
    </dgm:pt>
    <dgm:pt modelId="{FAB7D66A-1B6A-4B81-94C5-B5DA0C364B7A}" type="parTrans" cxnId="{4699A4E5-03C6-4FD6-AEE6-45ED2358F868}">
      <dgm:prSet/>
      <dgm:spPr/>
      <dgm:t>
        <a:bodyPr/>
        <a:lstStyle/>
        <a:p>
          <a:endParaRPr lang="es-ES_tradnl"/>
        </a:p>
      </dgm:t>
    </dgm:pt>
    <dgm:pt modelId="{76EBF688-0808-47CE-95F7-5483AD215213}" type="sibTrans" cxnId="{4699A4E5-03C6-4FD6-AEE6-45ED2358F868}">
      <dgm:prSet/>
      <dgm:spPr/>
      <dgm:t>
        <a:bodyPr/>
        <a:lstStyle/>
        <a:p>
          <a:endParaRPr lang="es-ES_tradnl"/>
        </a:p>
      </dgm:t>
    </dgm:pt>
    <dgm:pt modelId="{489AD59E-73F7-4BC5-981B-F2F38CB393A5}">
      <dgm:prSet/>
      <dgm:spPr/>
      <dgm:t>
        <a:bodyPr/>
        <a:lstStyle/>
        <a:p>
          <a:pPr rtl="0"/>
          <a:r>
            <a:rPr lang="es-ES" b="1"/>
            <a:t>Reacción inadecuada a estímulos visuales</a:t>
          </a:r>
          <a:endParaRPr lang="es-ES_tradnl" b="1"/>
        </a:p>
      </dgm:t>
    </dgm:pt>
    <dgm:pt modelId="{3C0F434C-CCB8-4DE8-8A2F-463A2D03938D}" type="parTrans" cxnId="{BEA9F949-A0E4-4E87-AB8C-42F93DC66298}">
      <dgm:prSet/>
      <dgm:spPr/>
      <dgm:t>
        <a:bodyPr/>
        <a:lstStyle/>
        <a:p>
          <a:endParaRPr lang="es-ES_tradnl"/>
        </a:p>
      </dgm:t>
    </dgm:pt>
    <dgm:pt modelId="{05BD828D-45A7-44FF-A47E-ABE106B3B0F7}" type="sibTrans" cxnId="{BEA9F949-A0E4-4E87-AB8C-42F93DC66298}">
      <dgm:prSet/>
      <dgm:spPr/>
      <dgm:t>
        <a:bodyPr/>
        <a:lstStyle/>
        <a:p>
          <a:endParaRPr lang="es-ES_tradnl"/>
        </a:p>
      </dgm:t>
    </dgm:pt>
    <dgm:pt modelId="{7E70B725-A851-4FC3-BDF9-4B6ED1661283}">
      <dgm:prSet/>
      <dgm:spPr/>
      <dgm:t>
        <a:bodyPr/>
        <a:lstStyle/>
        <a:p>
          <a:pPr rtl="0"/>
          <a:r>
            <a:rPr lang="es-ES" b="1"/>
            <a:t>Reacción inadecuada a estímulos auditivos</a:t>
          </a:r>
          <a:endParaRPr lang="es-ES_tradnl" b="1"/>
        </a:p>
      </dgm:t>
    </dgm:pt>
    <dgm:pt modelId="{FEDA6F31-8080-4E85-A8FF-16245C07F72E}" type="parTrans" cxnId="{548E0D5C-25BE-4DE8-81C3-1FB62F551FDE}">
      <dgm:prSet/>
      <dgm:spPr/>
      <dgm:t>
        <a:bodyPr/>
        <a:lstStyle/>
        <a:p>
          <a:endParaRPr lang="es-ES_tradnl"/>
        </a:p>
      </dgm:t>
    </dgm:pt>
    <dgm:pt modelId="{5D68FC63-FE86-44AA-BB93-505404B893D6}" type="sibTrans" cxnId="{548E0D5C-25BE-4DE8-81C3-1FB62F551FDE}">
      <dgm:prSet/>
      <dgm:spPr/>
      <dgm:t>
        <a:bodyPr/>
        <a:lstStyle/>
        <a:p>
          <a:endParaRPr lang="es-ES_tradnl"/>
        </a:p>
      </dgm:t>
    </dgm:pt>
    <dgm:pt modelId="{DCF07774-9933-4FB7-B838-BB88CDE6341B}">
      <dgm:prSet/>
      <dgm:spPr/>
      <dgm:t>
        <a:bodyPr/>
        <a:lstStyle/>
        <a:p>
          <a:pPr rtl="0"/>
          <a:r>
            <a:rPr lang="es-ES" b="1"/>
            <a:t>Reacción inadecuada a estímulos vestibulares</a:t>
          </a:r>
          <a:endParaRPr lang="es-ES_tradnl" b="1"/>
        </a:p>
      </dgm:t>
    </dgm:pt>
    <dgm:pt modelId="{3B8B827C-7745-45A4-9AD6-E5995B9236AB}" type="parTrans" cxnId="{45BF54A2-F0DC-41B2-B07E-3C93909DE636}">
      <dgm:prSet/>
      <dgm:spPr/>
      <dgm:t>
        <a:bodyPr/>
        <a:lstStyle/>
        <a:p>
          <a:endParaRPr lang="es-ES_tradnl"/>
        </a:p>
      </dgm:t>
    </dgm:pt>
    <dgm:pt modelId="{A1880714-6EB9-4B6D-8AC7-058EF304DF1C}" type="sibTrans" cxnId="{45BF54A2-F0DC-41B2-B07E-3C93909DE636}">
      <dgm:prSet/>
      <dgm:spPr/>
      <dgm:t>
        <a:bodyPr/>
        <a:lstStyle/>
        <a:p>
          <a:endParaRPr lang="es-ES_tradnl"/>
        </a:p>
      </dgm:t>
    </dgm:pt>
    <dgm:pt modelId="{F183F1F9-7B3B-451A-80F4-0E3489F1CDE0}">
      <dgm:prSet/>
      <dgm:spPr/>
      <dgm:t>
        <a:bodyPr/>
        <a:lstStyle/>
        <a:p>
          <a:pPr rtl="0"/>
          <a:r>
            <a:rPr lang="es-ES" b="1"/>
            <a:t>Hipoacusia</a:t>
          </a:r>
          <a:endParaRPr lang="es-ES_tradnl" b="1"/>
        </a:p>
      </dgm:t>
    </dgm:pt>
    <dgm:pt modelId="{23C4E99D-2074-4299-8DED-D708E7334B76}" type="parTrans" cxnId="{3EA3FC7B-73E1-4272-9FA6-E4696981E573}">
      <dgm:prSet/>
      <dgm:spPr/>
      <dgm:t>
        <a:bodyPr/>
        <a:lstStyle/>
        <a:p>
          <a:endParaRPr lang="es-ES_tradnl"/>
        </a:p>
      </dgm:t>
    </dgm:pt>
    <dgm:pt modelId="{07A7FEAD-3A04-4A84-A779-F4A7A354AFA6}" type="sibTrans" cxnId="{3EA3FC7B-73E1-4272-9FA6-E4696981E573}">
      <dgm:prSet/>
      <dgm:spPr/>
      <dgm:t>
        <a:bodyPr/>
        <a:lstStyle/>
        <a:p>
          <a:endParaRPr lang="es-ES_tradnl"/>
        </a:p>
      </dgm:t>
    </dgm:pt>
    <dgm:pt modelId="{001CC789-1AFC-4CFF-A76A-F761DDDE13BF}">
      <dgm:prSet/>
      <dgm:spPr/>
      <dgm:t>
        <a:bodyPr/>
        <a:lstStyle/>
        <a:p>
          <a:pPr rtl="0"/>
          <a:r>
            <a:rPr lang="es-ES" b="1"/>
            <a:t>Débil visual</a:t>
          </a:r>
          <a:endParaRPr lang="es-ES_tradnl" b="1"/>
        </a:p>
      </dgm:t>
    </dgm:pt>
    <dgm:pt modelId="{751D5164-0667-4223-BE2C-C2BB2954FD4C}" type="parTrans" cxnId="{FBEE9567-B964-4D64-8128-0BE4CE8B5B6A}">
      <dgm:prSet/>
      <dgm:spPr/>
      <dgm:t>
        <a:bodyPr/>
        <a:lstStyle/>
        <a:p>
          <a:endParaRPr lang="es-ES_tradnl"/>
        </a:p>
      </dgm:t>
    </dgm:pt>
    <dgm:pt modelId="{5876C3E3-213A-420B-B31D-5E86B9316E4A}" type="sibTrans" cxnId="{FBEE9567-B964-4D64-8128-0BE4CE8B5B6A}">
      <dgm:prSet/>
      <dgm:spPr/>
      <dgm:t>
        <a:bodyPr/>
        <a:lstStyle/>
        <a:p>
          <a:endParaRPr lang="es-ES_tradnl"/>
        </a:p>
      </dgm:t>
    </dgm:pt>
    <dgm:pt modelId="{DA7BC9C8-88FD-4E55-99AD-63038381CF94}" type="pres">
      <dgm:prSet presAssocID="{8CD8BCEA-EC94-45BA-96A5-C764F1148BCD}" presName="linear" presStyleCnt="0">
        <dgm:presLayoutVars>
          <dgm:animLvl val="lvl"/>
          <dgm:resizeHandles val="exact"/>
        </dgm:presLayoutVars>
      </dgm:prSet>
      <dgm:spPr/>
    </dgm:pt>
    <dgm:pt modelId="{D985EC06-4DE6-445F-914E-06701165E159}" type="pres">
      <dgm:prSet presAssocID="{CCF7119E-4F44-4529-8C0F-B0660BC085C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B4657233-9E57-4830-8D62-8A520F28D17E}" type="pres">
      <dgm:prSet presAssocID="{76EBF688-0808-47CE-95F7-5483AD215213}" presName="spacer" presStyleCnt="0"/>
      <dgm:spPr/>
    </dgm:pt>
    <dgm:pt modelId="{7C122CE2-294A-463B-9880-F4F3791A57B9}" type="pres">
      <dgm:prSet presAssocID="{489AD59E-73F7-4BC5-981B-F2F38CB393A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5E684AA-A781-4131-813B-7EED2EF98AEC}" type="pres">
      <dgm:prSet presAssocID="{05BD828D-45A7-44FF-A47E-ABE106B3B0F7}" presName="spacer" presStyleCnt="0"/>
      <dgm:spPr/>
    </dgm:pt>
    <dgm:pt modelId="{D78D5FC5-A506-4552-BAA1-540D8FFA8888}" type="pres">
      <dgm:prSet presAssocID="{7E70B725-A851-4FC3-BDF9-4B6ED1661283}" presName="parentText" presStyleLbl="node1" presStyleIdx="2" presStyleCnt="6" custLinFactY="-117927" custLinFactNeighborX="-3916" custLinFactNeighborY="-200000">
        <dgm:presLayoutVars>
          <dgm:chMax val="0"/>
          <dgm:bulletEnabled val="1"/>
        </dgm:presLayoutVars>
      </dgm:prSet>
      <dgm:spPr/>
    </dgm:pt>
    <dgm:pt modelId="{95C3437E-5831-42FE-BC25-521B1D7027B9}" type="pres">
      <dgm:prSet presAssocID="{5D68FC63-FE86-44AA-BB93-505404B893D6}" presName="spacer" presStyleCnt="0"/>
      <dgm:spPr/>
    </dgm:pt>
    <dgm:pt modelId="{3B19CD36-FB99-49B0-9008-1AB1071BA12A}" type="pres">
      <dgm:prSet presAssocID="{DCF07774-9933-4FB7-B838-BB88CDE6341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D33C472-E7C7-4C25-8FA4-AC966DBDA088}" type="pres">
      <dgm:prSet presAssocID="{A1880714-6EB9-4B6D-8AC7-058EF304DF1C}" presName="spacer" presStyleCnt="0"/>
      <dgm:spPr/>
    </dgm:pt>
    <dgm:pt modelId="{B1C47A1B-997E-4EA2-B77C-1F38D6A0848D}" type="pres">
      <dgm:prSet presAssocID="{F183F1F9-7B3B-451A-80F4-0E3489F1CDE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8E8864C-AA92-4A82-9FCE-8340A745755E}" type="pres">
      <dgm:prSet presAssocID="{07A7FEAD-3A04-4A84-A779-F4A7A354AFA6}" presName="spacer" presStyleCnt="0"/>
      <dgm:spPr/>
    </dgm:pt>
    <dgm:pt modelId="{C7142575-D87C-4982-B151-70DCBD6643CF}" type="pres">
      <dgm:prSet presAssocID="{001CC789-1AFC-4CFF-A76A-F761DDDE13B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40919B07-D922-47D4-8114-44F9EDB22FC7}" type="presOf" srcId="{F183F1F9-7B3B-451A-80F4-0E3489F1CDE0}" destId="{B1C47A1B-997E-4EA2-B77C-1F38D6A0848D}" srcOrd="0" destOrd="0" presId="urn:microsoft.com/office/officeart/2005/8/layout/vList2"/>
    <dgm:cxn modelId="{0663453F-AB68-4206-A003-9B16440BA571}" type="presOf" srcId="{CCF7119E-4F44-4529-8C0F-B0660BC085CF}" destId="{D985EC06-4DE6-445F-914E-06701165E159}" srcOrd="0" destOrd="0" presId="urn:microsoft.com/office/officeart/2005/8/layout/vList2"/>
    <dgm:cxn modelId="{548E0D5C-25BE-4DE8-81C3-1FB62F551FDE}" srcId="{8CD8BCEA-EC94-45BA-96A5-C764F1148BCD}" destId="{7E70B725-A851-4FC3-BDF9-4B6ED1661283}" srcOrd="2" destOrd="0" parTransId="{FEDA6F31-8080-4E85-A8FF-16245C07F72E}" sibTransId="{5D68FC63-FE86-44AA-BB93-505404B893D6}"/>
    <dgm:cxn modelId="{FBEE9567-B964-4D64-8128-0BE4CE8B5B6A}" srcId="{8CD8BCEA-EC94-45BA-96A5-C764F1148BCD}" destId="{001CC789-1AFC-4CFF-A76A-F761DDDE13BF}" srcOrd="5" destOrd="0" parTransId="{751D5164-0667-4223-BE2C-C2BB2954FD4C}" sibTransId="{5876C3E3-213A-420B-B31D-5E86B9316E4A}"/>
    <dgm:cxn modelId="{BEA9F949-A0E4-4E87-AB8C-42F93DC66298}" srcId="{8CD8BCEA-EC94-45BA-96A5-C764F1148BCD}" destId="{489AD59E-73F7-4BC5-981B-F2F38CB393A5}" srcOrd="1" destOrd="0" parTransId="{3C0F434C-CCB8-4DE8-8A2F-463A2D03938D}" sibTransId="{05BD828D-45A7-44FF-A47E-ABE106B3B0F7}"/>
    <dgm:cxn modelId="{BEB84977-34CA-4B09-B035-F8F9E9BB678F}" type="presOf" srcId="{7E70B725-A851-4FC3-BDF9-4B6ED1661283}" destId="{D78D5FC5-A506-4552-BAA1-540D8FFA8888}" srcOrd="0" destOrd="0" presId="urn:microsoft.com/office/officeart/2005/8/layout/vList2"/>
    <dgm:cxn modelId="{3EA3FC7B-73E1-4272-9FA6-E4696981E573}" srcId="{8CD8BCEA-EC94-45BA-96A5-C764F1148BCD}" destId="{F183F1F9-7B3B-451A-80F4-0E3489F1CDE0}" srcOrd="4" destOrd="0" parTransId="{23C4E99D-2074-4299-8DED-D708E7334B76}" sibTransId="{07A7FEAD-3A04-4A84-A779-F4A7A354AFA6}"/>
    <dgm:cxn modelId="{2074BC89-BFFA-457E-B960-732476FE6187}" type="presOf" srcId="{8CD8BCEA-EC94-45BA-96A5-C764F1148BCD}" destId="{DA7BC9C8-88FD-4E55-99AD-63038381CF94}" srcOrd="0" destOrd="0" presId="urn:microsoft.com/office/officeart/2005/8/layout/vList2"/>
    <dgm:cxn modelId="{6518AE93-872E-4B51-8B45-510A4654D0EB}" type="presOf" srcId="{001CC789-1AFC-4CFF-A76A-F761DDDE13BF}" destId="{C7142575-D87C-4982-B151-70DCBD6643CF}" srcOrd="0" destOrd="0" presId="urn:microsoft.com/office/officeart/2005/8/layout/vList2"/>
    <dgm:cxn modelId="{45BF54A2-F0DC-41B2-B07E-3C93909DE636}" srcId="{8CD8BCEA-EC94-45BA-96A5-C764F1148BCD}" destId="{DCF07774-9933-4FB7-B838-BB88CDE6341B}" srcOrd="3" destOrd="0" parTransId="{3B8B827C-7745-45A4-9AD6-E5995B9236AB}" sibTransId="{A1880714-6EB9-4B6D-8AC7-058EF304DF1C}"/>
    <dgm:cxn modelId="{B13EDFD8-1C07-4DEE-96CC-A78DDA0D305E}" type="presOf" srcId="{DCF07774-9933-4FB7-B838-BB88CDE6341B}" destId="{3B19CD36-FB99-49B0-9008-1AB1071BA12A}" srcOrd="0" destOrd="0" presId="urn:microsoft.com/office/officeart/2005/8/layout/vList2"/>
    <dgm:cxn modelId="{4699A4E5-03C6-4FD6-AEE6-45ED2358F868}" srcId="{8CD8BCEA-EC94-45BA-96A5-C764F1148BCD}" destId="{CCF7119E-4F44-4529-8C0F-B0660BC085CF}" srcOrd="0" destOrd="0" parTransId="{FAB7D66A-1B6A-4B81-94C5-B5DA0C364B7A}" sibTransId="{76EBF688-0808-47CE-95F7-5483AD215213}"/>
    <dgm:cxn modelId="{7121BFF0-35A2-4B9B-AD03-D30D8884EAB1}" type="presOf" srcId="{489AD59E-73F7-4BC5-981B-F2F38CB393A5}" destId="{7C122CE2-294A-463B-9880-F4F3791A57B9}" srcOrd="0" destOrd="0" presId="urn:microsoft.com/office/officeart/2005/8/layout/vList2"/>
    <dgm:cxn modelId="{EE5E2F43-623D-4B1D-9B82-15667FB5E1C3}" type="presParOf" srcId="{DA7BC9C8-88FD-4E55-99AD-63038381CF94}" destId="{D985EC06-4DE6-445F-914E-06701165E159}" srcOrd="0" destOrd="0" presId="urn:microsoft.com/office/officeart/2005/8/layout/vList2"/>
    <dgm:cxn modelId="{96AD0983-1213-45A1-9A27-78B4FC039633}" type="presParOf" srcId="{DA7BC9C8-88FD-4E55-99AD-63038381CF94}" destId="{B4657233-9E57-4830-8D62-8A520F28D17E}" srcOrd="1" destOrd="0" presId="urn:microsoft.com/office/officeart/2005/8/layout/vList2"/>
    <dgm:cxn modelId="{B5924E80-3DAB-4F96-BF02-C9E1E87DC270}" type="presParOf" srcId="{DA7BC9C8-88FD-4E55-99AD-63038381CF94}" destId="{7C122CE2-294A-463B-9880-F4F3791A57B9}" srcOrd="2" destOrd="0" presId="urn:microsoft.com/office/officeart/2005/8/layout/vList2"/>
    <dgm:cxn modelId="{A4859C37-7F83-4449-8B49-DEC93A154023}" type="presParOf" srcId="{DA7BC9C8-88FD-4E55-99AD-63038381CF94}" destId="{75E684AA-A781-4131-813B-7EED2EF98AEC}" srcOrd="3" destOrd="0" presId="urn:microsoft.com/office/officeart/2005/8/layout/vList2"/>
    <dgm:cxn modelId="{69F71CFB-56AD-46C8-A7AD-639493A311CD}" type="presParOf" srcId="{DA7BC9C8-88FD-4E55-99AD-63038381CF94}" destId="{D78D5FC5-A506-4552-BAA1-540D8FFA8888}" srcOrd="4" destOrd="0" presId="urn:microsoft.com/office/officeart/2005/8/layout/vList2"/>
    <dgm:cxn modelId="{F899FCFD-42BF-4EB6-B1DA-79EE0A83A69A}" type="presParOf" srcId="{DA7BC9C8-88FD-4E55-99AD-63038381CF94}" destId="{95C3437E-5831-42FE-BC25-521B1D7027B9}" srcOrd="5" destOrd="0" presId="urn:microsoft.com/office/officeart/2005/8/layout/vList2"/>
    <dgm:cxn modelId="{DBF8444C-5A00-424A-B377-7D8F9D165949}" type="presParOf" srcId="{DA7BC9C8-88FD-4E55-99AD-63038381CF94}" destId="{3B19CD36-FB99-49B0-9008-1AB1071BA12A}" srcOrd="6" destOrd="0" presId="urn:microsoft.com/office/officeart/2005/8/layout/vList2"/>
    <dgm:cxn modelId="{81DDA908-3689-46A6-BEB3-443252B00972}" type="presParOf" srcId="{DA7BC9C8-88FD-4E55-99AD-63038381CF94}" destId="{6D33C472-E7C7-4C25-8FA4-AC966DBDA088}" srcOrd="7" destOrd="0" presId="urn:microsoft.com/office/officeart/2005/8/layout/vList2"/>
    <dgm:cxn modelId="{ABFC0FEA-A11E-413D-9BFE-C1E66E66BD54}" type="presParOf" srcId="{DA7BC9C8-88FD-4E55-99AD-63038381CF94}" destId="{B1C47A1B-997E-4EA2-B77C-1F38D6A0848D}" srcOrd="8" destOrd="0" presId="urn:microsoft.com/office/officeart/2005/8/layout/vList2"/>
    <dgm:cxn modelId="{20F3B508-B7AC-4C2F-9092-5F83E217BA93}" type="presParOf" srcId="{DA7BC9C8-88FD-4E55-99AD-63038381CF94}" destId="{18E8864C-AA92-4A82-9FCE-8340A745755E}" srcOrd="9" destOrd="0" presId="urn:microsoft.com/office/officeart/2005/8/layout/vList2"/>
    <dgm:cxn modelId="{26E794D9-7FC8-458E-B49A-4BCB41699525}" type="presParOf" srcId="{DA7BC9C8-88FD-4E55-99AD-63038381CF94}" destId="{C7142575-D87C-4982-B151-70DCBD6643C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5EC06-4DE6-445F-914E-06701165E159}">
      <dsp:nvSpPr>
        <dsp:cNvPr id="0" name=""/>
        <dsp:cNvSpPr/>
      </dsp:nvSpPr>
      <dsp:spPr>
        <a:xfrm>
          <a:off x="0" y="32805"/>
          <a:ext cx="7543801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/>
            <a:t>Reacción inadecuada a estímulos táctiles</a:t>
          </a:r>
          <a:endParaRPr lang="es-ES_tradnl" sz="2500" b="1" kern="1200"/>
        </a:p>
      </dsp:txBody>
      <dsp:txXfrm>
        <a:off x="29271" y="62076"/>
        <a:ext cx="7485259" cy="541083"/>
      </dsp:txXfrm>
    </dsp:sp>
    <dsp:sp modelId="{7C122CE2-294A-463B-9880-F4F3791A57B9}">
      <dsp:nvSpPr>
        <dsp:cNvPr id="0" name=""/>
        <dsp:cNvSpPr/>
      </dsp:nvSpPr>
      <dsp:spPr>
        <a:xfrm>
          <a:off x="0" y="704430"/>
          <a:ext cx="7543801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/>
            <a:t>Reacción inadecuada a estímulos visuales</a:t>
          </a:r>
          <a:endParaRPr lang="es-ES_tradnl" sz="2500" b="1" kern="1200"/>
        </a:p>
      </dsp:txBody>
      <dsp:txXfrm>
        <a:off x="29271" y="733701"/>
        <a:ext cx="7485259" cy="541083"/>
      </dsp:txXfrm>
    </dsp:sp>
    <dsp:sp modelId="{D78D5FC5-A506-4552-BAA1-540D8FFA8888}">
      <dsp:nvSpPr>
        <dsp:cNvPr id="0" name=""/>
        <dsp:cNvSpPr/>
      </dsp:nvSpPr>
      <dsp:spPr>
        <a:xfrm>
          <a:off x="0" y="524935"/>
          <a:ext cx="7543801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/>
            <a:t>Reacción inadecuada a estímulos auditivos</a:t>
          </a:r>
          <a:endParaRPr lang="es-ES_tradnl" sz="2500" b="1" kern="1200"/>
        </a:p>
      </dsp:txBody>
      <dsp:txXfrm>
        <a:off x="29271" y="554206"/>
        <a:ext cx="7485259" cy="541083"/>
      </dsp:txXfrm>
    </dsp:sp>
    <dsp:sp modelId="{3B19CD36-FB99-49B0-9008-1AB1071BA12A}">
      <dsp:nvSpPr>
        <dsp:cNvPr id="0" name=""/>
        <dsp:cNvSpPr/>
      </dsp:nvSpPr>
      <dsp:spPr>
        <a:xfrm>
          <a:off x="0" y="2047680"/>
          <a:ext cx="7543801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/>
            <a:t>Reacción inadecuada a estímulos vestibulares</a:t>
          </a:r>
          <a:endParaRPr lang="es-ES_tradnl" sz="2500" b="1" kern="1200"/>
        </a:p>
      </dsp:txBody>
      <dsp:txXfrm>
        <a:off x="29271" y="2076951"/>
        <a:ext cx="7485259" cy="541083"/>
      </dsp:txXfrm>
    </dsp:sp>
    <dsp:sp modelId="{B1C47A1B-997E-4EA2-B77C-1F38D6A0848D}">
      <dsp:nvSpPr>
        <dsp:cNvPr id="0" name=""/>
        <dsp:cNvSpPr/>
      </dsp:nvSpPr>
      <dsp:spPr>
        <a:xfrm>
          <a:off x="0" y="2719305"/>
          <a:ext cx="7543801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/>
            <a:t>Hipoacusia</a:t>
          </a:r>
          <a:endParaRPr lang="es-ES_tradnl" sz="2500" b="1" kern="1200"/>
        </a:p>
      </dsp:txBody>
      <dsp:txXfrm>
        <a:off x="29271" y="2748576"/>
        <a:ext cx="7485259" cy="541083"/>
      </dsp:txXfrm>
    </dsp:sp>
    <dsp:sp modelId="{C7142575-D87C-4982-B151-70DCBD6643CF}">
      <dsp:nvSpPr>
        <dsp:cNvPr id="0" name=""/>
        <dsp:cNvSpPr/>
      </dsp:nvSpPr>
      <dsp:spPr>
        <a:xfrm>
          <a:off x="0" y="3390930"/>
          <a:ext cx="7543801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/>
            <a:t>Débil visual</a:t>
          </a:r>
          <a:endParaRPr lang="es-ES_tradnl" sz="2500" b="1" kern="1200"/>
        </a:p>
      </dsp:txBody>
      <dsp:txXfrm>
        <a:off x="29271" y="3420201"/>
        <a:ext cx="7485259" cy="541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EF9B5-2161-4480-BD88-6F9B8351EEA3}" type="datetimeFigureOut">
              <a:rPr lang="es-HN" smtClean="0"/>
              <a:t>16/3/2022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F3E7E-0F2C-44B5-9FF9-0F3D4BDFFEDC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77400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F3E7E-0F2C-44B5-9FF9-0F3D4BDFFEDC}" type="slidenum">
              <a:rPr lang="es-HN" smtClean="0"/>
              <a:t>1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29163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imagen de diapositiva 1">
            <a:extLst>
              <a:ext uri="{FF2B5EF4-FFF2-40B4-BE49-F238E27FC236}">
                <a16:creationId xmlns:a16="http://schemas.microsoft.com/office/drawing/2014/main" id="{0A63DA67-E7B9-42FA-94D4-77702656A8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Marcador de notas 2">
            <a:extLst>
              <a:ext uri="{FF2B5EF4-FFF2-40B4-BE49-F238E27FC236}">
                <a16:creationId xmlns:a16="http://schemas.microsoft.com/office/drawing/2014/main" id="{071A843E-6CEE-47C8-BC6D-745BA3A92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s-ES"/>
          </a:p>
        </p:txBody>
      </p:sp>
      <p:sp>
        <p:nvSpPr>
          <p:cNvPr id="9220" name="Marcador de número de diapositiva 3">
            <a:extLst>
              <a:ext uri="{FF2B5EF4-FFF2-40B4-BE49-F238E27FC236}">
                <a16:creationId xmlns:a16="http://schemas.microsoft.com/office/drawing/2014/main" id="{D36FC260-05C8-4723-AC9E-A6E523336A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DDC7E5-BCF7-415E-BE65-2C18D9502BBA}" type="slidenum">
              <a:rPr lang="es-MX" altLang="es-E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es-MX" altLang="es-E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/>
              <a:t>Antecedentes prenatal , natal , postnatal. Evaluación medica del R.N.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F3E7E-0F2C-44B5-9FF9-0F3D4BDFFEDC}" type="slidenum">
              <a:rPr lang="es-HN" smtClean="0"/>
              <a:t>5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75589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B4F88F-F467-4789-A524-DE9A38F62111}" type="slidenum">
              <a:rPr lang="es-ES" altLang="es-HN"/>
              <a:pPr eaLnBrk="1" hangingPunct="1"/>
              <a:t>9</a:t>
            </a:fld>
            <a:endParaRPr lang="es-ES" altLang="es-HN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HN" altLang="es-H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D59441A-9E03-493F-9B36-33A6592AB9B1}" type="slidenum">
              <a:rPr lang="es-ES" altLang="es-HN"/>
              <a:pPr eaLnBrk="1" hangingPunct="1"/>
              <a:t>10</a:t>
            </a:fld>
            <a:endParaRPr lang="es-ES" altLang="es-HN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HN" altLang="es-H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1F1ADF-A693-4895-B07A-8CCE37BEFF4B}" type="slidenum">
              <a:rPr lang="es-ES" altLang="es-HN"/>
              <a:pPr eaLnBrk="1" hangingPunct="1"/>
              <a:t>11</a:t>
            </a:fld>
            <a:endParaRPr lang="es-ES" altLang="es-HN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HN" altLang="es-H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36BD872-87E6-4DB6-AB61-3327DF7F1782}" type="slidenum">
              <a:rPr lang="es-ES" altLang="es-HN"/>
              <a:pPr eaLnBrk="1" hangingPunct="1"/>
              <a:t>12</a:t>
            </a:fld>
            <a:endParaRPr lang="es-ES" altLang="es-HN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HN" altLang="es-H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/>
              <a:t>Hablar de educación a los niños de la sensibilidad.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F3E7E-0F2C-44B5-9FF9-0F3D4BDFFEDC}" type="slidenum">
              <a:rPr lang="es-HN" smtClean="0"/>
              <a:t>15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43354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HN"/>
              <a:t>Hablar como el niño aprende , repetición y organización.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4F3E7E-0F2C-44B5-9FF9-0F3D4BDFFEDC}" type="slidenum">
              <a:rPr lang="es-HN" smtClean="0"/>
              <a:t>17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83395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F1C9E-945F-4682-AC44-E4B58254471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357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5645A-F255-471D-B883-983ED5435F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HN"/>
              <a:t> discapacidad en niños.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53EB87-7B93-4194-AC9D-91C82F551D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HN" err="1"/>
              <a:t>Dra</a:t>
            </a:r>
            <a:r>
              <a:rPr lang="es-HN"/>
              <a:t> </a:t>
            </a:r>
            <a:r>
              <a:rPr lang="es-HN" err="1"/>
              <a:t>Ascela</a:t>
            </a:r>
            <a:r>
              <a:rPr lang="es-HN"/>
              <a:t> Yolani Vasquez Briceño . </a:t>
            </a:r>
          </a:p>
          <a:p>
            <a:r>
              <a:rPr lang="es-HN"/>
              <a:t>Alta especialidad en Rehabilitacion pediátrica 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CD7654A-B328-46DA-855B-153B56637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67" y="2861975"/>
            <a:ext cx="4235106" cy="250543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D186DA7-8DA6-4841-B122-A3629BE29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612" y="-136720"/>
            <a:ext cx="3810000" cy="268605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1C78816-5DDE-4EF8-B9FE-F53078860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288" y="524892"/>
            <a:ext cx="3375803" cy="196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56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265113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HN" altLang="es-HN" sz="4000"/>
              <a:t>Parálisis Cerebral </a:t>
            </a:r>
            <a:br>
              <a:rPr lang="es-HN" altLang="es-HN" sz="4000"/>
            </a:br>
            <a:r>
              <a:rPr lang="es-HN" altLang="es-HN" sz="4000"/>
              <a:t>Clasificación funcional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609600" indent="-609600"/>
            <a:r>
              <a:rPr lang="es-HN" altLang="es-HN" sz="2400"/>
              <a:t>Moderado.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s-HN" altLang="es-HN" sz="2400"/>
              <a:t>Necesita de ciertas ayudas técnicas para la marcha y las AVDH.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s-HN" altLang="es-HN" sz="2400"/>
              <a:t>Problemas de comunicación.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s-HN" altLang="es-HN" sz="2400"/>
              <a:t>CI normal o D.M leve-moderado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s-HN" altLang="es-HN" sz="2400"/>
              <a:t>Requiere tratamiento para su integración.</a:t>
            </a:r>
          </a:p>
          <a:p>
            <a:pPr marL="609600" indent="-609600">
              <a:buFont typeface="Wingdings" pitchFamily="2" charset="2"/>
              <a:buAutoNum type="arabicPeriod"/>
            </a:pPr>
            <a:endParaRPr lang="es-HN" altLang="es-HN" sz="2400"/>
          </a:p>
        </p:txBody>
      </p:sp>
      <p:sp>
        <p:nvSpPr>
          <p:cNvPr id="152583" name="Line 7"/>
          <p:cNvSpPr>
            <a:spLocks noChangeShapeType="1"/>
          </p:cNvSpPr>
          <p:nvPr/>
        </p:nvSpPr>
        <p:spPr bwMode="auto">
          <a:xfrm flipV="1">
            <a:off x="1919288" y="836613"/>
            <a:ext cx="84582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HN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15D1D1-8404-46BC-B0C2-E90B4E6E5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630" y="255869"/>
            <a:ext cx="2505673" cy="115224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68A23F4-15D7-44B1-8E6E-505D8D9E56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29540" y="1710187"/>
            <a:ext cx="4171410" cy="2057400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FB5C067-74B7-4B3B-93A9-04B49B1C3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098" y="3914955"/>
            <a:ext cx="2743200" cy="2392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8534400" cy="1507067"/>
          </a:xfrm>
        </p:spPr>
        <p:txBody>
          <a:bodyPr/>
          <a:lstStyle/>
          <a:p>
            <a:pPr eaLnBrk="1" hangingPunct="1"/>
            <a:r>
              <a:rPr lang="es-HN" altLang="es-HN" sz="4000"/>
              <a:t>Parálisis Cerebral </a:t>
            </a:r>
            <a:br>
              <a:rPr lang="es-HN" altLang="es-HN" sz="4000"/>
            </a:br>
            <a:r>
              <a:rPr lang="es-HN" altLang="es-HN" sz="4000"/>
              <a:t>Clasificación Funcional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2" y="1735667"/>
            <a:ext cx="8534400" cy="205104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s-HN" altLang="es-HN"/>
              <a:t>     Total o Severa.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s-HN" altLang="es-HN"/>
              <a:t>Sus impedimentos motores, mentales y /o sensoriales le impiden alcanzar la independencia cuidado.</a:t>
            </a:r>
          </a:p>
          <a:p>
            <a:pPr marL="609600" indent="-609600">
              <a:buNone/>
            </a:pPr>
            <a:endParaRPr lang="es-HN" altLang="es-HN"/>
          </a:p>
        </p:txBody>
      </p:sp>
      <p:sp>
        <p:nvSpPr>
          <p:cNvPr id="154630" name="Line 6"/>
          <p:cNvSpPr>
            <a:spLocks noChangeShapeType="1"/>
          </p:cNvSpPr>
          <p:nvPr/>
        </p:nvSpPr>
        <p:spPr bwMode="auto">
          <a:xfrm flipV="1">
            <a:off x="1919288" y="836613"/>
            <a:ext cx="84582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HN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A8A8028-509B-4A99-B502-644F9C31D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163" y="5705756"/>
            <a:ext cx="2505673" cy="115224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601F1CF-4735-4D5C-9CA8-B43B15E39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608" y="3871822"/>
            <a:ext cx="2743200" cy="292435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4A83196-883B-41ED-9417-A219476D9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702" y="4001594"/>
            <a:ext cx="2743200" cy="2650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881188" y="154516"/>
            <a:ext cx="8534400" cy="1507067"/>
          </a:xfrm>
        </p:spPr>
        <p:txBody>
          <a:bodyPr/>
          <a:lstStyle/>
          <a:p>
            <a:pPr eaLnBrk="1" hangingPunct="1"/>
            <a:r>
              <a:rPr lang="es-HN" altLang="es-HN" sz="4000"/>
              <a:t>Parálisis Cerebral </a:t>
            </a:r>
            <a:br>
              <a:rPr lang="es-HN" altLang="es-HN" sz="4000"/>
            </a:br>
            <a:r>
              <a:rPr lang="es-HN" altLang="es-HN" sz="4000"/>
              <a:t>Clasificación Funcional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2" y="2115081"/>
            <a:ext cx="8534400" cy="168319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s-HN" altLang="es-HN"/>
              <a:t>         Grave.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s-HN" altLang="es-HN"/>
              <a:t>Compromiso máximo en todas las áreas de desarrollo . Escasa conexión ambiental y severos problemas asociados.</a:t>
            </a:r>
          </a:p>
        </p:txBody>
      </p:sp>
      <p:pic>
        <p:nvPicPr>
          <p:cNvPr id="23557" name="Picture 5" descr="Imagen 00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56" y="4032691"/>
            <a:ext cx="4265613" cy="20161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8" name="Line 6"/>
          <p:cNvSpPr>
            <a:spLocks noChangeShapeType="1"/>
          </p:cNvSpPr>
          <p:nvPr/>
        </p:nvSpPr>
        <p:spPr bwMode="auto">
          <a:xfrm flipV="1">
            <a:off x="1919288" y="908050"/>
            <a:ext cx="84582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HN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77C4FEF-CF5A-47D0-B985-012F2C586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415" y="5705756"/>
            <a:ext cx="2505673" cy="1152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76BCC-A4AA-49DE-80A0-661B7D865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258" y="274999"/>
            <a:ext cx="8534400" cy="1507067"/>
          </a:xfrm>
        </p:spPr>
        <p:txBody>
          <a:bodyPr/>
          <a:lstStyle/>
          <a:p>
            <a:pPr algn="ctr"/>
            <a:r>
              <a:rPr lang="en-US" err="1"/>
              <a:t>Atención</a:t>
            </a:r>
            <a:r>
              <a:rPr lang="en-US"/>
              <a:t> Integral de las Personas con </a:t>
            </a:r>
            <a:r>
              <a:rPr lang="en-US" err="1"/>
              <a:t>Discapacidad</a:t>
            </a:r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7EADADF-531A-4C0F-87B4-EC1AF9666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8279" y="3671798"/>
            <a:ext cx="5674775" cy="30032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6A7F233-4949-4094-8596-B0759C441644}"/>
              </a:ext>
            </a:extLst>
          </p:cNvPr>
          <p:cNvSpPr txBox="1"/>
          <p:nvPr/>
        </p:nvSpPr>
        <p:spPr>
          <a:xfrm>
            <a:off x="2933990" y="1951672"/>
            <a:ext cx="4083352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/>
            <a:r>
              <a:rPr lang="es-ES" b="1"/>
              <a:t>Honduras – Ley de Equidad y Desarrollo Integral Para las Personas Con Discapacidad</a:t>
            </a:r>
          </a:p>
          <a:p>
            <a:pPr algn="just" fontAlgn="base"/>
            <a:r>
              <a:rPr lang="es-ES"/>
              <a:t>Decreto no. 160-2005</a:t>
            </a:r>
          </a:p>
          <a:p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1C5970-263D-46D7-BA20-52BF84445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884" y="5705756"/>
            <a:ext cx="2505673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56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35C038-76A6-4FB6-BB3A-A510D029C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142" y="1205701"/>
            <a:ext cx="4691149" cy="55556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ES" sz="1700" b="1" dirty="0"/>
              <a:t>ACCESO</a:t>
            </a:r>
          </a:p>
          <a:p>
            <a:pPr algn="just">
              <a:lnSpc>
                <a:spcPct val="90000"/>
              </a:lnSpc>
            </a:pPr>
            <a:r>
              <a:rPr lang="es-ES" sz="1700" b="1" dirty="0"/>
              <a:t>ARTICULO 8.- ACCESO UNIVERSAL.</a:t>
            </a:r>
            <a:r>
              <a:rPr lang="es-ES" sz="1700" dirty="0"/>
              <a:t> Las personas que presten servicios de cualquier índole de atención al público, garantizaran el acceso universal a estos, en igualdad de oportunidades a las personas con discapacidad.</a:t>
            </a:r>
          </a:p>
          <a:p>
            <a:pPr algn="just">
              <a:lnSpc>
                <a:spcPct val="90000"/>
              </a:lnSpc>
            </a:pPr>
            <a:endParaRPr lang="es-ES" sz="1700"/>
          </a:p>
          <a:p>
            <a:pPr marL="0" indent="0" algn="just" fontAlgn="base">
              <a:lnSpc>
                <a:spcPct val="90000"/>
              </a:lnSpc>
              <a:buNone/>
            </a:pPr>
            <a:r>
              <a:rPr lang="es-ES" sz="1700" b="1" dirty="0"/>
              <a:t>EDUCACION</a:t>
            </a:r>
          </a:p>
          <a:p>
            <a:pPr algn="just" fontAlgn="base">
              <a:lnSpc>
                <a:spcPct val="90000"/>
              </a:lnSpc>
            </a:pPr>
            <a:r>
              <a:rPr lang="es-ES" sz="1700" b="1" dirty="0"/>
              <a:t>ARTICULO 17.- ACCESO</a:t>
            </a:r>
            <a:r>
              <a:rPr lang="es-ES" sz="1700" dirty="0"/>
              <a:t>. El Estado mediante los sistemas de educación garantizará el acceso a </a:t>
            </a:r>
            <a:r>
              <a:rPr lang="es-ES" sz="1700" dirty="0" err="1"/>
              <a:t>Ia</a:t>
            </a:r>
            <a:r>
              <a:rPr lang="es-ES" sz="1700" dirty="0"/>
              <a:t> educación en todos sus niveles para las personas con discapacidad, tanto en el sistema público como en el sistema privado.</a:t>
            </a:r>
          </a:p>
          <a:p>
            <a:pPr algn="just" fontAlgn="base">
              <a:lnSpc>
                <a:spcPct val="90000"/>
              </a:lnSpc>
            </a:pPr>
            <a:endParaRPr lang="es-ES" sz="1700"/>
          </a:p>
          <a:p>
            <a:pPr algn="just" fontAlgn="base">
              <a:lnSpc>
                <a:spcPct val="90000"/>
              </a:lnSpc>
            </a:pPr>
            <a:r>
              <a:rPr lang="es-ES" sz="1700" b="1" dirty="0"/>
              <a:t>ARTICULO 18.- LOS ENTES RECTORES DE</a:t>
            </a:r>
            <a:r>
              <a:rPr lang="es-ES" sz="1700" dirty="0"/>
              <a:t> </a:t>
            </a:r>
            <a:r>
              <a:rPr lang="es-ES" sz="1700" b="1" dirty="0"/>
              <a:t>EDUCACIÓN</a:t>
            </a:r>
            <a:r>
              <a:rPr lang="es-ES" sz="1700" dirty="0"/>
              <a:t>. Los entes rectores de educación serán los responsables de velar por el cumplimiento de lo dispuesto en el articulo anterior y deberán, formular e incorporar en el sistema educativo atender los requerimientos de ayuda técnica y servicios de apoyo para las necesidades educativas especiales.</a:t>
            </a:r>
          </a:p>
          <a:p>
            <a:pPr>
              <a:lnSpc>
                <a:spcPct val="90000"/>
              </a:lnSpc>
            </a:pPr>
            <a:endParaRPr lang="en-US" sz="110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AAAA8A-9892-4174-807E-31E31DFE3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8" r="11195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9AE2035-068C-41B7-B602-C422984A1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469" y="30258"/>
            <a:ext cx="2505673" cy="157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0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A66B0C-F446-4F6B-AD2B-C14F82713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734" y="1271197"/>
            <a:ext cx="5549732" cy="4394957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90000"/>
              </a:lnSpc>
            </a:pPr>
            <a:r>
              <a:rPr lang="es-ES" sz="1900" b="1" dirty="0"/>
              <a:t>ARTICULO 21.- APERTURA DE CENTROS</a:t>
            </a:r>
            <a:r>
              <a:rPr lang="es-ES" sz="1900" dirty="0"/>
              <a:t>. Se deben incluir en cada centro educativo que se abra en el sistema educativo nacional todas las exigencias físicas, didácticas y curriculares que de acuerdo a los criterios técnicos especializados sean necesarias para atender a los estudiantes con necesidades educativas especiales. Esto será también un requisito que deberán acreditar fehacientemente los centros educativos del sistema privado previa a poder obtener su respectiva autorizaci6n para prestar servicios educativos.</a:t>
            </a:r>
          </a:p>
          <a:p>
            <a:pPr algn="just">
              <a:lnSpc>
                <a:spcPct val="90000"/>
              </a:lnSpc>
            </a:pPr>
            <a:endParaRPr lang="es-ES" sz="1900"/>
          </a:p>
          <a:p>
            <a:pPr algn="just">
              <a:lnSpc>
                <a:spcPct val="90000"/>
              </a:lnSpc>
            </a:pPr>
            <a:r>
              <a:rPr lang="es-ES" sz="1900" b="1" dirty="0"/>
              <a:t>ARTICULO 22.- UBICACIÓN</a:t>
            </a:r>
            <a:r>
              <a:rPr lang="es-ES" sz="1900" dirty="0"/>
              <a:t>. La educación de las personas con necesidades educativas especiales además de ser de igual calidad a </a:t>
            </a:r>
            <a:r>
              <a:rPr lang="es-ES" sz="1900" dirty="0" err="1"/>
              <a:t>Ia</a:t>
            </a:r>
            <a:r>
              <a:rPr lang="es-ES" sz="1900" dirty="0"/>
              <a:t> regular deberá ser impartida en las mismas modalidades de horario y en el centro mas cercano al </a:t>
            </a:r>
            <a:r>
              <a:rPr lang="es-ES" sz="1900" dirty="0" err="1"/>
              <a:t>Iugar</a:t>
            </a:r>
            <a:r>
              <a:rPr lang="es-ES" sz="1900" dirty="0"/>
              <a:t> de residencia.</a:t>
            </a:r>
          </a:p>
          <a:p>
            <a:pPr>
              <a:lnSpc>
                <a:spcPct val="90000"/>
              </a:lnSpc>
            </a:pPr>
            <a:endParaRPr lang="en-US" sz="15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BEB7A2-B16E-4DCA-908C-84ECDFFA4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57" r="5033" b="-3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37BE1E-2BDA-42E3-88EE-0185431595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9" r="5629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60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CEADE6-4401-4450-9196-F9765416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br>
              <a:rPr lang="en-US" b="1" dirty="0"/>
            </a:br>
            <a:r>
              <a:rPr lang="en-US" sz="2000" b="1" dirty="0"/>
              <a:t>ÁREA MÉDICA</a:t>
            </a:r>
            <a:br>
              <a:rPr lang="en-US" sz="2000" b="1" dirty="0"/>
            </a:b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30183B-4D02-4DF9-A575-898B4119E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s-ES" sz="1500" dirty="0"/>
              <a:t>Brinda seguimiento médico preventivo a niños recién nacidos con alto riesgo de lesión cerebral por factores adversos al nacimiento, detecta tempranamente, diagnostica daño cerebral en estos niños e indica el plan de tratamiento de forma integral.</a:t>
            </a:r>
          </a:p>
          <a:p>
            <a:pPr algn="just">
              <a:lnSpc>
                <a:spcPct val="90000"/>
              </a:lnSpc>
            </a:pPr>
            <a:r>
              <a:rPr lang="es-ES" sz="1500" dirty="0"/>
              <a:t>Coordina el Equipo Interdisciplinario, donde se hace un abordaje inclusivo centrado en la persona y la familia con un equipo de profesionales de las áreas terapéuticas y de apoyo según sus necesidades físicas, psicológicas y sociales.</a:t>
            </a:r>
            <a:endParaRPr lang="en-US" sz="15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97F7334-88BB-4761-81EA-1F8B5EB67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65" y="1983555"/>
            <a:ext cx="4033684" cy="35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56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es-MX" altLang="es-HN" b="1">
                <a:solidFill>
                  <a:schemeClr val="bg1"/>
                </a:solidFill>
              </a:rPr>
              <a:t>REHABILITACIÓN </a:t>
            </a:r>
            <a:br>
              <a:rPr lang="es-MX" altLang="es-HN" b="1">
                <a:solidFill>
                  <a:schemeClr val="bg1"/>
                </a:solidFill>
              </a:rPr>
            </a:br>
            <a:r>
              <a:rPr lang="es-MX" altLang="es-HN" sz="3200" b="1">
                <a:solidFill>
                  <a:schemeClr val="bg1"/>
                </a:solidFill>
              </a:rPr>
              <a:t>DEPENDERÁ:</a:t>
            </a:r>
            <a:endParaRPr lang="es-ES" altLang="es-HN" sz="3200" b="1">
              <a:solidFill>
                <a:schemeClr val="bg1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04912" y="1639888"/>
            <a:ext cx="6324600" cy="45259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s-MX" altLang="es-HN" sz="2400" b="1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ü"/>
            </a:pPr>
            <a:r>
              <a:rPr lang="es-MX" altLang="es-HN" sz="2400" b="1">
                <a:solidFill>
                  <a:schemeClr val="bg1"/>
                </a:solidFill>
              </a:rPr>
              <a:t>Tipo de lesi</a:t>
            </a:r>
            <a:r>
              <a:rPr lang="es-MX" altLang="es-HN" sz="2400" b="1">
                <a:solidFill>
                  <a:schemeClr val="bg1"/>
                </a:solidFill>
                <a:latin typeface="Times New Roman" pitchFamily="18" charset="0"/>
              </a:rPr>
              <a:t>ó</a:t>
            </a:r>
            <a:r>
              <a:rPr lang="es-MX" altLang="es-HN" sz="2400" b="1">
                <a:solidFill>
                  <a:schemeClr val="bg1"/>
                </a:solidFill>
              </a:rPr>
              <a:t>n</a:t>
            </a:r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ü"/>
            </a:pPr>
            <a:r>
              <a:rPr lang="es-MX" altLang="es-HN" sz="2400" b="1">
                <a:solidFill>
                  <a:schemeClr val="bg1"/>
                </a:solidFill>
              </a:rPr>
              <a:t>Extensi</a:t>
            </a:r>
            <a:r>
              <a:rPr lang="es-MX" altLang="es-HN" sz="2400" b="1">
                <a:solidFill>
                  <a:schemeClr val="bg1"/>
                </a:solidFill>
                <a:latin typeface="Times New Roman" pitchFamily="18" charset="0"/>
              </a:rPr>
              <a:t>ó</a:t>
            </a:r>
            <a:r>
              <a:rPr lang="es-MX" altLang="es-HN" sz="2400" b="1">
                <a:solidFill>
                  <a:schemeClr val="bg1"/>
                </a:solidFill>
              </a:rPr>
              <a:t>n del da</a:t>
            </a:r>
            <a:r>
              <a:rPr lang="es-MX" altLang="es-HN" sz="2400" b="1">
                <a:solidFill>
                  <a:schemeClr val="bg1"/>
                </a:solidFill>
                <a:latin typeface="Times New Roman" pitchFamily="18" charset="0"/>
              </a:rPr>
              <a:t>ñ</a:t>
            </a:r>
            <a:r>
              <a:rPr lang="es-MX" altLang="es-HN" sz="2400" b="1">
                <a:solidFill>
                  <a:schemeClr val="bg1"/>
                </a:solidFill>
              </a:rPr>
              <a:t>o</a:t>
            </a:r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ü"/>
            </a:pPr>
            <a:r>
              <a:rPr lang="es-MX" altLang="es-HN" sz="2400" b="1">
                <a:solidFill>
                  <a:schemeClr val="bg1"/>
                </a:solidFill>
              </a:rPr>
              <a:t>Edad del paciente (tratamiento)</a:t>
            </a:r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ü"/>
            </a:pPr>
            <a:r>
              <a:rPr lang="es-MX" altLang="es-HN" sz="2400" b="1">
                <a:solidFill>
                  <a:schemeClr val="bg1"/>
                </a:solidFill>
              </a:rPr>
              <a:t>Diagn</a:t>
            </a:r>
            <a:r>
              <a:rPr lang="es-MX" altLang="es-HN" sz="2400" b="1">
                <a:solidFill>
                  <a:schemeClr val="bg1"/>
                </a:solidFill>
                <a:latin typeface="Times New Roman" pitchFamily="18" charset="0"/>
              </a:rPr>
              <a:t>ó</a:t>
            </a:r>
            <a:r>
              <a:rPr lang="es-MX" altLang="es-HN" sz="2400" b="1">
                <a:solidFill>
                  <a:schemeClr val="bg1"/>
                </a:solidFill>
              </a:rPr>
              <a:t>stico y tratamiento integral</a:t>
            </a:r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ü"/>
            </a:pPr>
            <a:r>
              <a:rPr lang="es-MX" altLang="es-HN" sz="2400" b="1">
                <a:solidFill>
                  <a:schemeClr val="bg1"/>
                </a:solidFill>
              </a:rPr>
              <a:t>Capacidad de aprendizaje del ni</a:t>
            </a:r>
            <a:r>
              <a:rPr lang="es-MX" altLang="es-HN" sz="2400" b="1">
                <a:solidFill>
                  <a:schemeClr val="bg1"/>
                </a:solidFill>
                <a:latin typeface="Times New Roman" pitchFamily="18" charset="0"/>
              </a:rPr>
              <a:t>ñ</a:t>
            </a:r>
            <a:r>
              <a:rPr lang="es-MX" altLang="es-HN" sz="2400" b="1">
                <a:solidFill>
                  <a:schemeClr val="bg1"/>
                </a:solidFill>
              </a:rPr>
              <a:t>o </a:t>
            </a:r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ü"/>
            </a:pPr>
            <a:r>
              <a:rPr lang="es-MX" altLang="es-HN" sz="2400" b="1">
                <a:solidFill>
                  <a:schemeClr val="bg1"/>
                </a:solidFill>
              </a:rPr>
              <a:t> Relaci</a:t>
            </a:r>
            <a:r>
              <a:rPr lang="es-MX" altLang="es-HN" sz="2400" b="1">
                <a:solidFill>
                  <a:schemeClr val="bg1"/>
                </a:solidFill>
                <a:latin typeface="Times New Roman" pitchFamily="18" charset="0"/>
              </a:rPr>
              <a:t>ó</a:t>
            </a:r>
            <a:r>
              <a:rPr lang="es-MX" altLang="es-HN" sz="2400" b="1">
                <a:solidFill>
                  <a:schemeClr val="bg1"/>
                </a:solidFill>
              </a:rPr>
              <a:t>n madre e hijo </a:t>
            </a:r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ü"/>
            </a:pPr>
            <a:r>
              <a:rPr lang="es-MX" altLang="es-HN" sz="2400" b="1">
                <a:solidFill>
                  <a:schemeClr val="bg1"/>
                </a:solidFill>
              </a:rPr>
              <a:t>Constancia, frecuencia, tiempo.</a:t>
            </a:r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Font typeface="Wingdings" pitchFamily="2" charset="2"/>
              <a:buChar char="ü"/>
            </a:pPr>
            <a:r>
              <a:rPr lang="es-MX" altLang="es-HN" sz="2400" b="1">
                <a:solidFill>
                  <a:schemeClr val="bg1"/>
                </a:solidFill>
              </a:rPr>
              <a:t>Aprendizaje de los padres sobre la </a:t>
            </a:r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Font typeface="Wingdings" pitchFamily="2" charset="2"/>
              <a:buNone/>
            </a:pPr>
            <a:r>
              <a:rPr lang="es-MX" altLang="es-HN" sz="2400" b="1">
                <a:solidFill>
                  <a:schemeClr val="bg1"/>
                </a:solidFill>
              </a:rPr>
              <a:t>    t</a:t>
            </a:r>
            <a:r>
              <a:rPr lang="es-MX" altLang="es-HN" sz="2400" b="1">
                <a:solidFill>
                  <a:schemeClr val="bg1"/>
                </a:solidFill>
                <a:latin typeface="Times New Roman" pitchFamily="18" charset="0"/>
              </a:rPr>
              <a:t>é</a:t>
            </a:r>
            <a:r>
              <a:rPr lang="es-MX" altLang="es-HN" sz="2400" b="1">
                <a:solidFill>
                  <a:schemeClr val="bg1"/>
                </a:solidFill>
              </a:rPr>
              <a:t>cnica para  ejecutar el tratamiento.</a:t>
            </a:r>
            <a:endParaRPr lang="es-MX" altLang="es-HN" sz="2400" b="1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Font typeface="Wingdings" pitchFamily="2" charset="2"/>
              <a:buNone/>
            </a:pPr>
            <a:endParaRPr lang="es-ES" altLang="es-HN" sz="2400" b="1">
              <a:solidFill>
                <a:schemeClr val="tx2"/>
              </a:solidFill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1484314"/>
            <a:ext cx="2663825" cy="4681537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5881993-226C-4B35-94B4-B947E177D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789" y="207962"/>
            <a:ext cx="2505673" cy="115224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96F339-18B0-403C-AED3-F58E48497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HN" sz="9600"/>
              <a:t>Gracias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716009-A747-4744-946B-91DB1A3A2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582" y="3128846"/>
            <a:ext cx="4865030" cy="285317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C524191-79E1-475D-8E43-17D4B087D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163" y="685800"/>
            <a:ext cx="2505673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6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D5ED1-9639-4C88-8393-8320EF9C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489B3D-0FF6-4FC8-B282-047E7D0B9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181686"/>
            <a:ext cx="8924022" cy="259505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MX"/>
              <a:t>-Cada año en el mundo 15 millones de niños menores de 5 años fallecen.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/>
              <a:t>-96% niños del tercer mundo.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/>
              <a:t>-Los avances de reanimación neonatal han conseguido que los niños prematuros (&lt; 32 semanas gestacionales) o peso al nacer( &lt; 800 gr) cada vez tengan más posibilidades de mantenerles con vida.</a:t>
            </a:r>
          </a:p>
          <a:p>
            <a:r>
              <a:rPr lang="es-MX"/>
              <a:t>-1ra causa de discapacidad es la parálisis cerebral .</a:t>
            </a:r>
          </a:p>
          <a:p>
            <a:endParaRPr lang="es-HN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060BE16-7012-4C83-AAE7-7014012AC08B}"/>
              </a:ext>
            </a:extLst>
          </p:cNvPr>
          <p:cNvSpPr/>
          <p:nvPr/>
        </p:nvSpPr>
        <p:spPr>
          <a:xfrm>
            <a:off x="684212" y="685800"/>
            <a:ext cx="2055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HN"/>
              <a:t>EPIDEMIOLOGIA.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00CA3CB-4A66-456E-8EE7-32EF173EE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583" y="3903293"/>
            <a:ext cx="4706520" cy="23648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E44EB22-4247-4D19-B315-26CA04B0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083" y="-7470"/>
            <a:ext cx="2261382" cy="15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3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E81BF08-5DEB-4082-A0ED-ACED3D69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4" y="93134"/>
            <a:ext cx="8534400" cy="1507067"/>
          </a:xfrm>
        </p:spPr>
        <p:txBody>
          <a:bodyPr/>
          <a:lstStyle/>
          <a:p>
            <a:pPr>
              <a:defRPr/>
            </a:pPr>
            <a:r>
              <a:rPr lang="es-MX">
                <a:latin typeface="Tempus Sans ITC" panose="04020404030D07020202" pitchFamily="82" charset="0"/>
              </a:rPr>
              <a:t>Daño neurológico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4DFB74-2683-4EDC-808A-FAE58AB71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513" y="1111348"/>
            <a:ext cx="10981823" cy="292258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s-MX" sz="2400">
                <a:latin typeface="Tempus Sans ITC" panose="04020404030D07020202" pitchFamily="82" charset="0"/>
              </a:rPr>
              <a:t>Es considerado como la lesión del cerebro que altera la integridad estructural y funcional del sistema nervioso en desarrollo, secundario a un evento perinatal. </a:t>
            </a:r>
          </a:p>
          <a:p>
            <a:pPr>
              <a:defRPr/>
            </a:pPr>
            <a:r>
              <a:rPr lang="es-MX" sz="2400">
                <a:latin typeface="Tempus Sans ITC" panose="04020404030D07020202" pitchFamily="82" charset="0"/>
              </a:rPr>
              <a:t>Causa frecuente de secuelas neurológicas tales como: parálisis cerebral, déficit cognitivo, epilepsia, alteraciones sensoriales y trastornos del aprendizaje en preescolares, entre otras. </a:t>
            </a:r>
          </a:p>
        </p:txBody>
      </p:sp>
      <p:pic>
        <p:nvPicPr>
          <p:cNvPr id="155652" name="Marcador de contenido 1">
            <a:extLst>
              <a:ext uri="{FF2B5EF4-FFF2-40B4-BE49-F238E27FC236}">
                <a16:creationId xmlns:a16="http://schemas.microsoft.com/office/drawing/2014/main" id="{644768E8-B023-4318-825D-08BF3A07574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0868" y="4011812"/>
            <a:ext cx="3264517" cy="2447727"/>
          </a:xfrm>
          <a:effectLst>
            <a:softEdge rad="112500"/>
          </a:effectLst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785A90-592B-4A09-8637-58E6B98E9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1950" y="6459539"/>
            <a:ext cx="8928100" cy="365125"/>
          </a:xfrm>
        </p:spPr>
        <p:txBody>
          <a:bodyPr/>
          <a:lstStyle/>
          <a:p>
            <a:pPr>
              <a:defRPr/>
            </a:pPr>
            <a:r>
              <a:rPr lang="es-MX"/>
              <a:t>Sánchez-Zúñiga María Eloísa, et al. Factores de riesgo y signos de alarma para daño neurológico en niños Rev Mex Neuroci 2009; 10(4): 259-263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3D64E3-AF84-4C9E-A81F-5E85C0133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949" y="-45562"/>
            <a:ext cx="2500531" cy="11569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B7AF196-A5B5-490E-B266-4CD336C1B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864" y="4033936"/>
            <a:ext cx="2666617" cy="2186321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F39750-DAC4-4590-A591-4079F6152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17" y="180375"/>
            <a:ext cx="8534400" cy="1507067"/>
          </a:xfrm>
        </p:spPr>
        <p:txBody>
          <a:bodyPr/>
          <a:lstStyle/>
          <a:p>
            <a:r>
              <a:rPr lang="es-HN"/>
              <a:t>En Honduras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C660B4-B7E3-4EFD-89A3-CDBAF51A0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86" y="1621366"/>
            <a:ext cx="8534400" cy="3615267"/>
          </a:xfrm>
        </p:spPr>
        <p:txBody>
          <a:bodyPr/>
          <a:lstStyle/>
          <a:p>
            <a:endParaRPr lang="es-HN"/>
          </a:p>
          <a:p>
            <a:endParaRPr lang="es-HN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D3FD696-E04D-41DC-B52B-80AADBB5414A}"/>
              </a:ext>
            </a:extLst>
          </p:cNvPr>
          <p:cNvSpPr/>
          <p:nvPr/>
        </p:nvSpPr>
        <p:spPr>
          <a:xfrm>
            <a:off x="5056762" y="1266315"/>
            <a:ext cx="6096000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MX"/>
              <a:t>ALTA PREVALENCIA DE DISCAPACIDAD Y FACTORES ASOCIADOS EN NIÑOS DE 2-17 AÑOS, HONDURAS 2017</a:t>
            </a:r>
          </a:p>
          <a:p>
            <a:endParaRPr lang="es-MX"/>
          </a:p>
          <a:p>
            <a:r>
              <a:rPr lang="es-MX"/>
              <a:t>-Prevalencia discapacidad infantil: 8.1%</a:t>
            </a:r>
          </a:p>
          <a:p>
            <a:r>
              <a:rPr lang="es-MX"/>
              <a:t>La mayoría de las discapacidades identificadas son de etiología adquirida.</a:t>
            </a:r>
          </a:p>
          <a:p>
            <a:r>
              <a:rPr lang="es-MX"/>
              <a:t>Los ámbitos de discapacidad más afectados fueron: control del comportamiento, aprendizaje, atención, comunicación/compresión y caminar.</a:t>
            </a:r>
          </a:p>
          <a:p>
            <a:r>
              <a:rPr lang="es-MX"/>
              <a:t>Hay factores asociados fuertemente a discapacidad infantil, como la enfermedad e crónica en la madre, condiciones del nacimiento y algunas propias del niño.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16B70B-41F4-42F7-8B74-7E698559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5756"/>
            <a:ext cx="2505673" cy="115224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416F20F-C62D-4C67-95C8-2D8CFD916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21" y="2291443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9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E65B6899-CD3B-4B18-9608-ACCD750E4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3203" y="1308294"/>
            <a:ext cx="3173403" cy="47577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2F5841F-FDA9-49F7-A62C-A36BE2D2A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719" y="273169"/>
            <a:ext cx="6284449" cy="448453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55C31A0-FC8C-4799-852B-FDFA480CC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492" y="6066045"/>
            <a:ext cx="1482608" cy="68178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069A67C-095F-4D83-8D22-3CD571972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608" y="996351"/>
            <a:ext cx="2743200" cy="36576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DC638B0-50BB-4EA8-94F9-1278CB3E4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702" y="4561936"/>
            <a:ext cx="1722408" cy="22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86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C03843-5611-48C8-841D-21291F7B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24" y="168551"/>
            <a:ext cx="8534400" cy="1507067"/>
          </a:xfrm>
        </p:spPr>
        <p:txBody>
          <a:bodyPr/>
          <a:lstStyle/>
          <a:p>
            <a:r>
              <a:rPr lang="es-HN"/>
              <a:t>Parálisis cerebral.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6437C0-E88C-4402-843E-EED0E81F9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024" y="1290711"/>
            <a:ext cx="8534400" cy="3615267"/>
          </a:xfrm>
        </p:spPr>
        <p:txBody>
          <a:bodyPr/>
          <a:lstStyle/>
          <a:p>
            <a:r>
              <a:rPr lang="es-MX"/>
              <a:t>Es el trastorno persistente, pero no progresivo, de la postura y el movimiento causado por lesión del sistema nervioso en desarrollo.</a:t>
            </a:r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MX"/>
          </a:p>
          <a:p>
            <a:endParaRPr lang="es-HN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CE2E42-2DCB-4ED9-BD70-B771BDAE8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4986" y="2619152"/>
            <a:ext cx="3895682" cy="24569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B8B653E-D012-42C6-9872-6C9D3A7DD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899" y="2619152"/>
            <a:ext cx="2700762" cy="26154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F68BE9-5F91-4AAC-83D1-70121741D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6327" y="5894362"/>
            <a:ext cx="2505673" cy="9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28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F1153-B510-454F-A2B4-DB423D7C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926" y="126347"/>
            <a:ext cx="8534400" cy="1507067"/>
          </a:xfrm>
        </p:spPr>
        <p:txBody>
          <a:bodyPr/>
          <a:lstStyle/>
          <a:p>
            <a:r>
              <a:rPr lang="es-MX"/>
              <a:t>Parálisis Cerebral </a:t>
            </a:r>
            <a:br>
              <a:rPr lang="es-MX"/>
            </a:br>
            <a:r>
              <a:rPr lang="es-MX"/>
              <a:t>Clasificación topográfica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205FDD-20BB-49A2-A2FA-203992FD6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26" y="1633414"/>
            <a:ext cx="8534400" cy="3615267"/>
          </a:xfrm>
        </p:spPr>
        <p:txBody>
          <a:bodyPr/>
          <a:lstStyle/>
          <a:p>
            <a:r>
              <a:rPr lang="es-HN"/>
              <a:t>Hemiparesia</a:t>
            </a:r>
          </a:p>
          <a:p>
            <a:r>
              <a:rPr lang="es-HN"/>
              <a:t>Triparesia</a:t>
            </a:r>
          </a:p>
          <a:p>
            <a:r>
              <a:rPr lang="es-HN"/>
              <a:t>Monoparesia</a:t>
            </a:r>
          </a:p>
          <a:p>
            <a:r>
              <a:rPr lang="es-HN"/>
              <a:t>Paraparesia</a:t>
            </a:r>
          </a:p>
          <a:p>
            <a:r>
              <a:rPr lang="es-HN"/>
              <a:t>Tetraparesia</a:t>
            </a:r>
          </a:p>
          <a:p>
            <a:r>
              <a:rPr lang="es-HN"/>
              <a:t>Hemiparesia doble</a:t>
            </a:r>
          </a:p>
          <a:p>
            <a:r>
              <a:rPr lang="es-HN"/>
              <a:t>Diparesia. </a:t>
            </a:r>
          </a:p>
          <a:p>
            <a:endParaRPr lang="es-HN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C28EE9-F16C-4E5A-A179-D672BD30E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984" y="1609319"/>
            <a:ext cx="4316342" cy="41517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ABC17F7-DA9B-453A-8105-3320F66BC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960" y="5539807"/>
            <a:ext cx="2505673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44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9CACA6C2-7E1F-446C-843C-1E3FB8E1B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784" y="232196"/>
            <a:ext cx="8534400" cy="15070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ES"/>
              <a:t>Trastornos de la </a:t>
            </a:r>
            <a:r>
              <a:rPr lang="es-ES" err="1"/>
              <a:t>sensopercepción</a:t>
            </a:r>
            <a:r>
              <a:rPr lang="es-ES"/>
              <a:t>:</a:t>
            </a:r>
          </a:p>
        </p:txBody>
      </p:sp>
      <p:graphicFrame>
        <p:nvGraphicFramePr>
          <p:cNvPr id="4" name="3 Marcador de contenido">
            <a:extLst>
              <a:ext uri="{FF2B5EF4-FFF2-40B4-BE49-F238E27FC236}">
                <a16:creationId xmlns:a16="http://schemas.microsoft.com/office/drawing/2014/main" id="{81E34B36-72AA-4837-BD79-1AF8D6CCFD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3435820"/>
              </p:ext>
            </p:extLst>
          </p:nvPr>
        </p:nvGraphicFramePr>
        <p:xfrm>
          <a:off x="840959" y="1739263"/>
          <a:ext cx="7543801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pie de página 5">
            <a:extLst>
              <a:ext uri="{FF2B5EF4-FFF2-40B4-BE49-F238E27FC236}">
                <a16:creationId xmlns:a16="http://schemas.microsoft.com/office/drawing/2014/main" id="{93F2746E-12AC-4C6D-9929-8836148E5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8764" y="6457951"/>
            <a:ext cx="9139237" cy="365125"/>
          </a:xfrm>
        </p:spPr>
        <p:txBody>
          <a:bodyPr/>
          <a:lstStyle/>
          <a:p>
            <a:pPr>
              <a:defRPr/>
            </a:pPr>
            <a:r>
              <a:rPr lang="es-MX"/>
              <a:t>Sánchez-Zúñiga María Eloísa, et al. Factores de riesgo y signos de alarma para daño neurológico en niños </a:t>
            </a:r>
            <a:r>
              <a:rPr lang="es-MX" err="1"/>
              <a:t>Rev</a:t>
            </a:r>
            <a:r>
              <a:rPr lang="es-MX"/>
              <a:t> </a:t>
            </a:r>
            <a:r>
              <a:rPr lang="es-MX" err="1"/>
              <a:t>Mex</a:t>
            </a:r>
            <a:r>
              <a:rPr lang="es-MX"/>
              <a:t> </a:t>
            </a:r>
            <a:r>
              <a:rPr lang="es-MX" err="1"/>
              <a:t>Neuroci</a:t>
            </a:r>
            <a:r>
              <a:rPr lang="es-MX"/>
              <a:t> 2009; 10(4): 259-263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75A89F-FE5B-4371-AA4A-759EBF365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2328" y="239355"/>
            <a:ext cx="2505673" cy="1152244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79A1CB72-F7E4-4C3A-AF0A-43F0112EE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9457" y="1888122"/>
            <a:ext cx="2743200" cy="2822963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48822"/>
            <a:ext cx="8534400" cy="1507067"/>
          </a:xfrm>
        </p:spPr>
        <p:txBody>
          <a:bodyPr/>
          <a:lstStyle/>
          <a:p>
            <a:pPr eaLnBrk="1" hangingPunct="1"/>
            <a:r>
              <a:rPr lang="es-HN" altLang="es-HN" sz="4000"/>
              <a:t>Parálisis Cerebral </a:t>
            </a:r>
            <a:br>
              <a:rPr lang="es-HN" altLang="es-HN" sz="4000"/>
            </a:br>
            <a:r>
              <a:rPr lang="es-HN" altLang="es-HN" sz="4000"/>
              <a:t>Clasificación funcional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788" y="1910027"/>
            <a:ext cx="5510212" cy="361526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609600" indent="-609600"/>
            <a:r>
              <a:rPr lang="es-HN" altLang="es-HN" b="1"/>
              <a:t>Leve.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s-HN" altLang="es-HN"/>
              <a:t>Logra caminar solo.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s-HN" altLang="es-HN"/>
              <a:t>Independencia en AVDH.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s-HN" altLang="es-HN"/>
              <a:t>Lenguaje normal.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s-HN" altLang="es-HN"/>
              <a:t>CI normal o subnormal</a:t>
            </a:r>
          </a:p>
          <a:p>
            <a:pPr marL="609600" indent="-609600">
              <a:buFont typeface="Wingdings" pitchFamily="2" charset="2"/>
              <a:buAutoNum type="arabicPeriod"/>
            </a:pPr>
            <a:r>
              <a:rPr lang="es-HN" altLang="es-HN"/>
              <a:t>Se integra a la vida sin mayor dificultad</a:t>
            </a:r>
          </a:p>
        </p:txBody>
      </p:sp>
      <p:sp>
        <p:nvSpPr>
          <p:cNvPr id="150534" name="Line 6"/>
          <p:cNvSpPr>
            <a:spLocks noChangeShapeType="1"/>
          </p:cNvSpPr>
          <p:nvPr/>
        </p:nvSpPr>
        <p:spPr bwMode="auto">
          <a:xfrm flipV="1">
            <a:off x="1919288" y="836613"/>
            <a:ext cx="84582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HN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75D9FB-C266-4E5B-954E-37BA09200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327" y="5445265"/>
            <a:ext cx="2505673" cy="1152244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537FBBF-A03C-453E-8C97-325FF41FB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438" y="2018443"/>
            <a:ext cx="4051539" cy="3079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0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4" grpId="0" animBg="1"/>
    </p:bldLst>
  </p:timing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Application>Microsoft Office PowerPoint</Application>
  <PresentationFormat>Widescreen</PresentationFormat>
  <Slides>18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Sector</vt:lpstr>
      <vt:lpstr> discapacidad en niños.</vt:lpstr>
      <vt:lpstr>PowerPoint Presentation</vt:lpstr>
      <vt:lpstr>Daño neurológico</vt:lpstr>
      <vt:lpstr>En Honduras</vt:lpstr>
      <vt:lpstr>PowerPoint Presentation</vt:lpstr>
      <vt:lpstr>Parálisis cerebral.</vt:lpstr>
      <vt:lpstr>Parálisis Cerebral  Clasificación topográfica</vt:lpstr>
      <vt:lpstr>Trastornos de la sensopercepción:</vt:lpstr>
      <vt:lpstr>Parálisis Cerebral  Clasificación funcional</vt:lpstr>
      <vt:lpstr>Parálisis Cerebral  Clasificación funcional</vt:lpstr>
      <vt:lpstr>Parálisis Cerebral  Clasificación Funcional</vt:lpstr>
      <vt:lpstr>Parálisis Cerebral  Clasificación Funcional</vt:lpstr>
      <vt:lpstr>Atención Integral de las Personas con Discapacidad</vt:lpstr>
      <vt:lpstr>PowerPoint Presentation</vt:lpstr>
      <vt:lpstr>PowerPoint Presentation</vt:lpstr>
      <vt:lpstr> ÁREA MÉDICA </vt:lpstr>
      <vt:lpstr>REHABILITACIÓN  DEPENDERÁ: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Implicaciones neurológicas de la discapacidad.</dc:title>
  <dc:creator>Angel Vasquez</dc:creator>
  <cp:revision>21</cp:revision>
  <dcterms:created xsi:type="dcterms:W3CDTF">2022-02-21T06:44:03Z</dcterms:created>
  <dcterms:modified xsi:type="dcterms:W3CDTF">2022-03-16T16:34:34Z</dcterms:modified>
</cp:coreProperties>
</file>