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302" r:id="rId6"/>
    <p:sldId id="303" r:id="rId7"/>
    <p:sldId id="307" r:id="rId8"/>
    <p:sldId id="308" r:id="rId9"/>
    <p:sldId id="309" r:id="rId10"/>
    <p:sldId id="304" r:id="rId11"/>
    <p:sldId id="305" r:id="rId12"/>
    <p:sldId id="310" r:id="rId13"/>
    <p:sldId id="312" r:id="rId14"/>
    <p:sldId id="284" r:id="rId15"/>
    <p:sldId id="301" r:id="rId16"/>
    <p:sldId id="259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BEC6C3-1FCE-61CD-87E5-A824ACF4F77E}" name="Carlos Escalante" initials="CE" userId="S::cescalante@trust-oea.org::6eea697a-f728-4074-b124-307ca1f62049" providerId="AD"/>
  <p188:author id="{7CC5AAE4-C8BA-CC4F-4BDB-F4B061058F42}" name="Isabella León" initials="IL" userId="S::ileon@trust-oea.org::8e0e4ef1-b645-4453-bced-a0b6e50752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F0C"/>
    <a:srgbClr val="060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29E4B-DB1D-9349-B6D9-5AAA7B909BE6}" v="20" dt="2022-06-28T16:34:23.271"/>
    <p1510:client id="{45F97215-A876-3679-4890-5E6397378AAF}" v="571" dt="2022-06-28T17:33:20.910"/>
    <p1510:client id="{643DB17D-FFC0-AAEB-7463-40A94F30F0A1}" v="118" dt="2022-06-28T12:11:43.861"/>
    <p1510:client id="{BBD3CB55-11B2-4675-13D4-9A9F32A97398}" v="43" dt="2022-06-30T14:55:02.296"/>
    <p1510:client id="{EF4FD45C-0C96-FDAF-97FD-687811312BB2}" v="1" dt="2022-07-19T16:24:28.087"/>
    <p1510:client id="{FD849A33-A980-5F40-64DC-819E558BFEFE}" v="102" dt="2022-06-28T16:34:02.14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71" autoAdjust="0"/>
    <p:restoredTop sz="94718"/>
  </p:normalViewPr>
  <p:slideViewPr>
    <p:cSldViewPr snapToGrid="0">
      <p:cViewPr varScale="1">
        <p:scale>
          <a:sx n="35" d="100"/>
          <a:sy n="35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A. López Aranda" userId="S::alopez@trust-oea.org::78345b00-3304-4556-8a5f-de9cae301937" providerId="AD" clId="Web-{EF4FD45C-0C96-FDAF-97FD-687811312BB2}"/>
    <pc:docChg chg="">
      <pc:chgData name="Andrea A. López Aranda" userId="S::alopez@trust-oea.org::78345b00-3304-4556-8a5f-de9cae301937" providerId="AD" clId="Web-{EF4FD45C-0C96-FDAF-97FD-687811312BB2}" dt="2022-07-19T16:24:28.087" v="0"/>
      <pc:docMkLst>
        <pc:docMk/>
      </pc:docMkLst>
      <pc:sldChg chg="delCm">
        <pc:chgData name="Andrea A. López Aranda" userId="S::alopez@trust-oea.org::78345b00-3304-4556-8a5f-de9cae301937" providerId="AD" clId="Web-{EF4FD45C-0C96-FDAF-97FD-687811312BB2}" dt="2022-07-19T16:24:28.087" v="0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322387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05545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001484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930713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89440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04085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887833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231763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349852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06879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microsoft.com/office/2007/relationships/hdphoto" Target="../media/hdphoto2.wdp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.png"/><Relationship Id="rId5" Type="http://schemas.microsoft.com/office/2007/relationships/hdphoto" Target="../media/hdphoto3.wdp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898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5495" y="73898"/>
            <a:ext cx="10947717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 rotWithShape="1">
          <a:blip r:embed="rId5"/>
          <a:srcRect r="73022"/>
          <a:stretch/>
        </p:blipFill>
        <p:spPr>
          <a:xfrm>
            <a:off x="15916246" y="899254"/>
            <a:ext cx="2175921" cy="125097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A7338B24-162D-A94B-87E6-322DC24DEA34}"/>
              </a:ext>
            </a:extLst>
          </p:cNvPr>
          <p:cNvSpPr txBox="1"/>
          <p:nvPr/>
        </p:nvSpPr>
        <p:spPr>
          <a:xfrm>
            <a:off x="1736845" y="7074861"/>
            <a:ext cx="1564376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4800" dirty="0">
                <a:solidFill>
                  <a:schemeClr val="bg1"/>
                </a:solidFill>
              </a:rPr>
              <a:t>¿Tienes identificados a tus competidores? Haz un vistazo de lo que hacen tus principales competidores a nivel digital. Algunas preguntas que te podrían ayudar: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F8F6F5BC-3061-5149-9ED7-6B8E20EC9FD9}"/>
              </a:ext>
            </a:extLst>
          </p:cNvPr>
          <p:cNvSpPr txBox="1"/>
          <p:nvPr/>
        </p:nvSpPr>
        <p:spPr>
          <a:xfrm>
            <a:off x="0" y="3557504"/>
            <a:ext cx="18416251" cy="3282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10666" b="1" spc="277" dirty="0" err="1" smtClean="0">
                <a:solidFill>
                  <a:schemeClr val="bg1"/>
                </a:solidFill>
                <a:latin typeface="Montserrat Black" panose="00000A00000000000000" pitchFamily="2" charset="0"/>
              </a:rPr>
              <a:t>Benchmark</a:t>
            </a:r>
            <a:endParaRPr lang="es-MX" sz="10666" b="1" spc="277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endParaRPr lang="en-US" sz="10666" b="1" spc="277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3" name="Picture 3" descr="A picture containing text, clipart, dishware&#10;&#10;Description automatically generated">
            <a:extLst>
              <a:ext uri="{FF2B5EF4-FFF2-40B4-BE49-F238E27FC236}">
                <a16:creationId xmlns:a16="http://schemas.microsoft.com/office/drawing/2014/main" id="{0D28F715-B784-5856-FE84-5FB6D9D9A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8927" y="970898"/>
            <a:ext cx="4354285" cy="1101294"/>
          </a:xfrm>
          <a:prstGeom prst="rect">
            <a:avLst/>
          </a:prstGeom>
        </p:spPr>
      </p:pic>
      <p:pic>
        <p:nvPicPr>
          <p:cNvPr id="9" name="Picture 2" descr="Logo&#10;&#10;Description automatically generated">
            <a:extLst>
              <a:ext uri="{FF2B5EF4-FFF2-40B4-BE49-F238E27FC236}">
                <a16:creationId xmlns:a16="http://schemas.microsoft.com/office/drawing/2014/main" id="{49B1AD25-7478-150D-1F6E-BA18E15E2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022" y="484989"/>
            <a:ext cx="4934856" cy="18121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37" y="345599"/>
            <a:ext cx="1956014" cy="21619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8" y="485192"/>
            <a:ext cx="3034339" cy="16056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898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49B1AD25-7478-150D-1F6E-BA18E15E2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022" y="484989"/>
            <a:ext cx="4934856" cy="1812161"/>
          </a:xfrm>
          <a:prstGeom prst="rect">
            <a:avLst/>
          </a:prstGeom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3111" y="5698"/>
            <a:ext cx="10947717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 rotWithShape="1">
          <a:blip r:embed="rId6"/>
          <a:srcRect r="73022"/>
          <a:stretch/>
        </p:blipFill>
        <p:spPr>
          <a:xfrm>
            <a:off x="15916246" y="760709"/>
            <a:ext cx="2175921" cy="125097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A7338B24-162D-A94B-87E6-322DC24DEA34}"/>
              </a:ext>
            </a:extLst>
          </p:cNvPr>
          <p:cNvSpPr txBox="1"/>
          <p:nvPr/>
        </p:nvSpPr>
        <p:spPr>
          <a:xfrm>
            <a:off x="1736845" y="7074861"/>
            <a:ext cx="15643767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12: </a:t>
            </a:r>
            <a:r>
              <a:rPr lang="es-ES" sz="4400" b="1" dirty="0" err="1">
                <a:solidFill>
                  <a:schemeClr val="bg1"/>
                </a:solidFill>
              </a:rPr>
              <a:t>Webinar</a:t>
            </a:r>
            <a:endParaRPr lang="es-MX" sz="4400" b="1" dirty="0">
              <a:solidFill>
                <a:schemeClr val="bg1"/>
              </a:solidFill>
            </a:endParaRPr>
          </a:p>
          <a:p>
            <a:r>
              <a:rPr lang="es-ES" sz="4400" b="1" dirty="0">
                <a:solidFill>
                  <a:schemeClr val="bg1"/>
                </a:solidFill>
              </a:rPr>
              <a:t>13: Podcast</a:t>
            </a:r>
            <a:endParaRPr lang="es-MX" sz="4400" b="1" dirty="0">
              <a:solidFill>
                <a:schemeClr val="bg1"/>
              </a:solidFill>
            </a:endParaRPr>
          </a:p>
          <a:p>
            <a:r>
              <a:rPr lang="es-ES" sz="4400" b="1" dirty="0">
                <a:solidFill>
                  <a:schemeClr val="bg1"/>
                </a:solidFill>
              </a:rPr>
              <a:t>14: Curso gratuito</a:t>
            </a:r>
            <a:endParaRPr lang="es-MX" sz="4400" b="1" dirty="0">
              <a:solidFill>
                <a:schemeClr val="bg1"/>
              </a:solidFill>
            </a:endParaRPr>
          </a:p>
          <a:p>
            <a:r>
              <a:rPr lang="es-ES" sz="4400" b="1" dirty="0">
                <a:solidFill>
                  <a:schemeClr val="bg1"/>
                </a:solidFill>
              </a:rPr>
              <a:t>15: Test o </a:t>
            </a:r>
            <a:r>
              <a:rPr lang="es-ES" sz="4400" b="1" dirty="0" err="1">
                <a:solidFill>
                  <a:schemeClr val="bg1"/>
                </a:solidFill>
              </a:rPr>
              <a:t>quiz</a:t>
            </a:r>
            <a:endParaRPr lang="es-MX" sz="4400" b="1" dirty="0">
              <a:solidFill>
                <a:schemeClr val="bg1"/>
              </a:solidFill>
            </a:endParaRPr>
          </a:p>
          <a:p>
            <a:r>
              <a:rPr lang="es-ES" sz="4400" b="1" dirty="0">
                <a:solidFill>
                  <a:schemeClr val="bg1"/>
                </a:solidFill>
              </a:rPr>
              <a:t>16: Herramientas o aplicaciones gratuitas</a:t>
            </a:r>
            <a:endParaRPr lang="es-MX" sz="4400" b="1" dirty="0">
              <a:solidFill>
                <a:schemeClr val="bg1"/>
              </a:solidFill>
            </a:endParaRPr>
          </a:p>
          <a:p>
            <a:r>
              <a:rPr lang="es-ES" sz="4400" b="1" dirty="0">
                <a:solidFill>
                  <a:schemeClr val="bg1"/>
                </a:solidFill>
              </a:rPr>
              <a:t>17: </a:t>
            </a:r>
            <a:r>
              <a:rPr lang="es-ES" sz="4400" b="1" dirty="0" err="1">
                <a:solidFill>
                  <a:schemeClr val="bg1"/>
                </a:solidFill>
              </a:rPr>
              <a:t>Bots</a:t>
            </a:r>
            <a:r>
              <a:rPr lang="es-ES" sz="4400" b="1" dirty="0">
                <a:solidFill>
                  <a:schemeClr val="bg1"/>
                </a:solidFill>
              </a:rPr>
              <a:t> o </a:t>
            </a:r>
            <a:r>
              <a:rPr lang="es-ES" sz="4400" b="1" dirty="0" err="1">
                <a:solidFill>
                  <a:schemeClr val="bg1"/>
                </a:solidFill>
              </a:rPr>
              <a:t>сhatbots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F8F6F5BC-3061-5149-9ED7-6B8E20EC9FD9}"/>
              </a:ext>
            </a:extLst>
          </p:cNvPr>
          <p:cNvSpPr txBox="1"/>
          <p:nvPr/>
        </p:nvSpPr>
        <p:spPr>
          <a:xfrm>
            <a:off x="-3205030" y="3557504"/>
            <a:ext cx="21621281" cy="3282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10666" spc="277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Tipos:</a:t>
            </a:r>
            <a:endParaRPr lang="es-MX" sz="10666" spc="277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endParaRPr lang="en-US" sz="10666" spc="277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3" name="Picture 3" descr="A picture containing text, clipart, dishware&#10;&#10;Description automatically generated">
            <a:extLst>
              <a:ext uri="{FF2B5EF4-FFF2-40B4-BE49-F238E27FC236}">
                <a16:creationId xmlns:a16="http://schemas.microsoft.com/office/drawing/2014/main" id="{0D28F715-B784-5856-FE84-5FB6D9D9AA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8927" y="970898"/>
            <a:ext cx="4354285" cy="11012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37" y="345599"/>
            <a:ext cx="1956014" cy="21619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8" y="485192"/>
            <a:ext cx="3034339" cy="16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33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095989" y="4135419"/>
            <a:ext cx="14192021" cy="464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666" spc="277" dirty="0">
                <a:solidFill>
                  <a:srgbClr val="0B109F"/>
                </a:solidFill>
                <a:latin typeface="Montserrat Black" panose="00000A00000000000000" pitchFamily="2" charset="0"/>
              </a:rPr>
              <a:t>¿ALGUNA </a:t>
            </a:r>
            <a:r>
              <a:rPr lang="en-US" sz="10666" spc="277" dirty="0">
                <a:solidFill>
                  <a:schemeClr val="bg1"/>
                </a:solidFill>
                <a:latin typeface="Montserrat Black" panose="00000A00000000000000" pitchFamily="2" charset="0"/>
              </a:rPr>
              <a:t>PREGUNTA?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89835863-359A-5244-9B2B-4C2A8FB0EF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9776"/>
          </a:blip>
          <a:stretch>
            <a:fillRect/>
          </a:stretch>
        </p:blipFill>
        <p:spPr>
          <a:xfrm>
            <a:off x="22515699" y="11930314"/>
            <a:ext cx="1167334" cy="1157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551" y="9253768"/>
            <a:ext cx="2703459" cy="2496273"/>
          </a:xfrm>
          <a:prstGeom prst="rect">
            <a:avLst/>
          </a:prstGeom>
        </p:spPr>
      </p:pic>
      <p:pic>
        <p:nvPicPr>
          <p:cNvPr id="6" name="Picture 2" descr="Logo&#10;&#10;Description automatically generated">
            <a:extLst>
              <a:ext uri="{FF2B5EF4-FFF2-40B4-BE49-F238E27FC236}">
                <a16:creationId xmlns:a16="http://schemas.microsoft.com/office/drawing/2014/main" id="{49B1AD25-7478-150D-1F6E-BA18E15E2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516" y="758745"/>
            <a:ext cx="4934856" cy="18121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52" y="656644"/>
            <a:ext cx="1956014" cy="21619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23" y="823946"/>
            <a:ext cx="3034339" cy="1605634"/>
          </a:xfrm>
          <a:prstGeom prst="rect">
            <a:avLst/>
          </a:prstGeom>
        </p:spPr>
      </p:pic>
      <p:pic>
        <p:nvPicPr>
          <p:cNvPr id="9" name="Image" descr="Image"/>
          <p:cNvPicPr>
            <a:picLocks noChangeAspect="1"/>
          </p:cNvPicPr>
          <p:nvPr/>
        </p:nvPicPr>
        <p:blipFill rotWithShape="1">
          <a:blip r:embed="rId9"/>
          <a:srcRect r="73022"/>
          <a:stretch/>
        </p:blipFill>
        <p:spPr>
          <a:xfrm>
            <a:off x="15916246" y="760709"/>
            <a:ext cx="2175921" cy="125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3" descr="A picture containing text, clipart, dishware&#10;&#10;Description automatically generated">
            <a:extLst>
              <a:ext uri="{FF2B5EF4-FFF2-40B4-BE49-F238E27FC236}">
                <a16:creationId xmlns:a16="http://schemas.microsoft.com/office/drawing/2014/main" id="{0D28F715-B784-5856-FE84-5FB6D9D9AA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58927" y="970898"/>
            <a:ext cx="4354285" cy="110129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O DE…"/>
          <p:cNvSpPr txBox="1"/>
          <p:nvPr/>
        </p:nvSpPr>
        <p:spPr>
          <a:xfrm>
            <a:off x="7577010" y="5478443"/>
            <a:ext cx="8608126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4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s-VE" dirty="0"/>
              <a:t>GRACIAS</a:t>
            </a:r>
          </a:p>
        </p:txBody>
      </p:sp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49B1AD25-7478-150D-1F6E-BA18E15E2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516" y="758745"/>
            <a:ext cx="4934856" cy="18121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52" y="656644"/>
            <a:ext cx="1956014" cy="21619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23" y="823946"/>
            <a:ext cx="3034339" cy="1605634"/>
          </a:xfrm>
          <a:prstGeom prst="rect">
            <a:avLst/>
          </a:prstGeom>
        </p:spPr>
      </p:pic>
      <p:pic>
        <p:nvPicPr>
          <p:cNvPr id="8" name="Image" descr="Image"/>
          <p:cNvPicPr>
            <a:picLocks noChangeAspect="1"/>
          </p:cNvPicPr>
          <p:nvPr/>
        </p:nvPicPr>
        <p:blipFill rotWithShape="1">
          <a:blip r:embed="rId8"/>
          <a:srcRect r="73022"/>
          <a:stretch/>
        </p:blipFill>
        <p:spPr>
          <a:xfrm>
            <a:off x="15916246" y="760709"/>
            <a:ext cx="2175921" cy="125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3" descr="A picture containing text, clipart, dishware&#10;&#10;Description automatically generated">
            <a:extLst>
              <a:ext uri="{FF2B5EF4-FFF2-40B4-BE49-F238E27FC236}">
                <a16:creationId xmlns:a16="http://schemas.microsoft.com/office/drawing/2014/main" id="{0D28F715-B784-5856-FE84-5FB6D9D9AA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58927" y="970898"/>
            <a:ext cx="4354285" cy="11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41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F235EAEE-B21A-914C-B9F8-FA1096B62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5056" y="-27709"/>
            <a:ext cx="10947717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07" y="3577299"/>
            <a:ext cx="9028194" cy="8336297"/>
          </a:xfrm>
          <a:prstGeom prst="rect">
            <a:avLst/>
          </a:prstGeom>
        </p:spPr>
      </p:pic>
      <p:pic>
        <p:nvPicPr>
          <p:cNvPr id="8" name="Picture 2" descr="Logo&#10;&#10;Description automatically generated">
            <a:extLst>
              <a:ext uri="{FF2B5EF4-FFF2-40B4-BE49-F238E27FC236}">
                <a16:creationId xmlns:a16="http://schemas.microsoft.com/office/drawing/2014/main" id="{49B1AD25-7478-150D-1F6E-BA18E15E2B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8516" y="758745"/>
            <a:ext cx="4934856" cy="18121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52" y="656644"/>
            <a:ext cx="1956014" cy="216191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23" y="823946"/>
            <a:ext cx="3034339" cy="1605634"/>
          </a:xfrm>
          <a:prstGeom prst="rect">
            <a:avLst/>
          </a:prstGeom>
        </p:spPr>
      </p:pic>
      <p:pic>
        <p:nvPicPr>
          <p:cNvPr id="11" name="Image" descr="Image"/>
          <p:cNvPicPr>
            <a:picLocks noChangeAspect="1"/>
          </p:cNvPicPr>
          <p:nvPr/>
        </p:nvPicPr>
        <p:blipFill rotWithShape="1">
          <a:blip r:embed="rId10"/>
          <a:srcRect r="73022"/>
          <a:stretch/>
        </p:blipFill>
        <p:spPr>
          <a:xfrm>
            <a:off x="15916246" y="760709"/>
            <a:ext cx="2175921" cy="125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3" descr="A picture containing text, clipart, dishware&#10;&#10;Description automatically generated">
            <a:extLst>
              <a:ext uri="{FF2B5EF4-FFF2-40B4-BE49-F238E27FC236}">
                <a16:creationId xmlns:a16="http://schemas.microsoft.com/office/drawing/2014/main" id="{0D28F715-B784-5856-FE84-5FB6D9D9AA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58927" y="970898"/>
            <a:ext cx="4354285" cy="110129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898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3111" y="5698"/>
            <a:ext cx="10947717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 rotWithShape="1">
          <a:blip r:embed="rId5"/>
          <a:srcRect r="73022"/>
          <a:stretch/>
        </p:blipFill>
        <p:spPr>
          <a:xfrm>
            <a:off x="15916246" y="899254"/>
            <a:ext cx="2175921" cy="125097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A7338B24-162D-A94B-87E6-322DC24DEA34}"/>
              </a:ext>
            </a:extLst>
          </p:cNvPr>
          <p:cNvSpPr txBox="1"/>
          <p:nvPr/>
        </p:nvSpPr>
        <p:spPr>
          <a:xfrm>
            <a:off x="725443" y="4487581"/>
            <a:ext cx="16828398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4800" dirty="0" smtClean="0">
                <a:solidFill>
                  <a:schemeClr val="bg1"/>
                </a:solidFill>
              </a:rPr>
              <a:t>¿</a:t>
            </a:r>
            <a:r>
              <a:rPr lang="es-MX" sz="4800" dirty="0">
                <a:solidFill>
                  <a:schemeClr val="bg1"/>
                </a:solidFill>
              </a:rPr>
              <a:t>Tienen una tienda online? </a:t>
            </a:r>
          </a:p>
          <a:p>
            <a:r>
              <a:rPr lang="es-MX" sz="4800" dirty="0">
                <a:solidFill>
                  <a:schemeClr val="bg1"/>
                </a:solidFill>
              </a:rPr>
              <a:t> </a:t>
            </a:r>
          </a:p>
          <a:p>
            <a:r>
              <a:rPr lang="es-MX" sz="4800" dirty="0">
                <a:solidFill>
                  <a:schemeClr val="bg1"/>
                </a:solidFill>
              </a:rPr>
              <a:t>¿Cuánta comunidad tienen en sus redes sociales? </a:t>
            </a:r>
          </a:p>
          <a:p>
            <a:r>
              <a:rPr lang="es-MX" sz="4800" dirty="0">
                <a:solidFill>
                  <a:schemeClr val="bg1"/>
                </a:solidFill>
              </a:rPr>
              <a:t> </a:t>
            </a:r>
          </a:p>
          <a:p>
            <a:r>
              <a:rPr lang="es-MX" sz="4800" dirty="0">
                <a:solidFill>
                  <a:schemeClr val="bg1"/>
                </a:solidFill>
              </a:rPr>
              <a:t>¿Cuál es nivel de interacción de su comunidad con las redes?</a:t>
            </a:r>
          </a:p>
          <a:p>
            <a:r>
              <a:rPr lang="es-MX" sz="4800" dirty="0">
                <a:solidFill>
                  <a:schemeClr val="bg1"/>
                </a:solidFill>
              </a:rPr>
              <a:t> </a:t>
            </a:r>
          </a:p>
          <a:p>
            <a:r>
              <a:rPr lang="es-MX" sz="4800" dirty="0">
                <a:solidFill>
                  <a:schemeClr val="bg1"/>
                </a:solidFill>
              </a:rPr>
              <a:t>¿Emplean </a:t>
            </a:r>
            <a:r>
              <a:rPr lang="es-MX" sz="4800" dirty="0" err="1">
                <a:solidFill>
                  <a:schemeClr val="bg1"/>
                </a:solidFill>
              </a:rPr>
              <a:t>emailing</a:t>
            </a:r>
            <a:r>
              <a:rPr lang="es-MX" sz="4800" dirty="0">
                <a:solidFill>
                  <a:schemeClr val="bg1"/>
                </a:solidFill>
              </a:rPr>
              <a:t> o email marketing</a:t>
            </a:r>
            <a:r>
              <a:rPr lang="es-MX" sz="4800" dirty="0" smtClean="0">
                <a:solidFill>
                  <a:schemeClr val="bg1"/>
                </a:solidFill>
              </a:rPr>
              <a:t>?</a:t>
            </a:r>
          </a:p>
          <a:p>
            <a:r>
              <a:rPr lang="es-MX" sz="4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MX" sz="4800" dirty="0">
                <a:solidFill>
                  <a:schemeClr val="bg1"/>
                </a:solidFill>
              </a:rPr>
              <a:t>¿Tienen un blog o página web?</a:t>
            </a:r>
          </a:p>
          <a:p>
            <a:endParaRPr lang="es-MX" sz="4800" dirty="0">
              <a:solidFill>
                <a:schemeClr val="bg1"/>
              </a:solidFill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F8F6F5BC-3061-5149-9ED7-6B8E20EC9FD9}"/>
              </a:ext>
            </a:extLst>
          </p:cNvPr>
          <p:cNvSpPr txBox="1"/>
          <p:nvPr/>
        </p:nvSpPr>
        <p:spPr>
          <a:xfrm>
            <a:off x="-2512972" y="2699313"/>
            <a:ext cx="21621281" cy="3282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10666" spc="277" dirty="0" err="1" smtClean="0">
                <a:solidFill>
                  <a:schemeClr val="bg1"/>
                </a:solidFill>
                <a:latin typeface="Montserrat Black" panose="00000A00000000000000" pitchFamily="2" charset="0"/>
              </a:rPr>
              <a:t>Benchmark</a:t>
            </a:r>
            <a:endParaRPr lang="es-MX" sz="10666" spc="277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endParaRPr lang="en-US" sz="10666" spc="277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3" name="Picture 3" descr="A picture containing text, clipart, dishware&#10;&#10;Description automatically generated">
            <a:extLst>
              <a:ext uri="{FF2B5EF4-FFF2-40B4-BE49-F238E27FC236}">
                <a16:creationId xmlns:a16="http://schemas.microsoft.com/office/drawing/2014/main" id="{0D28F715-B784-5856-FE84-5FB6D9D9A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8927" y="970898"/>
            <a:ext cx="4354285" cy="1101294"/>
          </a:xfrm>
          <a:prstGeom prst="rect">
            <a:avLst/>
          </a:prstGeom>
        </p:spPr>
      </p:pic>
      <p:pic>
        <p:nvPicPr>
          <p:cNvPr id="9" name="Picture 2" descr="Logo&#10;&#10;Description automatically generated">
            <a:extLst>
              <a:ext uri="{FF2B5EF4-FFF2-40B4-BE49-F238E27FC236}">
                <a16:creationId xmlns:a16="http://schemas.microsoft.com/office/drawing/2014/main" id="{49B1AD25-7478-150D-1F6E-BA18E15E2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022" y="484989"/>
            <a:ext cx="4934856" cy="18121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37" y="345599"/>
            <a:ext cx="1956014" cy="21619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8" y="485192"/>
            <a:ext cx="3034339" cy="16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93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898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3111" y="5698"/>
            <a:ext cx="10947717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 rotWithShape="1">
          <a:blip r:embed="rId5"/>
          <a:srcRect r="73022"/>
          <a:stretch/>
        </p:blipFill>
        <p:spPr>
          <a:xfrm>
            <a:off x="15916246" y="899254"/>
            <a:ext cx="2175921" cy="125097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A7338B24-162D-A94B-87E6-322DC24DEA34}"/>
              </a:ext>
            </a:extLst>
          </p:cNvPr>
          <p:cNvSpPr txBox="1"/>
          <p:nvPr/>
        </p:nvSpPr>
        <p:spPr>
          <a:xfrm>
            <a:off x="1360439" y="5994206"/>
            <a:ext cx="15643767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4400" dirty="0" smtClean="0">
                <a:solidFill>
                  <a:schemeClr val="bg1"/>
                </a:solidFill>
              </a:rPr>
              <a:t>Los </a:t>
            </a:r>
            <a:r>
              <a:rPr lang="es-MX" sz="4400" dirty="0">
                <a:solidFill>
                  <a:schemeClr val="bg1"/>
                </a:solidFill>
              </a:rPr>
              <a:t>activos digitales son </a:t>
            </a:r>
            <a:r>
              <a:rPr lang="es-MX" sz="4400" b="1" dirty="0">
                <a:solidFill>
                  <a:schemeClr val="bg1"/>
                </a:solidFill>
              </a:rPr>
              <a:t>bienes que hacen posible interactuar con la comunidad virtual</a:t>
            </a:r>
            <a:r>
              <a:rPr lang="es-MX" sz="4400" dirty="0">
                <a:solidFill>
                  <a:schemeClr val="bg1"/>
                </a:solidFill>
              </a:rPr>
              <a:t> y dentro de este grupo podemos encontrar páginas web, blogs, los diferentes perfiles en redes sociales y su contenido, aplicaciones, NFT, inversiones en </a:t>
            </a:r>
            <a:r>
              <a:rPr lang="es-MX" sz="4400" dirty="0" err="1">
                <a:solidFill>
                  <a:schemeClr val="bg1"/>
                </a:solidFill>
              </a:rPr>
              <a:t>criptomonedas</a:t>
            </a:r>
            <a:endParaRPr lang="es-MX" sz="4400" dirty="0">
              <a:solidFill>
                <a:schemeClr val="bg1"/>
              </a:solidFill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F8F6F5BC-3061-5149-9ED7-6B8E20EC9FD9}"/>
              </a:ext>
            </a:extLst>
          </p:cNvPr>
          <p:cNvSpPr txBox="1"/>
          <p:nvPr/>
        </p:nvSpPr>
        <p:spPr>
          <a:xfrm>
            <a:off x="-3205030" y="3557504"/>
            <a:ext cx="2162128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9600" b="1" dirty="0">
                <a:solidFill>
                  <a:schemeClr val="bg1"/>
                </a:solidFill>
              </a:rPr>
              <a:t>Activos digitales</a:t>
            </a:r>
            <a:endParaRPr lang="es-MX" sz="9600" dirty="0">
              <a:solidFill>
                <a:schemeClr val="bg1"/>
              </a:solidFill>
            </a:endParaRPr>
          </a:p>
          <a:p>
            <a:endParaRPr lang="en-US" sz="10666" spc="277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3" name="Picture 3" descr="A picture containing text, clipart, dishware&#10;&#10;Description automatically generated">
            <a:extLst>
              <a:ext uri="{FF2B5EF4-FFF2-40B4-BE49-F238E27FC236}">
                <a16:creationId xmlns:a16="http://schemas.microsoft.com/office/drawing/2014/main" id="{0D28F715-B784-5856-FE84-5FB6D9D9A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8927" y="970898"/>
            <a:ext cx="4354285" cy="1101294"/>
          </a:xfrm>
          <a:prstGeom prst="rect">
            <a:avLst/>
          </a:prstGeom>
        </p:spPr>
      </p:pic>
      <p:pic>
        <p:nvPicPr>
          <p:cNvPr id="9" name="Picture 2" descr="Logo&#10;&#10;Description automatically generated">
            <a:extLst>
              <a:ext uri="{FF2B5EF4-FFF2-40B4-BE49-F238E27FC236}">
                <a16:creationId xmlns:a16="http://schemas.microsoft.com/office/drawing/2014/main" id="{49B1AD25-7478-150D-1F6E-BA18E15E2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022" y="484989"/>
            <a:ext cx="4934856" cy="18121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37" y="345599"/>
            <a:ext cx="1956014" cy="21619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8" y="485192"/>
            <a:ext cx="3034339" cy="16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30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898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3111" y="5698"/>
            <a:ext cx="10947717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 rotWithShape="1">
          <a:blip r:embed="rId5"/>
          <a:srcRect r="73022"/>
          <a:stretch/>
        </p:blipFill>
        <p:spPr>
          <a:xfrm>
            <a:off x="15916246" y="899254"/>
            <a:ext cx="2175921" cy="125097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A7338B24-162D-A94B-87E6-322DC24DEA34}"/>
              </a:ext>
            </a:extLst>
          </p:cNvPr>
          <p:cNvSpPr txBox="1"/>
          <p:nvPr/>
        </p:nvSpPr>
        <p:spPr>
          <a:xfrm>
            <a:off x="1360439" y="5994206"/>
            <a:ext cx="15643767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s-MX" sz="4400" dirty="0">
              <a:solidFill>
                <a:schemeClr val="bg1"/>
              </a:solidFill>
            </a:endParaRPr>
          </a:p>
          <a:p>
            <a:r>
              <a:rPr lang="es-MX" sz="4400" dirty="0">
                <a:solidFill>
                  <a:schemeClr val="bg1"/>
                </a:solidFill>
              </a:rPr>
              <a:t>El territorio será el </a:t>
            </a:r>
            <a:r>
              <a:rPr lang="es-MX" sz="4400" b="1" dirty="0">
                <a:solidFill>
                  <a:schemeClr val="bg1"/>
                </a:solidFill>
              </a:rPr>
              <a:t>espacio conceptual con el que queremos que asocien la marca los diferentes grupos de interés</a:t>
            </a:r>
            <a:r>
              <a:rPr lang="es-MX" sz="4400" dirty="0">
                <a:solidFill>
                  <a:schemeClr val="bg1"/>
                </a:solidFill>
              </a:rPr>
              <a:t>. Para definir un territorio de marca, por lo tanto, es primordial el conocimiento exhaustivo de los públicos, su comportamiento, tono y temas de conversación, qué medios usan.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F8F6F5BC-3061-5149-9ED7-6B8E20EC9FD9}"/>
              </a:ext>
            </a:extLst>
          </p:cNvPr>
          <p:cNvSpPr txBox="1"/>
          <p:nvPr/>
        </p:nvSpPr>
        <p:spPr>
          <a:xfrm>
            <a:off x="-498764" y="3557504"/>
            <a:ext cx="18915015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9600" b="1" dirty="0" smtClean="0">
                <a:solidFill>
                  <a:schemeClr val="bg1"/>
                </a:solidFill>
              </a:rPr>
              <a:t>Territorio </a:t>
            </a:r>
            <a:r>
              <a:rPr lang="es-MX" sz="9600" b="1" dirty="0">
                <a:solidFill>
                  <a:schemeClr val="bg1"/>
                </a:solidFill>
              </a:rPr>
              <a:t>de </a:t>
            </a:r>
            <a:r>
              <a:rPr lang="es-MX" sz="9600" b="1" dirty="0" smtClean="0">
                <a:solidFill>
                  <a:schemeClr val="bg1"/>
                </a:solidFill>
              </a:rPr>
              <a:t>comunicación</a:t>
            </a:r>
            <a:endParaRPr lang="es-MX" sz="9600" dirty="0">
              <a:solidFill>
                <a:schemeClr val="bg1"/>
              </a:solidFill>
            </a:endParaRPr>
          </a:p>
          <a:p>
            <a:endParaRPr lang="en-US" sz="10666" spc="277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3" name="Picture 3" descr="A picture containing text, clipart, dishware&#10;&#10;Description automatically generated">
            <a:extLst>
              <a:ext uri="{FF2B5EF4-FFF2-40B4-BE49-F238E27FC236}">
                <a16:creationId xmlns:a16="http://schemas.microsoft.com/office/drawing/2014/main" id="{0D28F715-B784-5856-FE84-5FB6D9D9A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8927" y="970898"/>
            <a:ext cx="4354285" cy="1101294"/>
          </a:xfrm>
          <a:prstGeom prst="rect">
            <a:avLst/>
          </a:prstGeom>
        </p:spPr>
      </p:pic>
      <p:pic>
        <p:nvPicPr>
          <p:cNvPr id="9" name="Picture 2" descr="Logo&#10;&#10;Description automatically generated">
            <a:extLst>
              <a:ext uri="{FF2B5EF4-FFF2-40B4-BE49-F238E27FC236}">
                <a16:creationId xmlns:a16="http://schemas.microsoft.com/office/drawing/2014/main" id="{49B1AD25-7478-150D-1F6E-BA18E15E2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022" y="484989"/>
            <a:ext cx="4934856" cy="18121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37" y="345599"/>
            <a:ext cx="1956014" cy="21619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8" y="485192"/>
            <a:ext cx="3034339" cy="16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12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898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3111" y="5698"/>
            <a:ext cx="10947717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 rotWithShape="1">
          <a:blip r:embed="rId5"/>
          <a:srcRect r="73022"/>
          <a:stretch/>
        </p:blipFill>
        <p:spPr>
          <a:xfrm>
            <a:off x="15916246" y="899254"/>
            <a:ext cx="2175921" cy="125097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A7338B24-162D-A94B-87E6-322DC24DEA34}"/>
              </a:ext>
            </a:extLst>
          </p:cNvPr>
          <p:cNvSpPr txBox="1"/>
          <p:nvPr/>
        </p:nvSpPr>
        <p:spPr>
          <a:xfrm>
            <a:off x="1360439" y="5994206"/>
            <a:ext cx="15643767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4400" dirty="0">
                <a:solidFill>
                  <a:schemeClr val="bg1"/>
                </a:solidFill>
              </a:rPr>
              <a:t>Es un término original del inglés que, en español, se usa para determinar el compromiso que se establece entre una marca y su audiencia en las distintas comunicaciones que producen entre sí.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F8F6F5BC-3061-5149-9ED7-6B8E20EC9FD9}"/>
              </a:ext>
            </a:extLst>
          </p:cNvPr>
          <p:cNvSpPr txBox="1"/>
          <p:nvPr/>
        </p:nvSpPr>
        <p:spPr>
          <a:xfrm>
            <a:off x="-498764" y="3557504"/>
            <a:ext cx="18915015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9600" b="1" dirty="0" err="1" smtClean="0">
                <a:solidFill>
                  <a:schemeClr val="bg1"/>
                </a:solidFill>
              </a:rPr>
              <a:t>Engagement</a:t>
            </a:r>
            <a:r>
              <a:rPr lang="es-MX" sz="9600" b="1" dirty="0" smtClean="0">
                <a:solidFill>
                  <a:schemeClr val="bg1"/>
                </a:solidFill>
              </a:rPr>
              <a:t> </a:t>
            </a:r>
            <a:endParaRPr lang="es-MX" sz="9600" b="1" dirty="0">
              <a:solidFill>
                <a:schemeClr val="bg1"/>
              </a:solidFill>
            </a:endParaRPr>
          </a:p>
          <a:p>
            <a:endParaRPr lang="en-US" sz="10666" spc="277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3" name="Picture 3" descr="A picture containing text, clipart, dishware&#10;&#10;Description automatically generated">
            <a:extLst>
              <a:ext uri="{FF2B5EF4-FFF2-40B4-BE49-F238E27FC236}">
                <a16:creationId xmlns:a16="http://schemas.microsoft.com/office/drawing/2014/main" id="{0D28F715-B784-5856-FE84-5FB6D9D9A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8927" y="970898"/>
            <a:ext cx="4354285" cy="1101294"/>
          </a:xfrm>
          <a:prstGeom prst="rect">
            <a:avLst/>
          </a:prstGeom>
        </p:spPr>
      </p:pic>
      <p:pic>
        <p:nvPicPr>
          <p:cNvPr id="9" name="Picture 2" descr="Logo&#10;&#10;Description automatically generated">
            <a:extLst>
              <a:ext uri="{FF2B5EF4-FFF2-40B4-BE49-F238E27FC236}">
                <a16:creationId xmlns:a16="http://schemas.microsoft.com/office/drawing/2014/main" id="{49B1AD25-7478-150D-1F6E-BA18E15E2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022" y="484989"/>
            <a:ext cx="4934856" cy="18121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37" y="345599"/>
            <a:ext cx="1956014" cy="21619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8" y="485192"/>
            <a:ext cx="3034339" cy="16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89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684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308" y="475921"/>
            <a:ext cx="10947717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 rotWithShape="1">
          <a:blip r:embed="rId5"/>
          <a:srcRect r="73022"/>
          <a:stretch/>
        </p:blipFill>
        <p:spPr>
          <a:xfrm>
            <a:off x="15916246" y="899254"/>
            <a:ext cx="2175921" cy="125097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A7338B24-162D-A94B-87E6-322DC24DEA34}"/>
              </a:ext>
            </a:extLst>
          </p:cNvPr>
          <p:cNvSpPr txBox="1"/>
          <p:nvPr/>
        </p:nvSpPr>
        <p:spPr>
          <a:xfrm>
            <a:off x="1360439" y="5994206"/>
            <a:ext cx="15643767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4400" dirty="0">
                <a:solidFill>
                  <a:schemeClr val="bg1"/>
                </a:solidFill>
              </a:rPr>
              <a:t>El contenido de calidad solo puede crearse a partir del momento en que llevas a la perfección todos los conceptos básicos de </a:t>
            </a:r>
            <a:r>
              <a:rPr lang="es-MX" sz="4400" dirty="0" err="1">
                <a:solidFill>
                  <a:schemeClr val="bg1"/>
                </a:solidFill>
              </a:rPr>
              <a:t>copywriting</a:t>
            </a:r>
            <a:r>
              <a:rPr lang="es-MX" sz="4400" dirty="0">
                <a:solidFill>
                  <a:schemeClr val="bg1"/>
                </a:solidFill>
              </a:rPr>
              <a:t> y marketing de contenidos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F8F6F5BC-3061-5149-9ED7-6B8E20EC9FD9}"/>
              </a:ext>
            </a:extLst>
          </p:cNvPr>
          <p:cNvSpPr txBox="1"/>
          <p:nvPr/>
        </p:nvSpPr>
        <p:spPr>
          <a:xfrm>
            <a:off x="-1634837" y="3141868"/>
            <a:ext cx="1891501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9600" b="1" dirty="0" smtClean="0">
                <a:solidFill>
                  <a:schemeClr val="bg1"/>
                </a:solidFill>
              </a:rPr>
              <a:t>Contenidos destacables</a:t>
            </a:r>
          </a:p>
        </p:txBody>
      </p:sp>
      <p:pic>
        <p:nvPicPr>
          <p:cNvPr id="3" name="Picture 3" descr="A picture containing text, clipart, dishware&#10;&#10;Description automatically generated">
            <a:extLst>
              <a:ext uri="{FF2B5EF4-FFF2-40B4-BE49-F238E27FC236}">
                <a16:creationId xmlns:a16="http://schemas.microsoft.com/office/drawing/2014/main" id="{0D28F715-B784-5856-FE84-5FB6D9D9A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8927" y="970898"/>
            <a:ext cx="4354285" cy="1101294"/>
          </a:xfrm>
          <a:prstGeom prst="rect">
            <a:avLst/>
          </a:prstGeom>
        </p:spPr>
      </p:pic>
      <p:pic>
        <p:nvPicPr>
          <p:cNvPr id="9" name="Picture 2" descr="Logo&#10;&#10;Description automatically generated">
            <a:extLst>
              <a:ext uri="{FF2B5EF4-FFF2-40B4-BE49-F238E27FC236}">
                <a16:creationId xmlns:a16="http://schemas.microsoft.com/office/drawing/2014/main" id="{49B1AD25-7478-150D-1F6E-BA18E15E2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022" y="762079"/>
            <a:ext cx="4934856" cy="18121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37" y="622689"/>
            <a:ext cx="1956014" cy="21619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8" y="762282"/>
            <a:ext cx="3034339" cy="16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55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898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3111" y="5698"/>
            <a:ext cx="10947717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 rotWithShape="1">
          <a:blip r:embed="rId5"/>
          <a:srcRect r="73022"/>
          <a:stretch/>
        </p:blipFill>
        <p:spPr>
          <a:xfrm>
            <a:off x="15916246" y="899254"/>
            <a:ext cx="2175921" cy="125097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F8F6F5BC-3061-5149-9ED7-6B8E20EC9FD9}"/>
              </a:ext>
            </a:extLst>
          </p:cNvPr>
          <p:cNvSpPr txBox="1"/>
          <p:nvPr/>
        </p:nvSpPr>
        <p:spPr>
          <a:xfrm>
            <a:off x="379298" y="3581004"/>
            <a:ext cx="21621281" cy="6565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10666" b="1" spc="277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Tipos </a:t>
            </a:r>
            <a:r>
              <a:rPr lang="es-MX" sz="10666" b="1" spc="277" dirty="0">
                <a:solidFill>
                  <a:schemeClr val="bg1"/>
                </a:solidFill>
                <a:latin typeface="Montserrat Black" panose="00000A00000000000000" pitchFamily="2" charset="0"/>
              </a:rPr>
              <a:t>de contenidos digitales para tu Marketing de Contenidos</a:t>
            </a:r>
          </a:p>
          <a:p>
            <a:endParaRPr lang="en-US" sz="10666" b="1" spc="277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3" name="Picture 3" descr="A picture containing text, clipart, dishware&#10;&#10;Description automatically generated">
            <a:extLst>
              <a:ext uri="{FF2B5EF4-FFF2-40B4-BE49-F238E27FC236}">
                <a16:creationId xmlns:a16="http://schemas.microsoft.com/office/drawing/2014/main" id="{0D28F715-B784-5856-FE84-5FB6D9D9A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8927" y="970898"/>
            <a:ext cx="4354285" cy="1101294"/>
          </a:xfrm>
          <a:prstGeom prst="rect">
            <a:avLst/>
          </a:prstGeom>
        </p:spPr>
      </p:pic>
      <p:pic>
        <p:nvPicPr>
          <p:cNvPr id="9" name="Picture 2" descr="Logo&#10;&#10;Description automatically generated">
            <a:extLst>
              <a:ext uri="{FF2B5EF4-FFF2-40B4-BE49-F238E27FC236}">
                <a16:creationId xmlns:a16="http://schemas.microsoft.com/office/drawing/2014/main" id="{49B1AD25-7478-150D-1F6E-BA18E15E2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022" y="484989"/>
            <a:ext cx="4934856" cy="18121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37" y="345599"/>
            <a:ext cx="1956014" cy="21619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8" y="485192"/>
            <a:ext cx="3034339" cy="16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88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898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49B1AD25-7478-150D-1F6E-BA18E15E2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16" y="402684"/>
            <a:ext cx="4934856" cy="1812161"/>
          </a:xfrm>
          <a:prstGeom prst="rect">
            <a:avLst/>
          </a:prstGeom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3111" y="5698"/>
            <a:ext cx="10947717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 rotWithShape="1">
          <a:blip r:embed="rId6"/>
          <a:srcRect r="73022"/>
          <a:stretch/>
        </p:blipFill>
        <p:spPr>
          <a:xfrm>
            <a:off x="15916246" y="899254"/>
            <a:ext cx="2175921" cy="125097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A7338B24-162D-A94B-87E6-322DC24DEA34}"/>
              </a:ext>
            </a:extLst>
          </p:cNvPr>
          <p:cNvSpPr txBox="1"/>
          <p:nvPr/>
        </p:nvSpPr>
        <p:spPr>
          <a:xfrm>
            <a:off x="1736845" y="7074861"/>
            <a:ext cx="15643767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1</a:t>
            </a:r>
            <a:r>
              <a:rPr lang="es-ES" sz="4400" b="1" dirty="0">
                <a:solidFill>
                  <a:schemeClr val="bg1"/>
                </a:solidFill>
              </a:rPr>
              <a:t>: Artículo de blog</a:t>
            </a:r>
            <a:endParaRPr lang="es-MX" sz="4400" b="1" dirty="0">
              <a:solidFill>
                <a:schemeClr val="bg1"/>
              </a:solidFill>
            </a:endParaRPr>
          </a:p>
          <a:p>
            <a:r>
              <a:rPr lang="es-ES" sz="4400" b="1" dirty="0">
                <a:solidFill>
                  <a:schemeClr val="bg1"/>
                </a:solidFill>
              </a:rPr>
              <a:t>2: Publicación en redes sociales</a:t>
            </a:r>
            <a:endParaRPr lang="es-MX" sz="4400" b="1" dirty="0">
              <a:solidFill>
                <a:schemeClr val="bg1"/>
              </a:solidFill>
            </a:endParaRPr>
          </a:p>
          <a:p>
            <a:r>
              <a:rPr lang="es-ES" sz="4400" b="1" dirty="0">
                <a:solidFill>
                  <a:schemeClr val="bg1"/>
                </a:solidFill>
              </a:rPr>
              <a:t>3: Correo electrónico o </a:t>
            </a:r>
            <a:r>
              <a:rPr lang="es-ES" sz="4400" b="1" dirty="0" err="1">
                <a:solidFill>
                  <a:schemeClr val="bg1"/>
                </a:solidFill>
              </a:rPr>
              <a:t>newsletter</a:t>
            </a:r>
            <a:endParaRPr lang="es-MX" sz="4400" b="1" dirty="0">
              <a:solidFill>
                <a:schemeClr val="bg1"/>
              </a:solidFill>
            </a:endParaRPr>
          </a:p>
          <a:p>
            <a:r>
              <a:rPr lang="es-ES" sz="4400" b="1" dirty="0">
                <a:solidFill>
                  <a:schemeClr val="bg1"/>
                </a:solidFill>
              </a:rPr>
              <a:t>4: Presentaciones en PDF</a:t>
            </a:r>
            <a:endParaRPr lang="es-MX" sz="4400" b="1" dirty="0">
              <a:solidFill>
                <a:schemeClr val="bg1"/>
              </a:solidFill>
            </a:endParaRPr>
          </a:p>
          <a:p>
            <a:r>
              <a:rPr lang="es-ES" sz="4400" b="1" dirty="0">
                <a:solidFill>
                  <a:schemeClr val="bg1"/>
                </a:solidFill>
              </a:rPr>
              <a:t>5: Revista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F8F6F5BC-3061-5149-9ED7-6B8E20EC9FD9}"/>
              </a:ext>
            </a:extLst>
          </p:cNvPr>
          <p:cNvSpPr txBox="1"/>
          <p:nvPr/>
        </p:nvSpPr>
        <p:spPr>
          <a:xfrm>
            <a:off x="-3205030" y="3557504"/>
            <a:ext cx="21621281" cy="3282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10666" spc="277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Tipos:</a:t>
            </a:r>
            <a:endParaRPr lang="es-MX" sz="10666" spc="277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endParaRPr lang="en-US" sz="10666" spc="277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3" name="Picture 3" descr="A picture containing text, clipart, dishware&#10;&#10;Description automatically generated">
            <a:extLst>
              <a:ext uri="{FF2B5EF4-FFF2-40B4-BE49-F238E27FC236}">
                <a16:creationId xmlns:a16="http://schemas.microsoft.com/office/drawing/2014/main" id="{0D28F715-B784-5856-FE84-5FB6D9D9AA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8927" y="970898"/>
            <a:ext cx="4354285" cy="11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32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898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3111" y="5698"/>
            <a:ext cx="10947717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 rotWithShape="1">
          <a:blip r:embed="rId5"/>
          <a:srcRect r="73022"/>
          <a:stretch/>
        </p:blipFill>
        <p:spPr>
          <a:xfrm>
            <a:off x="15916246" y="899254"/>
            <a:ext cx="2175921" cy="125097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A7338B24-162D-A94B-87E6-322DC24DEA34}"/>
              </a:ext>
            </a:extLst>
          </p:cNvPr>
          <p:cNvSpPr txBox="1"/>
          <p:nvPr/>
        </p:nvSpPr>
        <p:spPr>
          <a:xfrm>
            <a:off x="1736845" y="7074861"/>
            <a:ext cx="15643767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6: </a:t>
            </a:r>
            <a:r>
              <a:rPr lang="es-ES" sz="4400" b="1" dirty="0" err="1">
                <a:solidFill>
                  <a:schemeClr val="bg1"/>
                </a:solidFill>
              </a:rPr>
              <a:t>eBook</a:t>
            </a:r>
            <a:endParaRPr lang="es-MX" sz="4400" b="1" dirty="0">
              <a:solidFill>
                <a:schemeClr val="bg1"/>
              </a:solidFill>
            </a:endParaRPr>
          </a:p>
          <a:p>
            <a:r>
              <a:rPr lang="es-ES" sz="4400" b="1" dirty="0">
                <a:solidFill>
                  <a:schemeClr val="bg1"/>
                </a:solidFill>
              </a:rPr>
              <a:t>7: </a:t>
            </a:r>
            <a:r>
              <a:rPr lang="es-ES" sz="4400" b="1" dirty="0" err="1">
                <a:solidFill>
                  <a:schemeClr val="bg1"/>
                </a:solidFill>
              </a:rPr>
              <a:t>Whitepaper</a:t>
            </a:r>
            <a:endParaRPr lang="es-MX" sz="4400" b="1" dirty="0">
              <a:solidFill>
                <a:schemeClr val="bg1"/>
              </a:solidFill>
            </a:endParaRPr>
          </a:p>
          <a:p>
            <a:r>
              <a:rPr lang="es-ES" sz="4400" b="1" dirty="0">
                <a:solidFill>
                  <a:schemeClr val="bg1"/>
                </a:solidFill>
              </a:rPr>
              <a:t>8: Diccionarios o FAQ</a:t>
            </a:r>
            <a:endParaRPr lang="es-MX" sz="4400" b="1" dirty="0">
              <a:solidFill>
                <a:schemeClr val="bg1"/>
              </a:solidFill>
            </a:endParaRPr>
          </a:p>
          <a:p>
            <a:r>
              <a:rPr lang="es-ES" sz="4400" b="1" dirty="0">
                <a:solidFill>
                  <a:schemeClr val="bg1"/>
                </a:solidFill>
              </a:rPr>
              <a:t>9: Infografía</a:t>
            </a:r>
            <a:endParaRPr lang="es-MX" sz="4400" b="1" dirty="0">
              <a:solidFill>
                <a:schemeClr val="bg1"/>
              </a:solidFill>
            </a:endParaRPr>
          </a:p>
          <a:p>
            <a:r>
              <a:rPr lang="es-ES" sz="4400" b="1" dirty="0">
                <a:solidFill>
                  <a:schemeClr val="bg1"/>
                </a:solidFill>
              </a:rPr>
              <a:t>10: </a:t>
            </a:r>
            <a:r>
              <a:rPr lang="es-ES" sz="4400" b="1" dirty="0" err="1">
                <a:solidFill>
                  <a:schemeClr val="bg1"/>
                </a:solidFill>
              </a:rPr>
              <a:t>Checklist</a:t>
            </a:r>
            <a:endParaRPr lang="es-MX" sz="4400" b="1" dirty="0">
              <a:solidFill>
                <a:schemeClr val="bg1"/>
              </a:solidFill>
            </a:endParaRPr>
          </a:p>
          <a:p>
            <a:r>
              <a:rPr lang="es-ES" sz="4400" b="1" dirty="0">
                <a:solidFill>
                  <a:schemeClr val="bg1"/>
                </a:solidFill>
              </a:rPr>
              <a:t>11: Video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F8F6F5BC-3061-5149-9ED7-6B8E20EC9FD9}"/>
              </a:ext>
            </a:extLst>
          </p:cNvPr>
          <p:cNvSpPr txBox="1"/>
          <p:nvPr/>
        </p:nvSpPr>
        <p:spPr>
          <a:xfrm>
            <a:off x="-3205030" y="3557504"/>
            <a:ext cx="21621281" cy="3282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10666" spc="277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Tipos:</a:t>
            </a:r>
            <a:endParaRPr lang="es-MX" sz="10666" spc="277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endParaRPr lang="en-US" sz="10666" spc="277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3" name="Picture 3" descr="A picture containing text, clipart, dishware&#10;&#10;Description automatically generated">
            <a:extLst>
              <a:ext uri="{FF2B5EF4-FFF2-40B4-BE49-F238E27FC236}">
                <a16:creationId xmlns:a16="http://schemas.microsoft.com/office/drawing/2014/main" id="{0D28F715-B784-5856-FE84-5FB6D9D9A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8927" y="970898"/>
            <a:ext cx="4354285" cy="1101294"/>
          </a:xfrm>
          <a:prstGeom prst="rect">
            <a:avLst/>
          </a:prstGeom>
        </p:spPr>
      </p:pic>
      <p:pic>
        <p:nvPicPr>
          <p:cNvPr id="9" name="Picture 2" descr="Logo&#10;&#10;Description automatically generated">
            <a:extLst>
              <a:ext uri="{FF2B5EF4-FFF2-40B4-BE49-F238E27FC236}">
                <a16:creationId xmlns:a16="http://schemas.microsoft.com/office/drawing/2014/main" id="{49B1AD25-7478-150D-1F6E-BA18E15E2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022" y="484989"/>
            <a:ext cx="4934856" cy="18121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37" y="345599"/>
            <a:ext cx="1956014" cy="21619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8" y="485192"/>
            <a:ext cx="3034339" cy="16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13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A891F3E85765419AE3D530B3439A55" ma:contentTypeVersion="16" ma:contentTypeDescription="Create a new document." ma:contentTypeScope="" ma:versionID="bf68aa8a67f1155608c6e4393079f835">
  <xsd:schema xmlns:xsd="http://www.w3.org/2001/XMLSchema" xmlns:xs="http://www.w3.org/2001/XMLSchema" xmlns:p="http://schemas.microsoft.com/office/2006/metadata/properties" xmlns:ns2="1e1c726c-0b66-4d5f-aaef-865de0f9b0eb" xmlns:ns3="c519013a-da54-481e-8ef1-a10876d8119b" targetNamespace="http://schemas.microsoft.com/office/2006/metadata/properties" ma:root="true" ma:fieldsID="8e4d576e017ab1548aa967e5e292e0ea" ns2:_="" ns3:_="">
    <xsd:import namespace="1e1c726c-0b66-4d5f-aaef-865de0f9b0eb"/>
    <xsd:import namespace="c519013a-da54-481e-8ef1-a10876d811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c726c-0b66-4d5f-aaef-865de0f9b0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0cd3ca9-ced4-4363-96eb-2691de658a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19013a-da54-481e-8ef1-a10876d811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cf913aa-08f8-4352-a025-823cc14814c4}" ma:internalName="TaxCatchAll" ma:showField="CatchAllData" ma:web="c519013a-da54-481e-8ef1-a10876d811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1c726c-0b66-4d5f-aaef-865de0f9b0eb">
      <Terms xmlns="http://schemas.microsoft.com/office/infopath/2007/PartnerControls"/>
    </lcf76f155ced4ddcb4097134ff3c332f>
    <TaxCatchAll xmlns="c519013a-da54-481e-8ef1-a10876d8119b" xsi:nil="true"/>
  </documentManagement>
</p:properties>
</file>

<file path=customXml/itemProps1.xml><?xml version="1.0" encoding="utf-8"?>
<ds:datastoreItem xmlns:ds="http://schemas.openxmlformats.org/officeDocument/2006/customXml" ds:itemID="{8390AAD6-B046-416D-8F4C-054DC6D14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1c726c-0b66-4d5f-aaef-865de0f9b0eb"/>
    <ds:schemaRef ds:uri="c519013a-da54-481e-8ef1-a10876d811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C5E867-B0A9-40FF-AE42-C0B4F6B71E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CBFA4B-1491-4836-AE67-D20324A78CE9}">
  <ds:schemaRefs>
    <ds:schemaRef ds:uri="http://www.w3.org/XML/1998/namespace"/>
    <ds:schemaRef ds:uri="c519013a-da54-481e-8ef1-a10876d8119b"/>
    <ds:schemaRef ds:uri="http://schemas.microsoft.com/office/2006/documentManagement/types"/>
    <ds:schemaRef ds:uri="http://purl.org/dc/terms/"/>
    <ds:schemaRef ds:uri="http://schemas.microsoft.com/office/infopath/2007/PartnerControls"/>
    <ds:schemaRef ds:uri="1e1c726c-0b66-4d5f-aaef-865de0f9b0eb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6455</TotalTime>
  <Words>205</Words>
  <Application>Microsoft Office PowerPoint</Application>
  <PresentationFormat>Personalizado</PresentationFormat>
  <Paragraphs>44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Helvetica Neue</vt:lpstr>
      <vt:lpstr>Helvetica Neue Medium</vt:lpstr>
      <vt:lpstr>Montserrat Black</vt:lpstr>
      <vt:lpstr>Montserrat Bold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Dra.Ogando</dc:creator>
  <cp:lastModifiedBy>Dra.Ogando</cp:lastModifiedBy>
  <cp:revision>36</cp:revision>
  <dcterms:modified xsi:type="dcterms:W3CDTF">2022-12-06T01:34:25Z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0x0101005CA891F3E85765419AE3D530B3439A55</vt:lpwstr>
  </property>
  <property fmtid="{D5CDD505-2E9C-101B-9397-08002B2CF9AE}" pid="3" name="MediaServiceImageTags">
    <vt:lpwstr/>
  </property>
</Properties>
</file>