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66" r:id="rId7"/>
    <p:sldId id="270" r:id="rId8"/>
    <p:sldId id="260" r:id="rId9"/>
    <p:sldId id="261" r:id="rId10"/>
    <p:sldId id="262" r:id="rId11"/>
    <p:sldId id="267" r:id="rId12"/>
    <p:sldId id="268" r:id="rId13"/>
    <p:sldId id="263" r:id="rId14"/>
    <p:sldId id="264" r:id="rId15"/>
    <p:sldId id="272" r:id="rId16"/>
    <p:sldId id="271" r:id="rId1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Trafico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Hoja1!$A$2:$A$5</c:f>
              <c:numCache>
                <c:formatCode>mmm\-yy</c:formatCode>
                <c:ptCount val="4"/>
                <c:pt idx="0">
                  <c:v>42644</c:v>
                </c:pt>
                <c:pt idx="1">
                  <c:v>42675</c:v>
                </c:pt>
                <c:pt idx="2">
                  <c:v>42705</c:v>
                </c:pt>
                <c:pt idx="3">
                  <c:v>42736</c:v>
                </c:pt>
              </c:numCache>
            </c:numRef>
          </c:cat>
          <c:val>
            <c:numRef>
              <c:f>Hoja1!$B$2:$B$5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29-45CA-8485-F2550207DC5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82213967"/>
        <c:axId val="382209807"/>
      </c:barChart>
      <c:dateAx>
        <c:axId val="382213967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82209807"/>
        <c:crosses val="autoZero"/>
        <c:auto val="1"/>
        <c:lblOffset val="100"/>
        <c:baseTimeUnit val="months"/>
      </c:dateAx>
      <c:valAx>
        <c:axId val="382209807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822139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Competidor 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Hoja1!$A$2:$A$5</c:f>
              <c:numCache>
                <c:formatCode>mmm\-yy</c:formatCode>
                <c:ptCount val="4"/>
                <c:pt idx="0">
                  <c:v>42644</c:v>
                </c:pt>
                <c:pt idx="1">
                  <c:v>42675</c:v>
                </c:pt>
                <c:pt idx="2">
                  <c:v>42705</c:v>
                </c:pt>
                <c:pt idx="3">
                  <c:v>42736</c:v>
                </c:pt>
              </c:numCache>
            </c:numRef>
          </c:cat>
          <c:val>
            <c:numRef>
              <c:f>Hoja1!$B$2:$B$5</c:f>
              <c:numCache>
                <c:formatCode>General</c:formatCode>
                <c:ptCount val="4"/>
                <c:pt idx="0">
                  <c:v>1</c:v>
                </c:pt>
                <c:pt idx="1">
                  <c:v>1.2</c:v>
                </c:pt>
                <c:pt idx="2">
                  <c:v>1.4</c:v>
                </c:pt>
                <c:pt idx="3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29-45CA-8485-F2550207DC53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Competidor 2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Hoja1!$A$2:$A$5</c:f>
              <c:numCache>
                <c:formatCode>mmm\-yy</c:formatCode>
                <c:ptCount val="4"/>
                <c:pt idx="0">
                  <c:v>42644</c:v>
                </c:pt>
                <c:pt idx="1">
                  <c:v>42675</c:v>
                </c:pt>
                <c:pt idx="2">
                  <c:v>42705</c:v>
                </c:pt>
                <c:pt idx="3">
                  <c:v>42736</c:v>
                </c:pt>
              </c:numCache>
            </c:numRef>
          </c:cat>
          <c:val>
            <c:numRef>
              <c:f>Hoja1!$C$2:$C$5</c:f>
              <c:numCache>
                <c:formatCode>General</c:formatCode>
                <c:ptCount val="4"/>
                <c:pt idx="0">
                  <c:v>4</c:v>
                </c:pt>
                <c:pt idx="1">
                  <c:v>3.2</c:v>
                </c:pt>
                <c:pt idx="2">
                  <c:v>3.8</c:v>
                </c:pt>
                <c:pt idx="3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70-4C34-8CCB-C98F33B26DCD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Competidor 3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Hoja1!$A$2:$A$5</c:f>
              <c:numCache>
                <c:formatCode>mmm\-yy</c:formatCode>
                <c:ptCount val="4"/>
                <c:pt idx="0">
                  <c:v>42644</c:v>
                </c:pt>
                <c:pt idx="1">
                  <c:v>42675</c:v>
                </c:pt>
                <c:pt idx="2">
                  <c:v>42705</c:v>
                </c:pt>
                <c:pt idx="3">
                  <c:v>42736</c:v>
                </c:pt>
              </c:numCache>
            </c:numRef>
          </c:cat>
          <c:val>
            <c:numRef>
              <c:f>Hoja1!$D$2:$D$5</c:f>
              <c:numCache>
                <c:formatCode>General</c:formatCode>
                <c:ptCount val="4"/>
                <c:pt idx="0">
                  <c:v>3</c:v>
                </c:pt>
                <c:pt idx="1">
                  <c:v>2.2000000000000002</c:v>
                </c:pt>
                <c:pt idx="2">
                  <c:v>3.5</c:v>
                </c:pt>
                <c:pt idx="3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70-4C34-8CCB-C98F33B26DCD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Competidor 4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Hoja1!$A$2:$A$5</c:f>
              <c:numCache>
                <c:formatCode>mmm\-yy</c:formatCode>
                <c:ptCount val="4"/>
                <c:pt idx="0">
                  <c:v>42644</c:v>
                </c:pt>
                <c:pt idx="1">
                  <c:v>42675</c:v>
                </c:pt>
                <c:pt idx="2">
                  <c:v>42705</c:v>
                </c:pt>
                <c:pt idx="3">
                  <c:v>42736</c:v>
                </c:pt>
              </c:numCache>
            </c:numRef>
          </c:cat>
          <c:val>
            <c:numRef>
              <c:f>Hoja1!$E$2:$E$5</c:f>
              <c:numCache>
                <c:formatCode>General</c:formatCode>
                <c:ptCount val="4"/>
                <c:pt idx="0">
                  <c:v>1.5</c:v>
                </c:pt>
                <c:pt idx="1">
                  <c:v>1.2</c:v>
                </c:pt>
                <c:pt idx="2">
                  <c:v>1.6</c:v>
                </c:pt>
                <c:pt idx="3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70-4C34-8CCB-C98F33B26DC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82213967"/>
        <c:axId val="382209807"/>
      </c:barChart>
      <c:dateAx>
        <c:axId val="382213967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82209807"/>
        <c:crosses val="autoZero"/>
        <c:auto val="1"/>
        <c:lblOffset val="100"/>
        <c:baseTimeUnit val="months"/>
      </c:dateAx>
      <c:valAx>
        <c:axId val="382209807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822139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B24CC5-DEC7-48D2-9BDC-3072569D3986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A64573C-1431-40C1-9F1E-F14AA208B4FC}">
      <dgm:prSet phldrT="[Texto]"/>
      <dgm:spPr>
        <a:gradFill flip="none" rotWithShape="0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lin ang="8100000" scaled="1"/>
          <a:tileRect/>
        </a:gradFill>
        <a:ln w="57150">
          <a:solidFill>
            <a:schemeClr val="bg1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/>
            <a:t>Que vas hacer</a:t>
          </a:r>
          <a:endParaRPr lang="es-ES" dirty="0"/>
        </a:p>
      </dgm:t>
    </dgm:pt>
    <dgm:pt modelId="{1145D280-9CCB-40B7-9AD2-BD823A28C898}" type="parTrans" cxnId="{6C56483C-A910-4D0D-A76B-B3D4177ABB93}">
      <dgm:prSet/>
      <dgm:spPr/>
      <dgm:t>
        <a:bodyPr/>
        <a:lstStyle/>
        <a:p>
          <a:endParaRPr lang="es-ES"/>
        </a:p>
      </dgm:t>
    </dgm:pt>
    <dgm:pt modelId="{A7C962FD-6C40-4305-8319-8F7316D7B47F}" type="sibTrans" cxnId="{6C56483C-A910-4D0D-A76B-B3D4177ABB93}">
      <dgm:prSet/>
      <dgm:spPr/>
      <dgm:t>
        <a:bodyPr/>
        <a:lstStyle/>
        <a:p>
          <a:endParaRPr lang="es-ES"/>
        </a:p>
      </dgm:t>
    </dgm:pt>
    <dgm:pt modelId="{2311F2FA-3FDF-470A-AF66-8E049550DC78}">
      <dgm:prSet phldrT="[Texto]"/>
      <dgm:spPr/>
      <dgm:t>
        <a:bodyPr/>
        <a:lstStyle/>
        <a:p>
          <a:r>
            <a:rPr lang="es-ES" dirty="0" smtClean="0"/>
            <a:t>Cual es la acción de Marketing</a:t>
          </a:r>
          <a:endParaRPr lang="es-ES" dirty="0"/>
        </a:p>
      </dgm:t>
    </dgm:pt>
    <dgm:pt modelId="{CD463DBF-400A-4488-AA48-1BD900DCF324}" type="parTrans" cxnId="{6DA7F294-ECD8-4FBD-84DE-47F11CAC648C}">
      <dgm:prSet/>
      <dgm:spPr/>
      <dgm:t>
        <a:bodyPr/>
        <a:lstStyle/>
        <a:p>
          <a:endParaRPr lang="es-ES"/>
        </a:p>
      </dgm:t>
    </dgm:pt>
    <dgm:pt modelId="{0D07282C-6DC9-4455-821B-5DA9E3D0E08D}" type="sibTrans" cxnId="{6DA7F294-ECD8-4FBD-84DE-47F11CAC648C}">
      <dgm:prSet/>
      <dgm:spPr/>
      <dgm:t>
        <a:bodyPr/>
        <a:lstStyle/>
        <a:p>
          <a:endParaRPr lang="es-ES"/>
        </a:p>
      </dgm:t>
    </dgm:pt>
    <dgm:pt modelId="{6593FEA5-B204-4667-AD90-2C0B7DF56414}">
      <dgm:prSet phldrT="[Texto]"/>
      <dgm:spPr/>
      <dgm:t>
        <a:bodyPr/>
        <a:lstStyle/>
        <a:p>
          <a:r>
            <a:rPr lang="es-ES" dirty="0" smtClean="0"/>
            <a:t>Describe la campaña</a:t>
          </a:r>
          <a:endParaRPr lang="es-ES" dirty="0"/>
        </a:p>
      </dgm:t>
    </dgm:pt>
    <dgm:pt modelId="{23625B5F-19DC-46EB-BE31-3CB68E5ACB06}" type="parTrans" cxnId="{DA0F9965-3AAC-49CF-BB96-DF00E1A42AD6}">
      <dgm:prSet/>
      <dgm:spPr/>
      <dgm:t>
        <a:bodyPr/>
        <a:lstStyle/>
        <a:p>
          <a:endParaRPr lang="es-ES"/>
        </a:p>
      </dgm:t>
    </dgm:pt>
    <dgm:pt modelId="{952FF8E2-2BAF-4D3A-B469-B8627FF03C72}" type="sibTrans" cxnId="{DA0F9965-3AAC-49CF-BB96-DF00E1A42AD6}">
      <dgm:prSet/>
      <dgm:spPr/>
      <dgm:t>
        <a:bodyPr/>
        <a:lstStyle/>
        <a:p>
          <a:endParaRPr lang="es-ES"/>
        </a:p>
      </dgm:t>
    </dgm:pt>
    <dgm:pt modelId="{14411478-0483-415F-BB24-85B2B73EC1E2}">
      <dgm:prSet phldrT="[Texto]"/>
      <dgm:spPr>
        <a:gradFill flip="none" rotWithShape="0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lin ang="8100000" scaled="1"/>
          <a:tileRect/>
        </a:gradFill>
        <a:ln w="57150">
          <a:solidFill>
            <a:schemeClr val="bg1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/>
            <a:t>Como lo vas hacer</a:t>
          </a:r>
          <a:endParaRPr lang="es-ES" dirty="0"/>
        </a:p>
      </dgm:t>
    </dgm:pt>
    <dgm:pt modelId="{FA3BEAE1-E95E-4213-8929-77EDE213A891}" type="parTrans" cxnId="{9EEF4DF4-02F4-4B82-BAFC-2343142E5605}">
      <dgm:prSet/>
      <dgm:spPr/>
      <dgm:t>
        <a:bodyPr/>
        <a:lstStyle/>
        <a:p>
          <a:endParaRPr lang="es-ES"/>
        </a:p>
      </dgm:t>
    </dgm:pt>
    <dgm:pt modelId="{FAE14C8C-AC0C-48D5-B15B-8F7457E6D07B}" type="sibTrans" cxnId="{9EEF4DF4-02F4-4B82-BAFC-2343142E5605}">
      <dgm:prSet/>
      <dgm:spPr/>
      <dgm:t>
        <a:bodyPr/>
        <a:lstStyle/>
        <a:p>
          <a:endParaRPr lang="es-ES"/>
        </a:p>
      </dgm:t>
    </dgm:pt>
    <dgm:pt modelId="{758E0F88-F42C-4F60-A4C3-BC363A1B16BE}">
      <dgm:prSet phldrT="[Texto]"/>
      <dgm:spPr/>
      <dgm:t>
        <a:bodyPr/>
        <a:lstStyle/>
        <a:p>
          <a:r>
            <a:rPr lang="es-ES" dirty="0" smtClean="0"/>
            <a:t>Que necesitas para tu idea</a:t>
          </a:r>
          <a:endParaRPr lang="es-ES" dirty="0"/>
        </a:p>
      </dgm:t>
    </dgm:pt>
    <dgm:pt modelId="{6266EA61-B703-42E4-9397-424123E06C8C}" type="parTrans" cxnId="{BAA764D7-91B7-4DDB-9B68-0DDEC405C2D3}">
      <dgm:prSet/>
      <dgm:spPr/>
      <dgm:t>
        <a:bodyPr/>
        <a:lstStyle/>
        <a:p>
          <a:endParaRPr lang="es-ES"/>
        </a:p>
      </dgm:t>
    </dgm:pt>
    <dgm:pt modelId="{A8E8189A-A94C-4509-B282-03F0A0DBE4CB}" type="sibTrans" cxnId="{BAA764D7-91B7-4DDB-9B68-0DDEC405C2D3}">
      <dgm:prSet/>
      <dgm:spPr/>
      <dgm:t>
        <a:bodyPr/>
        <a:lstStyle/>
        <a:p>
          <a:endParaRPr lang="es-ES"/>
        </a:p>
      </dgm:t>
    </dgm:pt>
    <dgm:pt modelId="{9D59D536-475A-4083-84BF-0C6365147B1E}">
      <dgm:prSet phldrT="[Texto]"/>
      <dgm:spPr/>
      <dgm:t>
        <a:bodyPr/>
        <a:lstStyle/>
        <a:p>
          <a:r>
            <a:rPr lang="es-ES" dirty="0" smtClean="0"/>
            <a:t>En </a:t>
          </a:r>
          <a:r>
            <a:rPr lang="es-ES" dirty="0" err="1" smtClean="0"/>
            <a:t>qu</a:t>
          </a:r>
          <a:r>
            <a:rPr lang="es-ES" dirty="0" smtClean="0"/>
            <a:t> te apoyarás</a:t>
          </a:r>
          <a:endParaRPr lang="es-ES" dirty="0"/>
        </a:p>
      </dgm:t>
    </dgm:pt>
    <dgm:pt modelId="{68F62401-5ED6-4A59-95DF-A7BABD7D6FAF}" type="parTrans" cxnId="{94C23114-102F-4071-8934-95D9CBC0610A}">
      <dgm:prSet/>
      <dgm:spPr/>
      <dgm:t>
        <a:bodyPr/>
        <a:lstStyle/>
        <a:p>
          <a:endParaRPr lang="es-ES"/>
        </a:p>
      </dgm:t>
    </dgm:pt>
    <dgm:pt modelId="{EA4C999B-8126-4080-89ED-9DCC2192042A}" type="sibTrans" cxnId="{94C23114-102F-4071-8934-95D9CBC0610A}">
      <dgm:prSet/>
      <dgm:spPr/>
      <dgm:t>
        <a:bodyPr/>
        <a:lstStyle/>
        <a:p>
          <a:endParaRPr lang="es-ES"/>
        </a:p>
      </dgm:t>
    </dgm:pt>
    <dgm:pt modelId="{F1F8516B-B0FA-4010-AD91-446E5E5E993E}">
      <dgm:prSet phldrT="[Texto]"/>
      <dgm:spPr>
        <a:gradFill flip="none" rotWithShape="0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lin ang="8100000" scaled="1"/>
          <a:tileRect/>
        </a:gradFill>
        <a:ln w="57150">
          <a:solidFill>
            <a:schemeClr val="bg1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/>
            <a:t>En donde lo vas a hacer</a:t>
          </a:r>
          <a:endParaRPr lang="es-ES" dirty="0"/>
        </a:p>
      </dgm:t>
    </dgm:pt>
    <dgm:pt modelId="{F6AF1533-FF2C-40B2-8D6F-F0AB350908BE}" type="parTrans" cxnId="{3DB028C4-7F75-435F-A881-DB2371EAA32A}">
      <dgm:prSet/>
      <dgm:spPr/>
      <dgm:t>
        <a:bodyPr/>
        <a:lstStyle/>
        <a:p>
          <a:endParaRPr lang="es-ES"/>
        </a:p>
      </dgm:t>
    </dgm:pt>
    <dgm:pt modelId="{D4DA78BB-1646-4A04-A275-1E268A3C8BF8}" type="sibTrans" cxnId="{3DB028C4-7F75-435F-A881-DB2371EAA32A}">
      <dgm:prSet/>
      <dgm:spPr/>
      <dgm:t>
        <a:bodyPr/>
        <a:lstStyle/>
        <a:p>
          <a:endParaRPr lang="es-ES"/>
        </a:p>
      </dgm:t>
    </dgm:pt>
    <dgm:pt modelId="{D9D97B10-0F63-4CBF-8314-41446C790091}">
      <dgm:prSet phldrT="[Texto]"/>
      <dgm:spPr/>
      <dgm:t>
        <a:bodyPr/>
        <a:lstStyle/>
        <a:p>
          <a:r>
            <a:rPr lang="es-ES" dirty="0" smtClean="0"/>
            <a:t>Cuáles son los escenarios?</a:t>
          </a:r>
          <a:endParaRPr lang="es-ES" dirty="0"/>
        </a:p>
      </dgm:t>
    </dgm:pt>
    <dgm:pt modelId="{D02651D4-805E-4ADB-AE63-A58E4F0E750A}" type="parTrans" cxnId="{7006C28D-DA31-4735-B4FE-4F3E7C967E85}">
      <dgm:prSet/>
      <dgm:spPr/>
      <dgm:t>
        <a:bodyPr/>
        <a:lstStyle/>
        <a:p>
          <a:endParaRPr lang="es-ES"/>
        </a:p>
      </dgm:t>
    </dgm:pt>
    <dgm:pt modelId="{DDD71BEB-5560-424E-BE4C-D43F805AE202}" type="sibTrans" cxnId="{7006C28D-DA31-4735-B4FE-4F3E7C967E85}">
      <dgm:prSet/>
      <dgm:spPr/>
      <dgm:t>
        <a:bodyPr/>
        <a:lstStyle/>
        <a:p>
          <a:endParaRPr lang="es-ES"/>
        </a:p>
      </dgm:t>
    </dgm:pt>
    <dgm:pt modelId="{EA88924F-EF1C-4E25-A6B4-2F4298DA3480}">
      <dgm:prSet phldrT="[Texto]"/>
      <dgm:spPr/>
      <dgm:t>
        <a:bodyPr/>
        <a:lstStyle/>
        <a:p>
          <a:r>
            <a:rPr lang="es-ES" dirty="0" smtClean="0"/>
            <a:t>Que herramientas utilizarás?</a:t>
          </a:r>
          <a:endParaRPr lang="es-ES" dirty="0"/>
        </a:p>
      </dgm:t>
    </dgm:pt>
    <dgm:pt modelId="{DB103B44-054E-4F62-AFDE-A67BE49822D0}" type="parTrans" cxnId="{886FD8AF-47D6-442C-BFF3-7C91B8FD8910}">
      <dgm:prSet/>
      <dgm:spPr/>
      <dgm:t>
        <a:bodyPr/>
        <a:lstStyle/>
        <a:p>
          <a:endParaRPr lang="es-ES"/>
        </a:p>
      </dgm:t>
    </dgm:pt>
    <dgm:pt modelId="{A042B6DF-8689-4466-B71A-4B598E721973}" type="sibTrans" cxnId="{886FD8AF-47D6-442C-BFF3-7C91B8FD8910}">
      <dgm:prSet/>
      <dgm:spPr/>
      <dgm:t>
        <a:bodyPr/>
        <a:lstStyle/>
        <a:p>
          <a:endParaRPr lang="es-ES"/>
        </a:p>
      </dgm:t>
    </dgm:pt>
    <dgm:pt modelId="{881B17EE-52B7-48D9-B088-2ED7938986AB}" type="pres">
      <dgm:prSet presAssocID="{14B24CC5-DEC7-48D2-9BDC-3072569D3986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2FBAD77-8604-4026-A492-0E21B9CDD0AD}" type="pres">
      <dgm:prSet presAssocID="{14B24CC5-DEC7-48D2-9BDC-3072569D3986}" presName="cycle" presStyleCnt="0"/>
      <dgm:spPr/>
    </dgm:pt>
    <dgm:pt modelId="{02260A85-22C0-4287-A1AA-33678D198C8B}" type="pres">
      <dgm:prSet presAssocID="{14B24CC5-DEC7-48D2-9BDC-3072569D3986}" presName="centerShape" presStyleCnt="0"/>
      <dgm:spPr/>
    </dgm:pt>
    <dgm:pt modelId="{EEBB4265-3FAB-426C-9FFC-03FE2D86E3D5}" type="pres">
      <dgm:prSet presAssocID="{14B24CC5-DEC7-48D2-9BDC-3072569D3986}" presName="connSite" presStyleLbl="node1" presStyleIdx="0" presStyleCnt="4"/>
      <dgm:spPr/>
    </dgm:pt>
    <dgm:pt modelId="{C4D5D6C3-B2D7-4CE2-9695-3F1B818C7DEB}" type="pres">
      <dgm:prSet presAssocID="{14B24CC5-DEC7-48D2-9BDC-3072569D3986}" presName="visibl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32734943-9160-4C27-A67B-122F5DE21321}" type="pres">
      <dgm:prSet presAssocID="{1145D280-9CCB-40B7-9AD2-BD823A28C898}" presName="Name25" presStyleLbl="parChTrans1D1" presStyleIdx="0" presStyleCnt="3"/>
      <dgm:spPr/>
      <dgm:t>
        <a:bodyPr/>
        <a:lstStyle/>
        <a:p>
          <a:endParaRPr lang="es-ES"/>
        </a:p>
      </dgm:t>
    </dgm:pt>
    <dgm:pt modelId="{923C8FE4-E0E4-4BC6-A064-C2EBDEC8B6B3}" type="pres">
      <dgm:prSet presAssocID="{1A64573C-1431-40C1-9F1E-F14AA208B4FC}" presName="node" presStyleCnt="0"/>
      <dgm:spPr/>
    </dgm:pt>
    <dgm:pt modelId="{F776F33A-B77B-434A-84C4-9893991BC7AF}" type="pres">
      <dgm:prSet presAssocID="{1A64573C-1431-40C1-9F1E-F14AA208B4FC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054AEF-1114-47BE-93D3-47026B13D236}" type="pres">
      <dgm:prSet presAssocID="{1A64573C-1431-40C1-9F1E-F14AA208B4FC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7F8827-11FB-4C72-BAC6-191868A83546}" type="pres">
      <dgm:prSet presAssocID="{FA3BEAE1-E95E-4213-8929-77EDE213A891}" presName="Name25" presStyleLbl="parChTrans1D1" presStyleIdx="1" presStyleCnt="3"/>
      <dgm:spPr/>
      <dgm:t>
        <a:bodyPr/>
        <a:lstStyle/>
        <a:p>
          <a:endParaRPr lang="es-ES"/>
        </a:p>
      </dgm:t>
    </dgm:pt>
    <dgm:pt modelId="{D20CD3E1-F159-4227-864D-0DDB2E906FFF}" type="pres">
      <dgm:prSet presAssocID="{14411478-0483-415F-BB24-85B2B73EC1E2}" presName="node" presStyleCnt="0"/>
      <dgm:spPr/>
    </dgm:pt>
    <dgm:pt modelId="{5B82A889-0F5C-4506-B92B-129BF53A8C45}" type="pres">
      <dgm:prSet presAssocID="{14411478-0483-415F-BB24-85B2B73EC1E2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EF5E4F-3C72-4CF1-AD30-0214B98F8D4D}" type="pres">
      <dgm:prSet presAssocID="{14411478-0483-415F-BB24-85B2B73EC1E2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025D87-E9D1-44B3-BE8A-C7F1CE0A0978}" type="pres">
      <dgm:prSet presAssocID="{F6AF1533-FF2C-40B2-8D6F-F0AB350908BE}" presName="Name25" presStyleLbl="parChTrans1D1" presStyleIdx="2" presStyleCnt="3"/>
      <dgm:spPr/>
      <dgm:t>
        <a:bodyPr/>
        <a:lstStyle/>
        <a:p>
          <a:endParaRPr lang="es-ES"/>
        </a:p>
      </dgm:t>
    </dgm:pt>
    <dgm:pt modelId="{B9289BB9-0D5E-482F-A4B4-0F5F10E2B74E}" type="pres">
      <dgm:prSet presAssocID="{F1F8516B-B0FA-4010-AD91-446E5E5E993E}" presName="node" presStyleCnt="0"/>
      <dgm:spPr/>
    </dgm:pt>
    <dgm:pt modelId="{A3A48D89-E858-428B-A746-60F70FEA1C58}" type="pres">
      <dgm:prSet presAssocID="{F1F8516B-B0FA-4010-AD91-446E5E5E993E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402307-E69A-415E-AF1F-AD38ECE632B0}" type="pres">
      <dgm:prSet presAssocID="{F1F8516B-B0FA-4010-AD91-446E5E5E993E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86FD8AF-47D6-442C-BFF3-7C91B8FD8910}" srcId="{F1F8516B-B0FA-4010-AD91-446E5E5E993E}" destId="{EA88924F-EF1C-4E25-A6B4-2F4298DA3480}" srcOrd="1" destOrd="0" parTransId="{DB103B44-054E-4F62-AFDE-A67BE49822D0}" sibTransId="{A042B6DF-8689-4466-B71A-4B598E721973}"/>
    <dgm:cxn modelId="{DA0F9965-3AAC-49CF-BB96-DF00E1A42AD6}" srcId="{1A64573C-1431-40C1-9F1E-F14AA208B4FC}" destId="{6593FEA5-B204-4667-AD90-2C0B7DF56414}" srcOrd="1" destOrd="0" parTransId="{23625B5F-19DC-46EB-BE31-3CB68E5ACB06}" sibTransId="{952FF8E2-2BAF-4D3A-B469-B8627FF03C72}"/>
    <dgm:cxn modelId="{DDD671C4-032D-413E-80B9-3412B7904802}" type="presOf" srcId="{F1F8516B-B0FA-4010-AD91-446E5E5E993E}" destId="{A3A48D89-E858-428B-A746-60F70FEA1C58}" srcOrd="0" destOrd="0" presId="urn:microsoft.com/office/officeart/2005/8/layout/radial2"/>
    <dgm:cxn modelId="{81EFDA02-5CAB-4D98-B52F-4CCED010254D}" type="presOf" srcId="{FA3BEAE1-E95E-4213-8929-77EDE213A891}" destId="{847F8827-11FB-4C72-BAC6-191868A83546}" srcOrd="0" destOrd="0" presId="urn:microsoft.com/office/officeart/2005/8/layout/radial2"/>
    <dgm:cxn modelId="{863982A4-32C8-48C5-AC3A-52BB706E12FF}" type="presOf" srcId="{758E0F88-F42C-4F60-A4C3-BC363A1B16BE}" destId="{52EF5E4F-3C72-4CF1-AD30-0214B98F8D4D}" srcOrd="0" destOrd="0" presId="urn:microsoft.com/office/officeart/2005/8/layout/radial2"/>
    <dgm:cxn modelId="{055255C2-A19A-4F6F-B784-1EFDD9F07880}" type="presOf" srcId="{14B24CC5-DEC7-48D2-9BDC-3072569D3986}" destId="{881B17EE-52B7-48D9-B088-2ED7938986AB}" srcOrd="0" destOrd="0" presId="urn:microsoft.com/office/officeart/2005/8/layout/radial2"/>
    <dgm:cxn modelId="{BAA764D7-91B7-4DDB-9B68-0DDEC405C2D3}" srcId="{14411478-0483-415F-BB24-85B2B73EC1E2}" destId="{758E0F88-F42C-4F60-A4C3-BC363A1B16BE}" srcOrd="0" destOrd="0" parTransId="{6266EA61-B703-42E4-9397-424123E06C8C}" sibTransId="{A8E8189A-A94C-4509-B282-03F0A0DBE4CB}"/>
    <dgm:cxn modelId="{2788458A-8743-4BD8-B958-3520A8EAE0F2}" type="presOf" srcId="{2311F2FA-3FDF-470A-AF66-8E049550DC78}" destId="{13054AEF-1114-47BE-93D3-47026B13D236}" srcOrd="0" destOrd="0" presId="urn:microsoft.com/office/officeart/2005/8/layout/radial2"/>
    <dgm:cxn modelId="{4D7A9AEE-789F-47CE-8CF7-64269AE33456}" type="presOf" srcId="{14411478-0483-415F-BB24-85B2B73EC1E2}" destId="{5B82A889-0F5C-4506-B92B-129BF53A8C45}" srcOrd="0" destOrd="0" presId="urn:microsoft.com/office/officeart/2005/8/layout/radial2"/>
    <dgm:cxn modelId="{6DA7F294-ECD8-4FBD-84DE-47F11CAC648C}" srcId="{1A64573C-1431-40C1-9F1E-F14AA208B4FC}" destId="{2311F2FA-3FDF-470A-AF66-8E049550DC78}" srcOrd="0" destOrd="0" parTransId="{CD463DBF-400A-4488-AA48-1BD900DCF324}" sibTransId="{0D07282C-6DC9-4455-821B-5DA9E3D0E08D}"/>
    <dgm:cxn modelId="{32292E31-C236-4264-8FE7-DEB2664B8346}" type="presOf" srcId="{EA88924F-EF1C-4E25-A6B4-2F4298DA3480}" destId="{EE402307-E69A-415E-AF1F-AD38ECE632B0}" srcOrd="0" destOrd="1" presId="urn:microsoft.com/office/officeart/2005/8/layout/radial2"/>
    <dgm:cxn modelId="{2828B623-86DE-4BEA-AF85-7844BC51C7C9}" type="presOf" srcId="{F6AF1533-FF2C-40B2-8D6F-F0AB350908BE}" destId="{7B025D87-E9D1-44B3-BE8A-C7F1CE0A0978}" srcOrd="0" destOrd="0" presId="urn:microsoft.com/office/officeart/2005/8/layout/radial2"/>
    <dgm:cxn modelId="{94C23114-102F-4071-8934-95D9CBC0610A}" srcId="{14411478-0483-415F-BB24-85B2B73EC1E2}" destId="{9D59D536-475A-4083-84BF-0C6365147B1E}" srcOrd="1" destOrd="0" parTransId="{68F62401-5ED6-4A59-95DF-A7BABD7D6FAF}" sibTransId="{EA4C999B-8126-4080-89ED-9DCC2192042A}"/>
    <dgm:cxn modelId="{F0A9DAF9-05CF-475D-960B-AA429CB95245}" type="presOf" srcId="{D9D97B10-0F63-4CBF-8314-41446C790091}" destId="{EE402307-E69A-415E-AF1F-AD38ECE632B0}" srcOrd="0" destOrd="0" presId="urn:microsoft.com/office/officeart/2005/8/layout/radial2"/>
    <dgm:cxn modelId="{9D82CA60-AEAD-4468-8263-06B5D4378580}" type="presOf" srcId="{6593FEA5-B204-4667-AD90-2C0B7DF56414}" destId="{13054AEF-1114-47BE-93D3-47026B13D236}" srcOrd="0" destOrd="1" presId="urn:microsoft.com/office/officeart/2005/8/layout/radial2"/>
    <dgm:cxn modelId="{3DB028C4-7F75-435F-A881-DB2371EAA32A}" srcId="{14B24CC5-DEC7-48D2-9BDC-3072569D3986}" destId="{F1F8516B-B0FA-4010-AD91-446E5E5E993E}" srcOrd="2" destOrd="0" parTransId="{F6AF1533-FF2C-40B2-8D6F-F0AB350908BE}" sibTransId="{D4DA78BB-1646-4A04-A275-1E268A3C8BF8}"/>
    <dgm:cxn modelId="{60139046-38B8-496F-A2CE-2EE3BFBE3C61}" type="presOf" srcId="{1A64573C-1431-40C1-9F1E-F14AA208B4FC}" destId="{F776F33A-B77B-434A-84C4-9893991BC7AF}" srcOrd="0" destOrd="0" presId="urn:microsoft.com/office/officeart/2005/8/layout/radial2"/>
    <dgm:cxn modelId="{24540BB7-94FA-4129-BD45-7E1767A19C04}" type="presOf" srcId="{1145D280-9CCB-40B7-9AD2-BD823A28C898}" destId="{32734943-9160-4C27-A67B-122F5DE21321}" srcOrd="0" destOrd="0" presId="urn:microsoft.com/office/officeart/2005/8/layout/radial2"/>
    <dgm:cxn modelId="{9EEF4DF4-02F4-4B82-BAFC-2343142E5605}" srcId="{14B24CC5-DEC7-48D2-9BDC-3072569D3986}" destId="{14411478-0483-415F-BB24-85B2B73EC1E2}" srcOrd="1" destOrd="0" parTransId="{FA3BEAE1-E95E-4213-8929-77EDE213A891}" sibTransId="{FAE14C8C-AC0C-48D5-B15B-8F7457E6D07B}"/>
    <dgm:cxn modelId="{2C6FA137-E6A8-4EC7-B300-F1BC61BAF798}" type="presOf" srcId="{9D59D536-475A-4083-84BF-0C6365147B1E}" destId="{52EF5E4F-3C72-4CF1-AD30-0214B98F8D4D}" srcOrd="0" destOrd="1" presId="urn:microsoft.com/office/officeart/2005/8/layout/radial2"/>
    <dgm:cxn modelId="{6C56483C-A910-4D0D-A76B-B3D4177ABB93}" srcId="{14B24CC5-DEC7-48D2-9BDC-3072569D3986}" destId="{1A64573C-1431-40C1-9F1E-F14AA208B4FC}" srcOrd="0" destOrd="0" parTransId="{1145D280-9CCB-40B7-9AD2-BD823A28C898}" sibTransId="{A7C962FD-6C40-4305-8319-8F7316D7B47F}"/>
    <dgm:cxn modelId="{7006C28D-DA31-4735-B4FE-4F3E7C967E85}" srcId="{F1F8516B-B0FA-4010-AD91-446E5E5E993E}" destId="{D9D97B10-0F63-4CBF-8314-41446C790091}" srcOrd="0" destOrd="0" parTransId="{D02651D4-805E-4ADB-AE63-A58E4F0E750A}" sibTransId="{DDD71BEB-5560-424E-BE4C-D43F805AE202}"/>
    <dgm:cxn modelId="{121764FA-3DBC-47D1-AA84-F653C7A76FBF}" type="presParOf" srcId="{881B17EE-52B7-48D9-B088-2ED7938986AB}" destId="{82FBAD77-8604-4026-A492-0E21B9CDD0AD}" srcOrd="0" destOrd="0" presId="urn:microsoft.com/office/officeart/2005/8/layout/radial2"/>
    <dgm:cxn modelId="{B8E15C0A-B1AE-4D6E-965E-4B1E96E93BCD}" type="presParOf" srcId="{82FBAD77-8604-4026-A492-0E21B9CDD0AD}" destId="{02260A85-22C0-4287-A1AA-33678D198C8B}" srcOrd="0" destOrd="0" presId="urn:microsoft.com/office/officeart/2005/8/layout/radial2"/>
    <dgm:cxn modelId="{1A632552-7BEE-4921-A2DA-EA576240F706}" type="presParOf" srcId="{02260A85-22C0-4287-A1AA-33678D198C8B}" destId="{EEBB4265-3FAB-426C-9FFC-03FE2D86E3D5}" srcOrd="0" destOrd="0" presId="urn:microsoft.com/office/officeart/2005/8/layout/radial2"/>
    <dgm:cxn modelId="{6408C570-38A8-4CAD-B36B-BCB18DB938A3}" type="presParOf" srcId="{02260A85-22C0-4287-A1AA-33678D198C8B}" destId="{C4D5D6C3-B2D7-4CE2-9695-3F1B818C7DEB}" srcOrd="1" destOrd="0" presId="urn:microsoft.com/office/officeart/2005/8/layout/radial2"/>
    <dgm:cxn modelId="{730E38E4-2C3C-4C50-B995-5CC158571DC3}" type="presParOf" srcId="{82FBAD77-8604-4026-A492-0E21B9CDD0AD}" destId="{32734943-9160-4C27-A67B-122F5DE21321}" srcOrd="1" destOrd="0" presId="urn:microsoft.com/office/officeart/2005/8/layout/radial2"/>
    <dgm:cxn modelId="{4F8AD6B9-B5AF-46DB-A4A5-F9D011F19C06}" type="presParOf" srcId="{82FBAD77-8604-4026-A492-0E21B9CDD0AD}" destId="{923C8FE4-E0E4-4BC6-A064-C2EBDEC8B6B3}" srcOrd="2" destOrd="0" presId="urn:microsoft.com/office/officeart/2005/8/layout/radial2"/>
    <dgm:cxn modelId="{9A962A53-806D-4F5E-B32B-EE56E46E1900}" type="presParOf" srcId="{923C8FE4-E0E4-4BC6-A064-C2EBDEC8B6B3}" destId="{F776F33A-B77B-434A-84C4-9893991BC7AF}" srcOrd="0" destOrd="0" presId="urn:microsoft.com/office/officeart/2005/8/layout/radial2"/>
    <dgm:cxn modelId="{7F7DBA94-8D3F-4584-8A7C-9800D85EF0DB}" type="presParOf" srcId="{923C8FE4-E0E4-4BC6-A064-C2EBDEC8B6B3}" destId="{13054AEF-1114-47BE-93D3-47026B13D236}" srcOrd="1" destOrd="0" presId="urn:microsoft.com/office/officeart/2005/8/layout/radial2"/>
    <dgm:cxn modelId="{90F2DA90-D65E-48D0-AE27-E0FE3AA6B3EA}" type="presParOf" srcId="{82FBAD77-8604-4026-A492-0E21B9CDD0AD}" destId="{847F8827-11FB-4C72-BAC6-191868A83546}" srcOrd="3" destOrd="0" presId="urn:microsoft.com/office/officeart/2005/8/layout/radial2"/>
    <dgm:cxn modelId="{F4B10B8A-A927-47B9-85BB-6A84C9D2130C}" type="presParOf" srcId="{82FBAD77-8604-4026-A492-0E21B9CDD0AD}" destId="{D20CD3E1-F159-4227-864D-0DDB2E906FFF}" srcOrd="4" destOrd="0" presId="urn:microsoft.com/office/officeart/2005/8/layout/radial2"/>
    <dgm:cxn modelId="{933179F0-80B7-488C-B0E1-ACF4DB56D3AA}" type="presParOf" srcId="{D20CD3E1-F159-4227-864D-0DDB2E906FFF}" destId="{5B82A889-0F5C-4506-B92B-129BF53A8C45}" srcOrd="0" destOrd="0" presId="urn:microsoft.com/office/officeart/2005/8/layout/radial2"/>
    <dgm:cxn modelId="{15F4CEE8-FB65-4C64-8765-DCC3E51C7F8F}" type="presParOf" srcId="{D20CD3E1-F159-4227-864D-0DDB2E906FFF}" destId="{52EF5E4F-3C72-4CF1-AD30-0214B98F8D4D}" srcOrd="1" destOrd="0" presId="urn:microsoft.com/office/officeart/2005/8/layout/radial2"/>
    <dgm:cxn modelId="{851AFA99-BB91-4774-BA8F-C76B474FFA68}" type="presParOf" srcId="{82FBAD77-8604-4026-A492-0E21B9CDD0AD}" destId="{7B025D87-E9D1-44B3-BE8A-C7F1CE0A0978}" srcOrd="5" destOrd="0" presId="urn:microsoft.com/office/officeart/2005/8/layout/radial2"/>
    <dgm:cxn modelId="{DB512FF9-D6F9-429E-8C94-76E28E5A6B79}" type="presParOf" srcId="{82FBAD77-8604-4026-A492-0E21B9CDD0AD}" destId="{B9289BB9-0D5E-482F-A4B4-0F5F10E2B74E}" srcOrd="6" destOrd="0" presId="urn:microsoft.com/office/officeart/2005/8/layout/radial2"/>
    <dgm:cxn modelId="{41CAF816-9B23-4962-8901-4442A2ABEC94}" type="presParOf" srcId="{B9289BB9-0D5E-482F-A4B4-0F5F10E2B74E}" destId="{A3A48D89-E858-428B-A746-60F70FEA1C58}" srcOrd="0" destOrd="0" presId="urn:microsoft.com/office/officeart/2005/8/layout/radial2"/>
    <dgm:cxn modelId="{7E3DFC08-82F5-4BCC-A4F0-36F6EA12D9F9}" type="presParOf" srcId="{B9289BB9-0D5E-482F-A4B4-0F5F10E2B74E}" destId="{EE402307-E69A-415E-AF1F-AD38ECE632B0}" srcOrd="1" destOrd="0" presId="urn:microsoft.com/office/officeart/2005/8/layout/radial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11EAE6-A3CC-4481-B8E8-260B3797D5B0}" type="doc">
      <dgm:prSet loTypeId="urn:microsoft.com/office/officeart/2005/8/layout/target3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2F52268-5682-4B6D-BEB0-0F4656B3E14D}">
      <dgm:prSet phldrT="[Texto]"/>
      <dgm:spPr>
        <a:ln>
          <a:solidFill>
            <a:srgbClr val="C00000"/>
          </a:solidFill>
        </a:ln>
      </dgm:spPr>
      <dgm:t>
        <a:bodyPr/>
        <a:lstStyle/>
        <a:p>
          <a:r>
            <a:rPr lang="es-ES" dirty="0" smtClean="0"/>
            <a:t>Long Tail</a:t>
          </a:r>
          <a:endParaRPr lang="es-ES" dirty="0"/>
        </a:p>
      </dgm:t>
    </dgm:pt>
    <dgm:pt modelId="{C5AD81E5-19B2-401E-B02E-A3074A2046D4}" type="parTrans" cxnId="{C5076C07-4540-4F3C-93B9-F9ACBEF46ED6}">
      <dgm:prSet/>
      <dgm:spPr/>
      <dgm:t>
        <a:bodyPr/>
        <a:lstStyle/>
        <a:p>
          <a:endParaRPr lang="es-ES"/>
        </a:p>
      </dgm:t>
    </dgm:pt>
    <dgm:pt modelId="{2E9F6666-8813-43D2-A6DE-9ED4576C4AF7}" type="sibTrans" cxnId="{C5076C07-4540-4F3C-93B9-F9ACBEF46ED6}">
      <dgm:prSet/>
      <dgm:spPr/>
      <dgm:t>
        <a:bodyPr/>
        <a:lstStyle/>
        <a:p>
          <a:endParaRPr lang="es-ES"/>
        </a:p>
      </dgm:t>
    </dgm:pt>
    <dgm:pt modelId="{A435B5C6-5D50-4B55-B9AD-A570D41C387E}">
      <dgm:prSet phldrT="[Texto]"/>
      <dgm:spPr/>
      <dgm:t>
        <a:bodyPr/>
        <a:lstStyle/>
        <a:p>
          <a:r>
            <a:rPr lang="es-ES" dirty="0" smtClean="0"/>
            <a:t>Top 5 </a:t>
          </a:r>
          <a:r>
            <a:rPr lang="es-ES" dirty="0" err="1" smtClean="0"/>
            <a:t>Keyword</a:t>
          </a:r>
          <a:r>
            <a:rPr lang="es-ES" dirty="0" smtClean="0"/>
            <a:t> </a:t>
          </a:r>
          <a:r>
            <a:rPr lang="es-ES" dirty="0" err="1" smtClean="0"/>
            <a:t>phrases</a:t>
          </a:r>
          <a:endParaRPr lang="es-ES" dirty="0"/>
        </a:p>
      </dgm:t>
    </dgm:pt>
    <dgm:pt modelId="{DA714CC6-91FD-457A-A66C-8F1118C8CDC1}" type="parTrans" cxnId="{9FFA942C-AED4-4C4D-B8B6-48B9632CA96C}">
      <dgm:prSet/>
      <dgm:spPr/>
      <dgm:t>
        <a:bodyPr/>
        <a:lstStyle/>
        <a:p>
          <a:endParaRPr lang="es-ES"/>
        </a:p>
      </dgm:t>
    </dgm:pt>
    <dgm:pt modelId="{C3BA8739-A1BD-45C8-B8FA-6F9A598CF665}" type="sibTrans" cxnId="{9FFA942C-AED4-4C4D-B8B6-48B9632CA96C}">
      <dgm:prSet/>
      <dgm:spPr/>
      <dgm:t>
        <a:bodyPr/>
        <a:lstStyle/>
        <a:p>
          <a:endParaRPr lang="es-ES"/>
        </a:p>
      </dgm:t>
    </dgm:pt>
    <dgm:pt modelId="{CA02E583-D42C-4F72-A8E2-85BA7C6E0609}">
      <dgm:prSet phldrT="[Texto]"/>
      <dgm:spPr/>
      <dgm:t>
        <a:bodyPr/>
        <a:lstStyle/>
        <a:p>
          <a:r>
            <a:rPr lang="es-ES" dirty="0" smtClean="0"/>
            <a:t>Alcance esperado</a:t>
          </a:r>
          <a:endParaRPr lang="es-ES" dirty="0"/>
        </a:p>
      </dgm:t>
    </dgm:pt>
    <dgm:pt modelId="{8C435225-D0F7-4AE7-A403-AF467C59883C}" type="parTrans" cxnId="{C8D66817-5EE3-4EC1-9488-A256112A51F8}">
      <dgm:prSet/>
      <dgm:spPr/>
      <dgm:t>
        <a:bodyPr/>
        <a:lstStyle/>
        <a:p>
          <a:endParaRPr lang="es-ES"/>
        </a:p>
      </dgm:t>
    </dgm:pt>
    <dgm:pt modelId="{B58C0B47-E72E-41AA-8F1C-B85193379760}" type="sibTrans" cxnId="{C8D66817-5EE3-4EC1-9488-A256112A51F8}">
      <dgm:prSet/>
      <dgm:spPr/>
      <dgm:t>
        <a:bodyPr/>
        <a:lstStyle/>
        <a:p>
          <a:endParaRPr lang="es-ES"/>
        </a:p>
      </dgm:t>
    </dgm:pt>
    <dgm:pt modelId="{35336D4D-418B-4B97-A124-F9A3CACD1C58}">
      <dgm:prSet phldrT="[Texto]"/>
      <dgm:spPr>
        <a:ln>
          <a:solidFill>
            <a:srgbClr val="C00000"/>
          </a:solidFill>
        </a:ln>
      </dgm:spPr>
      <dgm:t>
        <a:bodyPr/>
        <a:lstStyle/>
        <a:p>
          <a:r>
            <a:rPr lang="es-ES" dirty="0" err="1" smtClean="0"/>
            <a:t>Product</a:t>
          </a:r>
          <a:r>
            <a:rPr lang="es-ES" dirty="0" smtClean="0"/>
            <a:t> </a:t>
          </a:r>
          <a:r>
            <a:rPr lang="es-ES" dirty="0" err="1" smtClean="0"/>
            <a:t>Keywords</a:t>
          </a:r>
          <a:endParaRPr lang="es-ES" dirty="0"/>
        </a:p>
      </dgm:t>
    </dgm:pt>
    <dgm:pt modelId="{FD6DEC2C-6F08-4394-9B8E-A76A078DD6B0}" type="parTrans" cxnId="{8A101211-F7B9-4A49-85F3-ADAC2FF25002}">
      <dgm:prSet/>
      <dgm:spPr/>
      <dgm:t>
        <a:bodyPr/>
        <a:lstStyle/>
        <a:p>
          <a:endParaRPr lang="es-ES"/>
        </a:p>
      </dgm:t>
    </dgm:pt>
    <dgm:pt modelId="{6ADE63FA-7C08-4B53-8361-12173EE1D67C}" type="sibTrans" cxnId="{8A101211-F7B9-4A49-85F3-ADAC2FF25002}">
      <dgm:prSet/>
      <dgm:spPr/>
      <dgm:t>
        <a:bodyPr/>
        <a:lstStyle/>
        <a:p>
          <a:endParaRPr lang="es-ES"/>
        </a:p>
      </dgm:t>
    </dgm:pt>
    <dgm:pt modelId="{0870B32F-8173-4973-BD11-3F4BD8154067}">
      <dgm:prSet phldrT="[Texto]"/>
      <dgm:spPr/>
      <dgm:t>
        <a:bodyPr/>
        <a:lstStyle/>
        <a:p>
          <a:r>
            <a:rPr lang="es-ES" dirty="0" smtClean="0"/>
            <a:t>Top 5 </a:t>
          </a:r>
          <a:r>
            <a:rPr lang="es-ES" dirty="0" err="1" smtClean="0"/>
            <a:t>keywords</a:t>
          </a:r>
          <a:endParaRPr lang="es-ES" dirty="0"/>
        </a:p>
      </dgm:t>
    </dgm:pt>
    <dgm:pt modelId="{AA38E0A3-2273-41FD-98A3-8DE100AA8485}" type="parTrans" cxnId="{95018FB4-AFE4-462C-9974-0F1A68B92593}">
      <dgm:prSet/>
      <dgm:spPr/>
      <dgm:t>
        <a:bodyPr/>
        <a:lstStyle/>
        <a:p>
          <a:endParaRPr lang="es-ES"/>
        </a:p>
      </dgm:t>
    </dgm:pt>
    <dgm:pt modelId="{C59E55DA-6F70-4223-B048-7C8183368168}" type="sibTrans" cxnId="{95018FB4-AFE4-462C-9974-0F1A68B92593}">
      <dgm:prSet/>
      <dgm:spPr/>
      <dgm:t>
        <a:bodyPr/>
        <a:lstStyle/>
        <a:p>
          <a:endParaRPr lang="es-ES"/>
        </a:p>
      </dgm:t>
    </dgm:pt>
    <dgm:pt modelId="{F5B5FA1E-4B9F-44A5-B4C6-CEF0AADA43D8}">
      <dgm:prSet phldrT="[Texto]"/>
      <dgm:spPr/>
      <dgm:t>
        <a:bodyPr/>
        <a:lstStyle/>
        <a:p>
          <a:r>
            <a:rPr lang="es-ES" dirty="0" smtClean="0"/>
            <a:t>Alcance esperado</a:t>
          </a:r>
          <a:endParaRPr lang="es-ES" dirty="0"/>
        </a:p>
      </dgm:t>
    </dgm:pt>
    <dgm:pt modelId="{5FA2577E-45A2-48F3-A856-33C718456C78}" type="parTrans" cxnId="{7F93C777-E3C5-4E51-B5D7-162573111A3E}">
      <dgm:prSet/>
      <dgm:spPr/>
      <dgm:t>
        <a:bodyPr/>
        <a:lstStyle/>
        <a:p>
          <a:endParaRPr lang="es-ES"/>
        </a:p>
      </dgm:t>
    </dgm:pt>
    <dgm:pt modelId="{B88549AA-5BAE-4E9B-A37D-9147B960477D}" type="sibTrans" cxnId="{7F93C777-E3C5-4E51-B5D7-162573111A3E}">
      <dgm:prSet/>
      <dgm:spPr/>
      <dgm:t>
        <a:bodyPr/>
        <a:lstStyle/>
        <a:p>
          <a:endParaRPr lang="es-ES"/>
        </a:p>
      </dgm:t>
    </dgm:pt>
    <dgm:pt modelId="{3B39B4E6-210C-47AC-A514-E4045D823592}">
      <dgm:prSet phldrT="[Texto]"/>
      <dgm:spPr>
        <a:ln>
          <a:solidFill>
            <a:srgbClr val="C00000"/>
          </a:solidFill>
        </a:ln>
      </dgm:spPr>
      <dgm:t>
        <a:bodyPr/>
        <a:lstStyle/>
        <a:p>
          <a:r>
            <a:rPr lang="es-ES" dirty="0" err="1" smtClean="0"/>
            <a:t>Main</a:t>
          </a:r>
          <a:r>
            <a:rPr lang="es-ES" dirty="0" smtClean="0"/>
            <a:t> </a:t>
          </a:r>
          <a:r>
            <a:rPr lang="es-ES" dirty="0" err="1" smtClean="0"/>
            <a:t>keyword</a:t>
          </a:r>
          <a:endParaRPr lang="es-ES" dirty="0"/>
        </a:p>
      </dgm:t>
    </dgm:pt>
    <dgm:pt modelId="{90DD2501-E6F3-4CDC-BCEB-C540FE03BC15}" type="parTrans" cxnId="{DA4AB55F-5651-4C84-BD33-17131C09C10F}">
      <dgm:prSet/>
      <dgm:spPr/>
      <dgm:t>
        <a:bodyPr/>
        <a:lstStyle/>
        <a:p>
          <a:endParaRPr lang="es-ES"/>
        </a:p>
      </dgm:t>
    </dgm:pt>
    <dgm:pt modelId="{325D9278-A58D-4D31-A242-2D3925254E3C}" type="sibTrans" cxnId="{DA4AB55F-5651-4C84-BD33-17131C09C10F}">
      <dgm:prSet/>
      <dgm:spPr/>
      <dgm:t>
        <a:bodyPr/>
        <a:lstStyle/>
        <a:p>
          <a:endParaRPr lang="es-ES"/>
        </a:p>
      </dgm:t>
    </dgm:pt>
    <dgm:pt modelId="{FB572A8D-59A7-4246-9495-8968F6E7EABC}">
      <dgm:prSet phldrT="[Texto]"/>
      <dgm:spPr/>
      <dgm:t>
        <a:bodyPr/>
        <a:lstStyle/>
        <a:p>
          <a:r>
            <a:rPr lang="es-ES" dirty="0" smtClean="0"/>
            <a:t> Top 5 </a:t>
          </a:r>
          <a:r>
            <a:rPr lang="es-ES" dirty="0" err="1" smtClean="0"/>
            <a:t>keywords</a:t>
          </a:r>
          <a:endParaRPr lang="es-ES" dirty="0"/>
        </a:p>
      </dgm:t>
    </dgm:pt>
    <dgm:pt modelId="{7E4F9B20-0BD1-4749-8402-629D32F262F6}" type="parTrans" cxnId="{34900B1F-73EF-4AC2-9F33-9D875B7407D4}">
      <dgm:prSet/>
      <dgm:spPr/>
      <dgm:t>
        <a:bodyPr/>
        <a:lstStyle/>
        <a:p>
          <a:endParaRPr lang="es-ES"/>
        </a:p>
      </dgm:t>
    </dgm:pt>
    <dgm:pt modelId="{5234B9E3-7B9C-4B2A-A80C-02BD4627CD88}" type="sibTrans" cxnId="{34900B1F-73EF-4AC2-9F33-9D875B7407D4}">
      <dgm:prSet/>
      <dgm:spPr/>
      <dgm:t>
        <a:bodyPr/>
        <a:lstStyle/>
        <a:p>
          <a:endParaRPr lang="es-ES"/>
        </a:p>
      </dgm:t>
    </dgm:pt>
    <dgm:pt modelId="{760F2CF8-2D5B-41C5-B5E9-909357348F03}">
      <dgm:prSet phldrT="[Texto]"/>
      <dgm:spPr/>
      <dgm:t>
        <a:bodyPr/>
        <a:lstStyle/>
        <a:p>
          <a:r>
            <a:rPr lang="es-ES" dirty="0" smtClean="0"/>
            <a:t>Alcance esperado</a:t>
          </a:r>
          <a:endParaRPr lang="es-ES" dirty="0"/>
        </a:p>
      </dgm:t>
    </dgm:pt>
    <dgm:pt modelId="{E75A24B9-B69E-4E89-8794-59F2F2216C53}" type="parTrans" cxnId="{57ED30B1-5824-4CCE-A6B0-B3B8824ED733}">
      <dgm:prSet/>
      <dgm:spPr/>
      <dgm:t>
        <a:bodyPr/>
        <a:lstStyle/>
        <a:p>
          <a:endParaRPr lang="es-ES"/>
        </a:p>
      </dgm:t>
    </dgm:pt>
    <dgm:pt modelId="{E77DF64A-1D60-423C-ACA3-487C49E3B55C}" type="sibTrans" cxnId="{57ED30B1-5824-4CCE-A6B0-B3B8824ED733}">
      <dgm:prSet/>
      <dgm:spPr/>
      <dgm:t>
        <a:bodyPr/>
        <a:lstStyle/>
        <a:p>
          <a:endParaRPr lang="es-ES"/>
        </a:p>
      </dgm:t>
    </dgm:pt>
    <dgm:pt modelId="{5AA35D28-70B7-46CF-9E75-34343B90563D}" type="pres">
      <dgm:prSet presAssocID="{3111EAE6-A3CC-4481-B8E8-260B3797D5B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D3DF0F7-2E46-49C2-B754-EE3EDA5735C3}" type="pres">
      <dgm:prSet presAssocID="{32F52268-5682-4B6D-BEB0-0F4656B3E14D}" presName="circle1" presStyleLbl="node1" presStyleIdx="0" presStyleCnt="3"/>
      <dgm:spPr>
        <a:gradFill flip="none" rotWithShape="0">
          <a:gsLst>
            <a:gs pos="0">
              <a:schemeClr val="tx1">
                <a:lumMod val="75000"/>
                <a:lumOff val="25000"/>
                <a:shade val="30000"/>
                <a:satMod val="115000"/>
              </a:schemeClr>
            </a:gs>
            <a:gs pos="50000">
              <a:schemeClr val="tx1">
                <a:lumMod val="75000"/>
                <a:lumOff val="25000"/>
                <a:shade val="67500"/>
                <a:satMod val="115000"/>
              </a:schemeClr>
            </a:gs>
            <a:gs pos="100000">
              <a:schemeClr val="tx1">
                <a:lumMod val="75000"/>
                <a:lumOff val="25000"/>
                <a:shade val="100000"/>
                <a:satMod val="115000"/>
              </a:schemeClr>
            </a:gs>
          </a:gsLst>
          <a:lin ang="16200000" scaled="1"/>
          <a:tileRect/>
        </a:gradFill>
        <a:ln w="57150">
          <a:solidFill>
            <a:schemeClr val="bg1"/>
          </a:solidFill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7D5C6C67-E1B3-42E7-BF45-0DBE1E92E0CD}" type="pres">
      <dgm:prSet presAssocID="{32F52268-5682-4B6D-BEB0-0F4656B3E14D}" presName="space" presStyleCnt="0"/>
      <dgm:spPr/>
    </dgm:pt>
    <dgm:pt modelId="{AFEF61AF-325D-447F-A15E-71FE95FE5C41}" type="pres">
      <dgm:prSet presAssocID="{32F52268-5682-4B6D-BEB0-0F4656B3E14D}" presName="rect1" presStyleLbl="alignAcc1" presStyleIdx="0" presStyleCnt="3"/>
      <dgm:spPr/>
      <dgm:t>
        <a:bodyPr/>
        <a:lstStyle/>
        <a:p>
          <a:endParaRPr lang="es-ES"/>
        </a:p>
      </dgm:t>
    </dgm:pt>
    <dgm:pt modelId="{8DBF90EE-F6D6-4AC1-ADAD-F85AEA1C3CF1}" type="pres">
      <dgm:prSet presAssocID="{35336D4D-418B-4B97-A124-F9A3CACD1C58}" presName="vertSpace2" presStyleLbl="node1" presStyleIdx="0" presStyleCnt="3"/>
      <dgm:spPr/>
    </dgm:pt>
    <dgm:pt modelId="{70C250AB-3846-4189-9E05-C941FB11F69B}" type="pres">
      <dgm:prSet presAssocID="{35336D4D-418B-4B97-A124-F9A3CACD1C58}" presName="circle2" presStyleLbl="node1" presStyleIdx="1" presStyleCnt="3"/>
      <dgm:spPr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16200000" scaled="1"/>
          <a:tileRect/>
        </a:gradFill>
        <a:ln w="57150">
          <a:solidFill>
            <a:schemeClr val="bg1"/>
          </a:solidFill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14D6E10D-42CD-437F-8AB3-0AED42C3861E}" type="pres">
      <dgm:prSet presAssocID="{35336D4D-418B-4B97-A124-F9A3CACD1C58}" presName="rect2" presStyleLbl="alignAcc1" presStyleIdx="1" presStyleCnt="3"/>
      <dgm:spPr/>
      <dgm:t>
        <a:bodyPr/>
        <a:lstStyle/>
        <a:p>
          <a:endParaRPr lang="es-ES"/>
        </a:p>
      </dgm:t>
    </dgm:pt>
    <dgm:pt modelId="{2A061B3E-6B03-4310-AA9E-7D221E6317F1}" type="pres">
      <dgm:prSet presAssocID="{3B39B4E6-210C-47AC-A514-E4045D823592}" presName="vertSpace3" presStyleLbl="node1" presStyleIdx="1" presStyleCnt="3"/>
      <dgm:spPr/>
    </dgm:pt>
    <dgm:pt modelId="{4D560161-BBE1-49B0-9CB2-4D8CC3ABDEFD}" type="pres">
      <dgm:prSet presAssocID="{3B39B4E6-210C-47AC-A514-E4045D823592}" presName="circle3" presStyleLbl="node1" presStyleIdx="2" presStyleCnt="3"/>
      <dgm:spPr>
        <a:gradFill flip="none" rotWithShape="0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lin ang="16200000" scaled="1"/>
          <a:tileRect/>
        </a:gradFill>
        <a:ln w="57150">
          <a:solidFill>
            <a:schemeClr val="bg1"/>
          </a:solidFill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554BA057-39CF-44D5-A0B3-BE08C47FBFD2}" type="pres">
      <dgm:prSet presAssocID="{3B39B4E6-210C-47AC-A514-E4045D823592}" presName="rect3" presStyleLbl="alignAcc1" presStyleIdx="2" presStyleCnt="3"/>
      <dgm:spPr/>
      <dgm:t>
        <a:bodyPr/>
        <a:lstStyle/>
        <a:p>
          <a:endParaRPr lang="es-ES"/>
        </a:p>
      </dgm:t>
    </dgm:pt>
    <dgm:pt modelId="{FAB347FD-465E-4E62-ADA1-A71C703E9108}" type="pres">
      <dgm:prSet presAssocID="{32F52268-5682-4B6D-BEB0-0F4656B3E14D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1A4B98-51F8-4D28-B7EB-986308CB0BCB}" type="pres">
      <dgm:prSet presAssocID="{32F52268-5682-4B6D-BEB0-0F4656B3E14D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7AAB45-56DF-4885-A2FF-E7FC72E99AF5}" type="pres">
      <dgm:prSet presAssocID="{35336D4D-418B-4B97-A124-F9A3CACD1C58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675FC4-5D8F-41DA-91B8-D23B77991648}" type="pres">
      <dgm:prSet presAssocID="{35336D4D-418B-4B97-A124-F9A3CACD1C58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1D850F-73AF-4FA7-83C5-27661F363A03}" type="pres">
      <dgm:prSet presAssocID="{3B39B4E6-210C-47AC-A514-E4045D823592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355195-C446-4CBA-B0DD-5FBD2D8EF4AC}" type="pres">
      <dgm:prSet presAssocID="{3B39B4E6-210C-47AC-A514-E4045D823592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E49CC38-60BF-4968-845A-A2136B418603}" type="presOf" srcId="{760F2CF8-2D5B-41C5-B5E9-909357348F03}" destId="{73355195-C446-4CBA-B0DD-5FBD2D8EF4AC}" srcOrd="0" destOrd="1" presId="urn:microsoft.com/office/officeart/2005/8/layout/target3"/>
    <dgm:cxn modelId="{0723D150-50CD-4518-9CE9-AB011D223535}" type="presOf" srcId="{3B39B4E6-210C-47AC-A514-E4045D823592}" destId="{554BA057-39CF-44D5-A0B3-BE08C47FBFD2}" srcOrd="0" destOrd="0" presId="urn:microsoft.com/office/officeart/2005/8/layout/target3"/>
    <dgm:cxn modelId="{DA4AB55F-5651-4C84-BD33-17131C09C10F}" srcId="{3111EAE6-A3CC-4481-B8E8-260B3797D5B0}" destId="{3B39B4E6-210C-47AC-A514-E4045D823592}" srcOrd="2" destOrd="0" parTransId="{90DD2501-E6F3-4CDC-BCEB-C540FE03BC15}" sibTransId="{325D9278-A58D-4D31-A242-2D3925254E3C}"/>
    <dgm:cxn modelId="{C5076C07-4540-4F3C-93B9-F9ACBEF46ED6}" srcId="{3111EAE6-A3CC-4481-B8E8-260B3797D5B0}" destId="{32F52268-5682-4B6D-BEB0-0F4656B3E14D}" srcOrd="0" destOrd="0" parTransId="{C5AD81E5-19B2-401E-B02E-A3074A2046D4}" sibTransId="{2E9F6666-8813-43D2-A6DE-9ED4576C4AF7}"/>
    <dgm:cxn modelId="{22C3B045-1946-4B34-983E-D76ECFEF251E}" type="presOf" srcId="{A435B5C6-5D50-4B55-B9AD-A570D41C387E}" destId="{A71A4B98-51F8-4D28-B7EB-986308CB0BCB}" srcOrd="0" destOrd="0" presId="urn:microsoft.com/office/officeart/2005/8/layout/target3"/>
    <dgm:cxn modelId="{A6577617-25CD-473C-8556-144113FFF872}" type="presOf" srcId="{CA02E583-D42C-4F72-A8E2-85BA7C6E0609}" destId="{A71A4B98-51F8-4D28-B7EB-986308CB0BCB}" srcOrd="0" destOrd="1" presId="urn:microsoft.com/office/officeart/2005/8/layout/target3"/>
    <dgm:cxn modelId="{BC27EBF0-E76D-498C-94A9-D276FC9E6942}" type="presOf" srcId="{32F52268-5682-4B6D-BEB0-0F4656B3E14D}" destId="{AFEF61AF-325D-447F-A15E-71FE95FE5C41}" srcOrd="0" destOrd="0" presId="urn:microsoft.com/office/officeart/2005/8/layout/target3"/>
    <dgm:cxn modelId="{8A101211-F7B9-4A49-85F3-ADAC2FF25002}" srcId="{3111EAE6-A3CC-4481-B8E8-260B3797D5B0}" destId="{35336D4D-418B-4B97-A124-F9A3CACD1C58}" srcOrd="1" destOrd="0" parTransId="{FD6DEC2C-6F08-4394-9B8E-A76A078DD6B0}" sibTransId="{6ADE63FA-7C08-4B53-8361-12173EE1D67C}"/>
    <dgm:cxn modelId="{55A020CF-26A1-4BB3-B885-2E1F3E1CEA9C}" type="presOf" srcId="{32F52268-5682-4B6D-BEB0-0F4656B3E14D}" destId="{FAB347FD-465E-4E62-ADA1-A71C703E9108}" srcOrd="1" destOrd="0" presId="urn:microsoft.com/office/officeart/2005/8/layout/target3"/>
    <dgm:cxn modelId="{C8D66817-5EE3-4EC1-9488-A256112A51F8}" srcId="{32F52268-5682-4B6D-BEB0-0F4656B3E14D}" destId="{CA02E583-D42C-4F72-A8E2-85BA7C6E0609}" srcOrd="1" destOrd="0" parTransId="{8C435225-D0F7-4AE7-A403-AF467C59883C}" sibTransId="{B58C0B47-E72E-41AA-8F1C-B85193379760}"/>
    <dgm:cxn modelId="{E57301ED-E1B5-4485-A967-98B26291E2EE}" type="presOf" srcId="{3111EAE6-A3CC-4481-B8E8-260B3797D5B0}" destId="{5AA35D28-70B7-46CF-9E75-34343B90563D}" srcOrd="0" destOrd="0" presId="urn:microsoft.com/office/officeart/2005/8/layout/target3"/>
    <dgm:cxn modelId="{7F93C777-E3C5-4E51-B5D7-162573111A3E}" srcId="{35336D4D-418B-4B97-A124-F9A3CACD1C58}" destId="{F5B5FA1E-4B9F-44A5-B4C6-CEF0AADA43D8}" srcOrd="1" destOrd="0" parTransId="{5FA2577E-45A2-48F3-A856-33C718456C78}" sibTransId="{B88549AA-5BAE-4E9B-A37D-9147B960477D}"/>
    <dgm:cxn modelId="{803430F9-C7FA-4E18-94F9-097854B80336}" type="presOf" srcId="{3B39B4E6-210C-47AC-A514-E4045D823592}" destId="{AA1D850F-73AF-4FA7-83C5-27661F363A03}" srcOrd="1" destOrd="0" presId="urn:microsoft.com/office/officeart/2005/8/layout/target3"/>
    <dgm:cxn modelId="{F0E16381-91B7-4052-8D2A-252002B596E4}" type="presOf" srcId="{FB572A8D-59A7-4246-9495-8968F6E7EABC}" destId="{73355195-C446-4CBA-B0DD-5FBD2D8EF4AC}" srcOrd="0" destOrd="0" presId="urn:microsoft.com/office/officeart/2005/8/layout/target3"/>
    <dgm:cxn modelId="{01AFB42A-CBBF-4D15-BA5E-28878EA932E5}" type="presOf" srcId="{35336D4D-418B-4B97-A124-F9A3CACD1C58}" destId="{E67AAB45-56DF-4885-A2FF-E7FC72E99AF5}" srcOrd="1" destOrd="0" presId="urn:microsoft.com/office/officeart/2005/8/layout/target3"/>
    <dgm:cxn modelId="{57ED30B1-5824-4CCE-A6B0-B3B8824ED733}" srcId="{3B39B4E6-210C-47AC-A514-E4045D823592}" destId="{760F2CF8-2D5B-41C5-B5E9-909357348F03}" srcOrd="1" destOrd="0" parTransId="{E75A24B9-B69E-4E89-8794-59F2F2216C53}" sibTransId="{E77DF64A-1D60-423C-ACA3-487C49E3B55C}"/>
    <dgm:cxn modelId="{17010E44-94AD-43DD-AD0C-0054997EC821}" type="presOf" srcId="{35336D4D-418B-4B97-A124-F9A3CACD1C58}" destId="{14D6E10D-42CD-437F-8AB3-0AED42C3861E}" srcOrd="0" destOrd="0" presId="urn:microsoft.com/office/officeart/2005/8/layout/target3"/>
    <dgm:cxn modelId="{77116558-EB2F-4FFC-8A3D-CCDB0B7C52F7}" type="presOf" srcId="{0870B32F-8173-4973-BD11-3F4BD8154067}" destId="{89675FC4-5D8F-41DA-91B8-D23B77991648}" srcOrd="0" destOrd="0" presId="urn:microsoft.com/office/officeart/2005/8/layout/target3"/>
    <dgm:cxn modelId="{9FFA942C-AED4-4C4D-B8B6-48B9632CA96C}" srcId="{32F52268-5682-4B6D-BEB0-0F4656B3E14D}" destId="{A435B5C6-5D50-4B55-B9AD-A570D41C387E}" srcOrd="0" destOrd="0" parTransId="{DA714CC6-91FD-457A-A66C-8F1118C8CDC1}" sibTransId="{C3BA8739-A1BD-45C8-B8FA-6F9A598CF665}"/>
    <dgm:cxn modelId="{EDA279C2-FC2A-434D-9976-30E138E1888E}" type="presOf" srcId="{F5B5FA1E-4B9F-44A5-B4C6-CEF0AADA43D8}" destId="{89675FC4-5D8F-41DA-91B8-D23B77991648}" srcOrd="0" destOrd="1" presId="urn:microsoft.com/office/officeart/2005/8/layout/target3"/>
    <dgm:cxn modelId="{95018FB4-AFE4-462C-9974-0F1A68B92593}" srcId="{35336D4D-418B-4B97-A124-F9A3CACD1C58}" destId="{0870B32F-8173-4973-BD11-3F4BD8154067}" srcOrd="0" destOrd="0" parTransId="{AA38E0A3-2273-41FD-98A3-8DE100AA8485}" sibTransId="{C59E55DA-6F70-4223-B048-7C8183368168}"/>
    <dgm:cxn modelId="{34900B1F-73EF-4AC2-9F33-9D875B7407D4}" srcId="{3B39B4E6-210C-47AC-A514-E4045D823592}" destId="{FB572A8D-59A7-4246-9495-8968F6E7EABC}" srcOrd="0" destOrd="0" parTransId="{7E4F9B20-0BD1-4749-8402-629D32F262F6}" sibTransId="{5234B9E3-7B9C-4B2A-A80C-02BD4627CD88}"/>
    <dgm:cxn modelId="{DF38D37F-0F8C-49CC-A29C-0BC681528F3C}" type="presParOf" srcId="{5AA35D28-70B7-46CF-9E75-34343B90563D}" destId="{9D3DF0F7-2E46-49C2-B754-EE3EDA5735C3}" srcOrd="0" destOrd="0" presId="urn:microsoft.com/office/officeart/2005/8/layout/target3"/>
    <dgm:cxn modelId="{AD26DA5C-3EC9-4588-87FF-D93657CCED92}" type="presParOf" srcId="{5AA35D28-70B7-46CF-9E75-34343B90563D}" destId="{7D5C6C67-E1B3-42E7-BF45-0DBE1E92E0CD}" srcOrd="1" destOrd="0" presId="urn:microsoft.com/office/officeart/2005/8/layout/target3"/>
    <dgm:cxn modelId="{122031FB-CC28-4F43-9DC3-BCA00B67A79C}" type="presParOf" srcId="{5AA35D28-70B7-46CF-9E75-34343B90563D}" destId="{AFEF61AF-325D-447F-A15E-71FE95FE5C41}" srcOrd="2" destOrd="0" presId="urn:microsoft.com/office/officeart/2005/8/layout/target3"/>
    <dgm:cxn modelId="{1CE16859-3E41-432E-B6E5-AFDDD2AD42C2}" type="presParOf" srcId="{5AA35D28-70B7-46CF-9E75-34343B90563D}" destId="{8DBF90EE-F6D6-4AC1-ADAD-F85AEA1C3CF1}" srcOrd="3" destOrd="0" presId="urn:microsoft.com/office/officeart/2005/8/layout/target3"/>
    <dgm:cxn modelId="{1F06B751-FCF5-42F3-AB67-FE188A541FF6}" type="presParOf" srcId="{5AA35D28-70B7-46CF-9E75-34343B90563D}" destId="{70C250AB-3846-4189-9E05-C941FB11F69B}" srcOrd="4" destOrd="0" presId="urn:microsoft.com/office/officeart/2005/8/layout/target3"/>
    <dgm:cxn modelId="{5BCCEF01-804A-4F90-90D6-E83045819B0A}" type="presParOf" srcId="{5AA35D28-70B7-46CF-9E75-34343B90563D}" destId="{14D6E10D-42CD-437F-8AB3-0AED42C3861E}" srcOrd="5" destOrd="0" presId="urn:microsoft.com/office/officeart/2005/8/layout/target3"/>
    <dgm:cxn modelId="{1CECD361-032C-418C-9B23-C59617756DE5}" type="presParOf" srcId="{5AA35D28-70B7-46CF-9E75-34343B90563D}" destId="{2A061B3E-6B03-4310-AA9E-7D221E6317F1}" srcOrd="6" destOrd="0" presId="urn:microsoft.com/office/officeart/2005/8/layout/target3"/>
    <dgm:cxn modelId="{7BCD4FEC-CD8D-416C-8B07-2F35BA09640A}" type="presParOf" srcId="{5AA35D28-70B7-46CF-9E75-34343B90563D}" destId="{4D560161-BBE1-49B0-9CB2-4D8CC3ABDEFD}" srcOrd="7" destOrd="0" presId="urn:microsoft.com/office/officeart/2005/8/layout/target3"/>
    <dgm:cxn modelId="{CE36A3E3-5AF5-469B-AD7B-143B3CDCCAFE}" type="presParOf" srcId="{5AA35D28-70B7-46CF-9E75-34343B90563D}" destId="{554BA057-39CF-44D5-A0B3-BE08C47FBFD2}" srcOrd="8" destOrd="0" presId="urn:microsoft.com/office/officeart/2005/8/layout/target3"/>
    <dgm:cxn modelId="{402B7396-0B3D-4531-A527-5FF0D34768AE}" type="presParOf" srcId="{5AA35D28-70B7-46CF-9E75-34343B90563D}" destId="{FAB347FD-465E-4E62-ADA1-A71C703E9108}" srcOrd="9" destOrd="0" presId="urn:microsoft.com/office/officeart/2005/8/layout/target3"/>
    <dgm:cxn modelId="{16C911AB-8457-413B-9BBB-22893BD828DF}" type="presParOf" srcId="{5AA35D28-70B7-46CF-9E75-34343B90563D}" destId="{A71A4B98-51F8-4D28-B7EB-986308CB0BCB}" srcOrd="10" destOrd="0" presId="urn:microsoft.com/office/officeart/2005/8/layout/target3"/>
    <dgm:cxn modelId="{E1D913EC-7ADB-4AA7-89E7-34C7C64FA60F}" type="presParOf" srcId="{5AA35D28-70B7-46CF-9E75-34343B90563D}" destId="{E67AAB45-56DF-4885-A2FF-E7FC72E99AF5}" srcOrd="11" destOrd="0" presId="urn:microsoft.com/office/officeart/2005/8/layout/target3"/>
    <dgm:cxn modelId="{FD9870EF-4972-4F3B-BA4F-08EA40FE6E28}" type="presParOf" srcId="{5AA35D28-70B7-46CF-9E75-34343B90563D}" destId="{89675FC4-5D8F-41DA-91B8-D23B77991648}" srcOrd="12" destOrd="0" presId="urn:microsoft.com/office/officeart/2005/8/layout/target3"/>
    <dgm:cxn modelId="{A4B20982-626A-4B7F-86E0-00CC19BF02F4}" type="presParOf" srcId="{5AA35D28-70B7-46CF-9E75-34343B90563D}" destId="{AA1D850F-73AF-4FA7-83C5-27661F363A03}" srcOrd="13" destOrd="0" presId="urn:microsoft.com/office/officeart/2005/8/layout/target3"/>
    <dgm:cxn modelId="{197EDCCC-7286-409C-A41B-7DB27F82D8BC}" type="presParOf" srcId="{5AA35D28-70B7-46CF-9E75-34343B90563D}" destId="{73355195-C446-4CBA-B0DD-5FBD2D8EF4AC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025D87-E9D1-44B3-BE8A-C7F1CE0A0978}">
      <dsp:nvSpPr>
        <dsp:cNvPr id="0" name=""/>
        <dsp:cNvSpPr/>
      </dsp:nvSpPr>
      <dsp:spPr>
        <a:xfrm rot="2562377">
          <a:off x="3067759" y="3417707"/>
          <a:ext cx="736998" cy="47812"/>
        </a:xfrm>
        <a:custGeom>
          <a:avLst/>
          <a:gdLst/>
          <a:ahLst/>
          <a:cxnLst/>
          <a:rect l="0" t="0" r="0" b="0"/>
          <a:pathLst>
            <a:path>
              <a:moveTo>
                <a:pt x="0" y="23906"/>
              </a:moveTo>
              <a:lnTo>
                <a:pt x="736998" y="239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7F8827-11FB-4C72-BAC6-191868A83546}">
      <dsp:nvSpPr>
        <dsp:cNvPr id="0" name=""/>
        <dsp:cNvSpPr/>
      </dsp:nvSpPr>
      <dsp:spPr>
        <a:xfrm>
          <a:off x="3165470" y="2411597"/>
          <a:ext cx="819546" cy="47812"/>
        </a:xfrm>
        <a:custGeom>
          <a:avLst/>
          <a:gdLst/>
          <a:ahLst/>
          <a:cxnLst/>
          <a:rect l="0" t="0" r="0" b="0"/>
          <a:pathLst>
            <a:path>
              <a:moveTo>
                <a:pt x="0" y="23906"/>
              </a:moveTo>
              <a:lnTo>
                <a:pt x="819546" y="239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734943-9160-4C27-A67B-122F5DE21321}">
      <dsp:nvSpPr>
        <dsp:cNvPr id="0" name=""/>
        <dsp:cNvSpPr/>
      </dsp:nvSpPr>
      <dsp:spPr>
        <a:xfrm rot="19037623">
          <a:off x="3067759" y="1405486"/>
          <a:ext cx="736998" cy="47812"/>
        </a:xfrm>
        <a:custGeom>
          <a:avLst/>
          <a:gdLst/>
          <a:ahLst/>
          <a:cxnLst/>
          <a:rect l="0" t="0" r="0" b="0"/>
          <a:pathLst>
            <a:path>
              <a:moveTo>
                <a:pt x="0" y="23906"/>
              </a:moveTo>
              <a:lnTo>
                <a:pt x="736998" y="239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D5D6C3-B2D7-4CE2-9695-3F1B818C7DEB}">
      <dsp:nvSpPr>
        <dsp:cNvPr id="0" name=""/>
        <dsp:cNvSpPr/>
      </dsp:nvSpPr>
      <dsp:spPr>
        <a:xfrm>
          <a:off x="1175781" y="1265098"/>
          <a:ext cx="2340810" cy="234081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76F33A-B77B-434A-84C4-9893991BC7AF}">
      <dsp:nvSpPr>
        <dsp:cNvPr id="0" name=""/>
        <dsp:cNvSpPr/>
      </dsp:nvSpPr>
      <dsp:spPr>
        <a:xfrm>
          <a:off x="3520840" y="929"/>
          <a:ext cx="1404486" cy="1404486"/>
        </a:xfrm>
        <a:prstGeom prst="ellipse">
          <a:avLst/>
        </a:prstGeom>
        <a:gradFill flip="none" rotWithShape="0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lin ang="8100000" scaled="1"/>
          <a:tileRect/>
        </a:gradFill>
        <a:ln w="57150" cap="flat" cmpd="sng" algn="ctr">
          <a:solidFill>
            <a:schemeClr val="bg1"/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Que vas hacer</a:t>
          </a:r>
          <a:endParaRPr lang="es-ES" sz="1900" kern="1200" dirty="0"/>
        </a:p>
      </dsp:txBody>
      <dsp:txXfrm>
        <a:off x="3726522" y="206611"/>
        <a:ext cx="993122" cy="993122"/>
      </dsp:txXfrm>
    </dsp:sp>
    <dsp:sp modelId="{13054AEF-1114-47BE-93D3-47026B13D236}">
      <dsp:nvSpPr>
        <dsp:cNvPr id="0" name=""/>
        <dsp:cNvSpPr/>
      </dsp:nvSpPr>
      <dsp:spPr>
        <a:xfrm>
          <a:off x="5065775" y="929"/>
          <a:ext cx="2106729" cy="1404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Cual es la acción de Marketing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Describe la campaña</a:t>
          </a:r>
          <a:endParaRPr lang="es-ES" sz="2000" kern="1200" dirty="0"/>
        </a:p>
      </dsp:txBody>
      <dsp:txXfrm>
        <a:off x="5065775" y="929"/>
        <a:ext cx="2106729" cy="1404486"/>
      </dsp:txXfrm>
    </dsp:sp>
    <dsp:sp modelId="{5B82A889-0F5C-4506-B92B-129BF53A8C45}">
      <dsp:nvSpPr>
        <dsp:cNvPr id="0" name=""/>
        <dsp:cNvSpPr/>
      </dsp:nvSpPr>
      <dsp:spPr>
        <a:xfrm>
          <a:off x="3985016" y="1733260"/>
          <a:ext cx="1404486" cy="1404486"/>
        </a:xfrm>
        <a:prstGeom prst="ellipse">
          <a:avLst/>
        </a:prstGeom>
        <a:gradFill flip="none" rotWithShape="0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lin ang="8100000" scaled="1"/>
          <a:tileRect/>
        </a:gradFill>
        <a:ln w="57150" cap="flat" cmpd="sng" algn="ctr">
          <a:solidFill>
            <a:schemeClr val="bg1"/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Como lo vas hacer</a:t>
          </a:r>
          <a:endParaRPr lang="es-ES" sz="1900" kern="1200" dirty="0"/>
        </a:p>
      </dsp:txBody>
      <dsp:txXfrm>
        <a:off x="4190698" y="1938942"/>
        <a:ext cx="993122" cy="993122"/>
      </dsp:txXfrm>
    </dsp:sp>
    <dsp:sp modelId="{52EF5E4F-3C72-4CF1-AD30-0214B98F8D4D}">
      <dsp:nvSpPr>
        <dsp:cNvPr id="0" name=""/>
        <dsp:cNvSpPr/>
      </dsp:nvSpPr>
      <dsp:spPr>
        <a:xfrm>
          <a:off x="5529951" y="1733260"/>
          <a:ext cx="2106729" cy="1404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Que necesitas para tu idea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En </a:t>
          </a:r>
          <a:r>
            <a:rPr lang="es-ES" sz="2000" kern="1200" dirty="0" err="1" smtClean="0"/>
            <a:t>qu</a:t>
          </a:r>
          <a:r>
            <a:rPr lang="es-ES" sz="2000" kern="1200" dirty="0" smtClean="0"/>
            <a:t> te apoyarás</a:t>
          </a:r>
          <a:endParaRPr lang="es-ES" sz="2000" kern="1200" dirty="0"/>
        </a:p>
      </dsp:txBody>
      <dsp:txXfrm>
        <a:off x="5529951" y="1733260"/>
        <a:ext cx="2106729" cy="1404486"/>
      </dsp:txXfrm>
    </dsp:sp>
    <dsp:sp modelId="{A3A48D89-E858-428B-A746-60F70FEA1C58}">
      <dsp:nvSpPr>
        <dsp:cNvPr id="0" name=""/>
        <dsp:cNvSpPr/>
      </dsp:nvSpPr>
      <dsp:spPr>
        <a:xfrm>
          <a:off x="3520840" y="3465591"/>
          <a:ext cx="1404486" cy="1404486"/>
        </a:xfrm>
        <a:prstGeom prst="ellipse">
          <a:avLst/>
        </a:prstGeom>
        <a:gradFill flip="none" rotWithShape="0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lin ang="8100000" scaled="1"/>
          <a:tileRect/>
        </a:gradFill>
        <a:ln w="57150" cap="flat" cmpd="sng" algn="ctr">
          <a:solidFill>
            <a:schemeClr val="bg1"/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En donde lo vas a hacer</a:t>
          </a:r>
          <a:endParaRPr lang="es-ES" sz="1900" kern="1200" dirty="0"/>
        </a:p>
      </dsp:txBody>
      <dsp:txXfrm>
        <a:off x="3726522" y="3671273"/>
        <a:ext cx="993122" cy="993122"/>
      </dsp:txXfrm>
    </dsp:sp>
    <dsp:sp modelId="{EE402307-E69A-415E-AF1F-AD38ECE632B0}">
      <dsp:nvSpPr>
        <dsp:cNvPr id="0" name=""/>
        <dsp:cNvSpPr/>
      </dsp:nvSpPr>
      <dsp:spPr>
        <a:xfrm>
          <a:off x="5065775" y="3465591"/>
          <a:ext cx="2106729" cy="1404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Cuáles son los escenarios?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Que herramientas utilizarás?</a:t>
          </a:r>
          <a:endParaRPr lang="es-ES" sz="2000" kern="1200" dirty="0"/>
        </a:p>
      </dsp:txBody>
      <dsp:txXfrm>
        <a:off x="5065775" y="3465591"/>
        <a:ext cx="2106729" cy="14044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3DF0F7-2E46-49C2-B754-EE3EDA5735C3}">
      <dsp:nvSpPr>
        <dsp:cNvPr id="0" name=""/>
        <dsp:cNvSpPr/>
      </dsp:nvSpPr>
      <dsp:spPr>
        <a:xfrm>
          <a:off x="0" y="270933"/>
          <a:ext cx="4876800" cy="4876800"/>
        </a:xfrm>
        <a:prstGeom prst="pie">
          <a:avLst>
            <a:gd name="adj1" fmla="val 5400000"/>
            <a:gd name="adj2" fmla="val 16200000"/>
          </a:avLst>
        </a:prstGeom>
        <a:gradFill flip="none" rotWithShape="0">
          <a:gsLst>
            <a:gs pos="0">
              <a:schemeClr val="tx1">
                <a:lumMod val="75000"/>
                <a:lumOff val="25000"/>
                <a:shade val="30000"/>
                <a:satMod val="115000"/>
              </a:schemeClr>
            </a:gs>
            <a:gs pos="50000">
              <a:schemeClr val="tx1">
                <a:lumMod val="75000"/>
                <a:lumOff val="25000"/>
                <a:shade val="67500"/>
                <a:satMod val="115000"/>
              </a:schemeClr>
            </a:gs>
            <a:gs pos="100000">
              <a:schemeClr val="tx1">
                <a:lumMod val="75000"/>
                <a:lumOff val="25000"/>
                <a:shade val="100000"/>
                <a:satMod val="115000"/>
              </a:schemeClr>
            </a:gs>
          </a:gsLst>
          <a:lin ang="16200000" scaled="1"/>
          <a:tileRect/>
        </a:gradFill>
        <a:ln w="57150">
          <a:solidFill>
            <a:schemeClr val="bg1"/>
          </a:solidFill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EF61AF-325D-447F-A15E-71FE95FE5C41}">
      <dsp:nvSpPr>
        <dsp:cNvPr id="0" name=""/>
        <dsp:cNvSpPr/>
      </dsp:nvSpPr>
      <dsp:spPr>
        <a:xfrm>
          <a:off x="2438400" y="270933"/>
          <a:ext cx="5689599" cy="487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100" kern="1200" dirty="0" smtClean="0"/>
            <a:t>Long Tail</a:t>
          </a:r>
          <a:endParaRPr lang="es-ES" sz="4100" kern="1200" dirty="0"/>
        </a:p>
      </dsp:txBody>
      <dsp:txXfrm>
        <a:off x="2438400" y="270933"/>
        <a:ext cx="2844799" cy="1463043"/>
      </dsp:txXfrm>
    </dsp:sp>
    <dsp:sp modelId="{70C250AB-3846-4189-9E05-C941FB11F69B}">
      <dsp:nvSpPr>
        <dsp:cNvPr id="0" name=""/>
        <dsp:cNvSpPr/>
      </dsp:nvSpPr>
      <dsp:spPr>
        <a:xfrm>
          <a:off x="853441" y="1733976"/>
          <a:ext cx="3169916" cy="3169916"/>
        </a:xfrm>
        <a:prstGeom prst="pie">
          <a:avLst>
            <a:gd name="adj1" fmla="val 5400000"/>
            <a:gd name="adj2" fmla="val 16200000"/>
          </a:avLst>
        </a:prstGeom>
        <a:gradFill flip="none" rotWithShape="0"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16200000" scaled="1"/>
          <a:tileRect/>
        </a:gradFill>
        <a:ln w="57150">
          <a:solidFill>
            <a:schemeClr val="bg1"/>
          </a:solidFill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D6E10D-42CD-437F-8AB3-0AED42C3861E}">
      <dsp:nvSpPr>
        <dsp:cNvPr id="0" name=""/>
        <dsp:cNvSpPr/>
      </dsp:nvSpPr>
      <dsp:spPr>
        <a:xfrm>
          <a:off x="2438400" y="1733976"/>
          <a:ext cx="5689599" cy="31699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100" kern="1200" dirty="0" err="1" smtClean="0"/>
            <a:t>Product</a:t>
          </a:r>
          <a:r>
            <a:rPr lang="es-ES" sz="4100" kern="1200" dirty="0" smtClean="0"/>
            <a:t> </a:t>
          </a:r>
          <a:r>
            <a:rPr lang="es-ES" sz="4100" kern="1200" dirty="0" err="1" smtClean="0"/>
            <a:t>Keywords</a:t>
          </a:r>
          <a:endParaRPr lang="es-ES" sz="4100" kern="1200" dirty="0"/>
        </a:p>
      </dsp:txBody>
      <dsp:txXfrm>
        <a:off x="2438400" y="1733976"/>
        <a:ext cx="2844799" cy="1463038"/>
      </dsp:txXfrm>
    </dsp:sp>
    <dsp:sp modelId="{4D560161-BBE1-49B0-9CB2-4D8CC3ABDEFD}">
      <dsp:nvSpPr>
        <dsp:cNvPr id="0" name=""/>
        <dsp:cNvSpPr/>
      </dsp:nvSpPr>
      <dsp:spPr>
        <a:xfrm>
          <a:off x="1706880" y="3197014"/>
          <a:ext cx="1463038" cy="1463038"/>
        </a:xfrm>
        <a:prstGeom prst="pie">
          <a:avLst>
            <a:gd name="adj1" fmla="val 5400000"/>
            <a:gd name="adj2" fmla="val 16200000"/>
          </a:avLst>
        </a:prstGeom>
        <a:gradFill flip="none" rotWithShape="0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lin ang="16200000" scaled="1"/>
          <a:tileRect/>
        </a:gradFill>
        <a:ln w="57150">
          <a:solidFill>
            <a:schemeClr val="bg1"/>
          </a:solidFill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4BA057-39CF-44D5-A0B3-BE08C47FBFD2}">
      <dsp:nvSpPr>
        <dsp:cNvPr id="0" name=""/>
        <dsp:cNvSpPr/>
      </dsp:nvSpPr>
      <dsp:spPr>
        <a:xfrm>
          <a:off x="2438400" y="3197014"/>
          <a:ext cx="5689599" cy="14630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100" kern="1200" dirty="0" err="1" smtClean="0"/>
            <a:t>Main</a:t>
          </a:r>
          <a:r>
            <a:rPr lang="es-ES" sz="4100" kern="1200" dirty="0" smtClean="0"/>
            <a:t> </a:t>
          </a:r>
          <a:r>
            <a:rPr lang="es-ES" sz="4100" kern="1200" dirty="0" err="1" smtClean="0"/>
            <a:t>keyword</a:t>
          </a:r>
          <a:endParaRPr lang="es-ES" sz="4100" kern="1200" dirty="0"/>
        </a:p>
      </dsp:txBody>
      <dsp:txXfrm>
        <a:off x="2438400" y="3197014"/>
        <a:ext cx="2844799" cy="1463038"/>
      </dsp:txXfrm>
    </dsp:sp>
    <dsp:sp modelId="{A71A4B98-51F8-4D28-B7EB-986308CB0BCB}">
      <dsp:nvSpPr>
        <dsp:cNvPr id="0" name=""/>
        <dsp:cNvSpPr/>
      </dsp:nvSpPr>
      <dsp:spPr>
        <a:xfrm>
          <a:off x="5283200" y="270933"/>
          <a:ext cx="2844799" cy="146304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dirty="0" smtClean="0"/>
            <a:t>Top 5 </a:t>
          </a:r>
          <a:r>
            <a:rPr lang="es-ES" sz="2600" kern="1200" dirty="0" err="1" smtClean="0"/>
            <a:t>Keyword</a:t>
          </a:r>
          <a:r>
            <a:rPr lang="es-ES" sz="2600" kern="1200" dirty="0" smtClean="0"/>
            <a:t> </a:t>
          </a:r>
          <a:r>
            <a:rPr lang="es-ES" sz="2600" kern="1200" dirty="0" err="1" smtClean="0"/>
            <a:t>phrases</a:t>
          </a:r>
          <a:endParaRPr lang="es-E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dirty="0" smtClean="0"/>
            <a:t>Alcance esperado</a:t>
          </a:r>
          <a:endParaRPr lang="es-ES" sz="2600" kern="1200" dirty="0"/>
        </a:p>
      </dsp:txBody>
      <dsp:txXfrm>
        <a:off x="5283200" y="270933"/>
        <a:ext cx="2844799" cy="1463043"/>
      </dsp:txXfrm>
    </dsp:sp>
    <dsp:sp modelId="{89675FC4-5D8F-41DA-91B8-D23B77991648}">
      <dsp:nvSpPr>
        <dsp:cNvPr id="0" name=""/>
        <dsp:cNvSpPr/>
      </dsp:nvSpPr>
      <dsp:spPr>
        <a:xfrm>
          <a:off x="5283200" y="1733976"/>
          <a:ext cx="2844799" cy="1463038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dirty="0" smtClean="0"/>
            <a:t>Top 5 </a:t>
          </a:r>
          <a:r>
            <a:rPr lang="es-ES" sz="2600" kern="1200" dirty="0" err="1" smtClean="0"/>
            <a:t>keywords</a:t>
          </a:r>
          <a:endParaRPr lang="es-E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dirty="0" smtClean="0"/>
            <a:t>Alcance esperado</a:t>
          </a:r>
          <a:endParaRPr lang="es-ES" sz="2600" kern="1200" dirty="0"/>
        </a:p>
      </dsp:txBody>
      <dsp:txXfrm>
        <a:off x="5283200" y="1733976"/>
        <a:ext cx="2844799" cy="1463038"/>
      </dsp:txXfrm>
    </dsp:sp>
    <dsp:sp modelId="{73355195-C446-4CBA-B0DD-5FBD2D8EF4AC}">
      <dsp:nvSpPr>
        <dsp:cNvPr id="0" name=""/>
        <dsp:cNvSpPr/>
      </dsp:nvSpPr>
      <dsp:spPr>
        <a:xfrm>
          <a:off x="5283200" y="3197014"/>
          <a:ext cx="2844799" cy="1463038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dirty="0" smtClean="0"/>
            <a:t> Top 5 </a:t>
          </a:r>
          <a:r>
            <a:rPr lang="es-ES" sz="2600" kern="1200" dirty="0" err="1" smtClean="0"/>
            <a:t>keywords</a:t>
          </a:r>
          <a:endParaRPr lang="es-E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dirty="0" smtClean="0"/>
            <a:t>Alcance esperado</a:t>
          </a:r>
          <a:endParaRPr lang="es-ES" sz="2600" kern="1200" dirty="0"/>
        </a:p>
      </dsp:txBody>
      <dsp:txXfrm>
        <a:off x="5283200" y="3197014"/>
        <a:ext cx="2844799" cy="14630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62CE97-E2DA-46E1-A13C-BBB7B07081EF}" type="datetimeFigureOut">
              <a:rPr lang="es-CO" smtClean="0"/>
              <a:t>19/12/2022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11FEC6-1C46-4243-9238-FE6443566C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553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62CE97-E2DA-46E1-A13C-BBB7B07081EF}" type="datetimeFigureOut">
              <a:rPr lang="es-CO" smtClean="0"/>
              <a:t>19/12/2022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11FEC6-1C46-4243-9238-FE6443566C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007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62CE97-E2DA-46E1-A13C-BBB7B07081EF}" type="datetimeFigureOut">
              <a:rPr lang="es-CO" smtClean="0"/>
              <a:t>19/12/2022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11FEC6-1C46-4243-9238-FE6443566C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3201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62CE97-E2DA-46E1-A13C-BBB7B07081EF}" type="datetimeFigureOut">
              <a:rPr lang="es-CO" smtClean="0"/>
              <a:t>19/12/2022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11FEC6-1C46-4243-9238-FE6443566C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04424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62CE97-E2DA-46E1-A13C-BBB7B07081EF}" type="datetimeFigureOut">
              <a:rPr lang="es-CO" smtClean="0"/>
              <a:t>19/12/2022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11FEC6-1C46-4243-9238-FE6443566C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02711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62CE97-E2DA-46E1-A13C-BBB7B07081EF}" type="datetimeFigureOut">
              <a:rPr lang="es-CO" smtClean="0"/>
              <a:t>19/12/2022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11FEC6-1C46-4243-9238-FE6443566C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10670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62CE97-E2DA-46E1-A13C-BBB7B07081EF}" type="datetimeFigureOut">
              <a:rPr lang="es-CO" smtClean="0"/>
              <a:t>19/12/2022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11FEC6-1C46-4243-9238-FE6443566C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8644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62CE97-E2DA-46E1-A13C-BBB7B07081EF}" type="datetimeFigureOut">
              <a:rPr lang="es-CO" smtClean="0"/>
              <a:t>19/12/2022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11FEC6-1C46-4243-9238-FE6443566C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76608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62CE97-E2DA-46E1-A13C-BBB7B07081EF}" type="datetimeFigureOut">
              <a:rPr lang="es-CO" smtClean="0"/>
              <a:t>19/12/2022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11FEC6-1C46-4243-9238-FE6443566C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50231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62CE97-E2DA-46E1-A13C-BBB7B07081EF}" type="datetimeFigureOut">
              <a:rPr lang="es-CO" smtClean="0"/>
              <a:t>19/12/2022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11FEC6-1C46-4243-9238-FE6443566C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2857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62CE97-E2DA-46E1-A13C-BBB7B07081EF}" type="datetimeFigureOut">
              <a:rPr lang="es-CO" smtClean="0"/>
              <a:t>19/12/2022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11FEC6-1C46-4243-9238-FE6443566C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82476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608893"/>
            <a:ext cx="8847786" cy="16383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7"/>
          <p:cNvSpPr txBox="1"/>
          <p:nvPr userDrawn="1"/>
        </p:nvSpPr>
        <p:spPr>
          <a:xfrm>
            <a:off x="128789" y="119781"/>
            <a:ext cx="4643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 smtClean="0"/>
              <a:t>PLAN</a:t>
            </a:r>
            <a:r>
              <a:rPr lang="es-CO" sz="2800" b="1" baseline="0" dirty="0" smtClean="0"/>
              <a:t> DE MARKETING DIGITAL</a:t>
            </a:r>
            <a:endParaRPr lang="es-CO" sz="2800" b="1" dirty="0"/>
          </a:p>
        </p:txBody>
      </p:sp>
      <p:sp>
        <p:nvSpPr>
          <p:cNvPr id="9" name="Rectángulo redondeado 8"/>
          <p:cNvSpPr/>
          <p:nvPr userDrawn="1"/>
        </p:nvSpPr>
        <p:spPr>
          <a:xfrm>
            <a:off x="128789" y="955650"/>
            <a:ext cx="11938716" cy="5435908"/>
          </a:xfrm>
          <a:prstGeom prst="roundRect">
            <a:avLst>
              <a:gd name="adj" fmla="val 5309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91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026" name="Picture 2" descr="MarketingDigital.blo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570" y="0"/>
            <a:ext cx="3617935" cy="121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MarketingDigital.blog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82" y="6391558"/>
            <a:ext cx="1557002" cy="52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 userDrawn="1"/>
        </p:nvSpPr>
        <p:spPr>
          <a:xfrm>
            <a:off x="9075276" y="6450096"/>
            <a:ext cx="29922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 smtClean="0">
                <a:solidFill>
                  <a:schemeClr val="bg1">
                    <a:lumMod val="65000"/>
                  </a:schemeClr>
                </a:solidFill>
              </a:rPr>
              <a:t>Por Daniel Palacio @</a:t>
            </a:r>
            <a:r>
              <a:rPr lang="es-CO" sz="1400" b="1" dirty="0" err="1" smtClean="0">
                <a:solidFill>
                  <a:schemeClr val="bg1">
                    <a:lumMod val="65000"/>
                  </a:schemeClr>
                </a:solidFill>
              </a:rPr>
              <a:t>ElMarketeroWeb</a:t>
            </a:r>
            <a:endParaRPr lang="es-CO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523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700211" y="2946359"/>
            <a:ext cx="4203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 smtClean="0"/>
              <a:t>Marketing </a:t>
            </a:r>
            <a:r>
              <a:rPr lang="es-CO" sz="4400" b="1" dirty="0" smtClean="0">
                <a:solidFill>
                  <a:srgbClr val="C00000"/>
                </a:solidFill>
              </a:rPr>
              <a:t>Digital</a:t>
            </a:r>
            <a:endParaRPr lang="es-CO" sz="4400" b="1" dirty="0"/>
          </a:p>
        </p:txBody>
      </p:sp>
      <p:pic>
        <p:nvPicPr>
          <p:cNvPr id="2054" name="Picture 6" descr="http://www.techniciti.com/wp-content/uploads/2015/09/digital_marketing_clou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23" y="993306"/>
            <a:ext cx="7145824" cy="535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redondeado 4"/>
          <p:cNvSpPr/>
          <p:nvPr/>
        </p:nvSpPr>
        <p:spPr>
          <a:xfrm>
            <a:off x="10633166" y="613954"/>
            <a:ext cx="1423851" cy="31648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627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88757" y="930441"/>
            <a:ext cx="70585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/>
              <a:t>PASO 5. TACTICAS</a:t>
            </a:r>
            <a:br>
              <a:rPr lang="es-CO" sz="3200" b="1" dirty="0" smtClean="0"/>
            </a:br>
            <a:endParaRPr lang="es-CO" sz="32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1768813" y="1432122"/>
            <a:ext cx="5133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/>
              <a:t>Cuáles acciones realizarás en Redes Sociales</a:t>
            </a:r>
            <a:endParaRPr lang="es-CO" sz="2000" b="1" dirty="0"/>
          </a:p>
        </p:txBody>
      </p:sp>
      <p:sp>
        <p:nvSpPr>
          <p:cNvPr id="6" name="Rectángulo 5"/>
          <p:cNvSpPr/>
          <p:nvPr/>
        </p:nvSpPr>
        <p:spPr>
          <a:xfrm>
            <a:off x="288757" y="1449313"/>
            <a:ext cx="16129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b="1" dirty="0" smtClean="0"/>
              <a:t>Social Media:</a:t>
            </a:r>
            <a:endParaRPr lang="es-CO" sz="2000" b="1" dirty="0"/>
          </a:p>
        </p:txBody>
      </p:sp>
      <p:sp>
        <p:nvSpPr>
          <p:cNvPr id="19" name="CuadroTexto 18"/>
          <p:cNvSpPr txBox="1"/>
          <p:nvPr/>
        </p:nvSpPr>
        <p:spPr>
          <a:xfrm>
            <a:off x="3917626" y="2715039"/>
            <a:ext cx="1269727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O" sz="1600" b="1" dirty="0" smtClean="0"/>
              <a:t>KPIS</a:t>
            </a:r>
            <a:endParaRPr lang="es-CO" sz="1600" b="1" dirty="0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288757" y="3045654"/>
            <a:ext cx="3531760" cy="1269519"/>
          </a:xfrm>
          <a:prstGeom prst="rect">
            <a:avLst/>
          </a:prstGeom>
          <a:solidFill>
            <a:srgbClr val="FFFFFF"/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US" sz="1200" dirty="0"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3917626" y="3045654"/>
            <a:ext cx="2092200" cy="1269519"/>
          </a:xfrm>
          <a:prstGeom prst="rect">
            <a:avLst/>
          </a:prstGeom>
          <a:solidFill>
            <a:srgbClr val="FFFFFF"/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US" sz="1200" dirty="0"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88757" y="2712059"/>
            <a:ext cx="1269727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O" sz="1600" b="1" dirty="0" smtClean="0"/>
              <a:t>DETALLE</a:t>
            </a:r>
            <a:endParaRPr lang="es-CO" sz="1600" b="1" dirty="0"/>
          </a:p>
        </p:txBody>
      </p:sp>
      <p:sp>
        <p:nvSpPr>
          <p:cNvPr id="23" name="CuadroTexto 22"/>
          <p:cNvSpPr txBox="1"/>
          <p:nvPr/>
        </p:nvSpPr>
        <p:spPr>
          <a:xfrm>
            <a:off x="9925394" y="2715039"/>
            <a:ext cx="1269727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O" sz="1600" b="1" dirty="0" smtClean="0"/>
              <a:t>KPIS</a:t>
            </a:r>
            <a:endParaRPr lang="es-CO" sz="1600" b="1" dirty="0"/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6296525" y="3045654"/>
            <a:ext cx="3531760" cy="1269519"/>
          </a:xfrm>
          <a:prstGeom prst="rect">
            <a:avLst/>
          </a:prstGeom>
          <a:solidFill>
            <a:srgbClr val="FFFFFF"/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US" sz="1200" dirty="0"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9925394" y="3045654"/>
            <a:ext cx="2092200" cy="1269519"/>
          </a:xfrm>
          <a:prstGeom prst="rect">
            <a:avLst/>
          </a:prstGeom>
          <a:solidFill>
            <a:srgbClr val="FFFFFF"/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US" sz="1200" dirty="0"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6296525" y="2712059"/>
            <a:ext cx="1269727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O" sz="1600" b="1" dirty="0" smtClean="0"/>
              <a:t>DETALLE</a:t>
            </a:r>
            <a:endParaRPr lang="es-CO" sz="1600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9909352" y="4616530"/>
            <a:ext cx="1269727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O" sz="1600" b="1" dirty="0" smtClean="0"/>
              <a:t>KPIS</a:t>
            </a:r>
            <a:endParaRPr lang="es-CO" sz="1600" b="1" dirty="0"/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6280483" y="4947145"/>
            <a:ext cx="3531760" cy="1269519"/>
          </a:xfrm>
          <a:prstGeom prst="rect">
            <a:avLst/>
          </a:prstGeom>
          <a:solidFill>
            <a:srgbClr val="FFFFFF"/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US" sz="1200" dirty="0"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9909352" y="4947145"/>
            <a:ext cx="2092200" cy="1269519"/>
          </a:xfrm>
          <a:prstGeom prst="rect">
            <a:avLst/>
          </a:prstGeom>
          <a:solidFill>
            <a:srgbClr val="FFFFFF"/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US" sz="1200" dirty="0"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6280483" y="4613550"/>
            <a:ext cx="1269727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O" sz="1600" b="1" dirty="0" smtClean="0"/>
              <a:t>DETALLE</a:t>
            </a:r>
            <a:endParaRPr lang="es-CO" sz="1600" b="1" dirty="0"/>
          </a:p>
        </p:txBody>
      </p:sp>
      <p:sp>
        <p:nvSpPr>
          <p:cNvPr id="31" name="CuadroTexto 30"/>
          <p:cNvSpPr txBox="1"/>
          <p:nvPr/>
        </p:nvSpPr>
        <p:spPr>
          <a:xfrm>
            <a:off x="3918810" y="4616530"/>
            <a:ext cx="1269727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O" sz="1600" b="1" dirty="0" smtClean="0"/>
              <a:t>KPIS</a:t>
            </a:r>
            <a:endParaRPr lang="es-CO" sz="1600" b="1" dirty="0"/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289941" y="4947145"/>
            <a:ext cx="3531760" cy="1269519"/>
          </a:xfrm>
          <a:prstGeom prst="rect">
            <a:avLst/>
          </a:prstGeom>
          <a:solidFill>
            <a:srgbClr val="FFFFFF"/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US" sz="1200" dirty="0"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3918810" y="4947145"/>
            <a:ext cx="2092200" cy="1269519"/>
          </a:xfrm>
          <a:prstGeom prst="rect">
            <a:avLst/>
          </a:prstGeom>
          <a:solidFill>
            <a:srgbClr val="FFFFFF"/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US" sz="1200" dirty="0"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289941" y="4613550"/>
            <a:ext cx="1269727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O" sz="1600" b="1" dirty="0" smtClean="0"/>
              <a:t>DETALLE</a:t>
            </a:r>
            <a:endParaRPr lang="es-CO" sz="1600" b="1" dirty="0"/>
          </a:p>
        </p:txBody>
      </p:sp>
      <p:pic>
        <p:nvPicPr>
          <p:cNvPr id="3074" name="Picture 2" descr="http://azmind.com/wp-content/uploads/2015/06/popular-social-icons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33" t="4732" r="24015" b="49820"/>
          <a:stretch/>
        </p:blipFill>
        <p:spPr bwMode="auto">
          <a:xfrm>
            <a:off x="348601" y="1927519"/>
            <a:ext cx="717228" cy="76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azmind.com/wp-content/uploads/2015/06/popular-social-icons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0" r="74808" b="47450"/>
          <a:stretch/>
        </p:blipFill>
        <p:spPr bwMode="auto">
          <a:xfrm>
            <a:off x="6388775" y="1832232"/>
            <a:ext cx="765785" cy="89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azmind.com/wp-content/uploads/2015/06/popular-social-icons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2" t="4733" r="48729" b="49285"/>
          <a:stretch/>
        </p:blipFill>
        <p:spPr bwMode="auto">
          <a:xfrm>
            <a:off x="3017310" y="4452568"/>
            <a:ext cx="675651" cy="69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Resultado de imagen para snapchat icon c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078" name="Picture 6" descr="https://danielrosenbergkc.files.wordpress.com/2015/09/2955a5450cbcdd8470cbd2066cf950e9.png?w=70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879" y="4411454"/>
            <a:ext cx="725364" cy="68095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CuadroTexto 34"/>
          <p:cNvSpPr txBox="1"/>
          <p:nvPr/>
        </p:nvSpPr>
        <p:spPr>
          <a:xfrm>
            <a:off x="348601" y="3213252"/>
            <a:ext cx="3344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b="1" dirty="0" smtClean="0"/>
              <a:t>Que harás en el Fan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b="1" dirty="0" smtClean="0"/>
              <a:t>Cuántos contenidos publicarás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b="1" dirty="0" smtClean="0"/>
              <a:t>Que actividad para generar </a:t>
            </a:r>
            <a:r>
              <a:rPr lang="es-CO" sz="1400" b="1" dirty="0" err="1" smtClean="0"/>
              <a:t>engagement</a:t>
            </a:r>
            <a:r>
              <a:rPr lang="es-CO" sz="1400" b="1" dirty="0" smtClean="0"/>
              <a:t> realizarás?</a:t>
            </a:r>
            <a:endParaRPr lang="es-CO" sz="1400" b="1" dirty="0"/>
          </a:p>
        </p:txBody>
      </p:sp>
      <p:sp>
        <p:nvSpPr>
          <p:cNvPr id="36" name="CuadroTexto 35"/>
          <p:cNvSpPr txBox="1"/>
          <p:nvPr/>
        </p:nvSpPr>
        <p:spPr>
          <a:xfrm>
            <a:off x="6422253" y="3189501"/>
            <a:ext cx="3344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b="1" dirty="0" smtClean="0"/>
              <a:t>Que harás en el perfil de Twitter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b="1" dirty="0" smtClean="0"/>
              <a:t>Cuántos contenidos publicarás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b="1" dirty="0" smtClean="0"/>
              <a:t>Que actividad para generar </a:t>
            </a:r>
            <a:r>
              <a:rPr lang="es-CO" sz="1400" b="1" dirty="0" err="1" smtClean="0"/>
              <a:t>engagement</a:t>
            </a:r>
            <a:r>
              <a:rPr lang="es-CO" sz="1400" b="1" dirty="0" smtClean="0"/>
              <a:t> realizarás?</a:t>
            </a:r>
            <a:endParaRPr lang="es-CO" sz="1400" b="1" dirty="0"/>
          </a:p>
        </p:txBody>
      </p:sp>
      <p:sp>
        <p:nvSpPr>
          <p:cNvPr id="37" name="CuadroTexto 36"/>
          <p:cNvSpPr txBox="1"/>
          <p:nvPr/>
        </p:nvSpPr>
        <p:spPr>
          <a:xfrm>
            <a:off x="6420330" y="5107330"/>
            <a:ext cx="3344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b="1" dirty="0" smtClean="0"/>
              <a:t>Que harás en el perfil de </a:t>
            </a:r>
            <a:r>
              <a:rPr lang="es-CO" sz="1400" b="1" dirty="0" err="1" smtClean="0"/>
              <a:t>SnapChat</a:t>
            </a:r>
            <a:endParaRPr lang="es-CO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b="1" dirty="0" smtClean="0"/>
              <a:t>Cuántos contenidos publicarás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b="1" dirty="0" smtClean="0"/>
              <a:t>Que actividad para generar </a:t>
            </a:r>
            <a:r>
              <a:rPr lang="es-CO" sz="1400" b="1" dirty="0" err="1" smtClean="0"/>
              <a:t>engagement</a:t>
            </a:r>
            <a:r>
              <a:rPr lang="es-CO" sz="1400" b="1" dirty="0" smtClean="0"/>
              <a:t> realizarás?</a:t>
            </a:r>
            <a:endParaRPr lang="es-CO" sz="1400" b="1" dirty="0"/>
          </a:p>
        </p:txBody>
      </p:sp>
      <p:sp>
        <p:nvSpPr>
          <p:cNvPr id="38" name="CuadroTexto 37"/>
          <p:cNvSpPr txBox="1"/>
          <p:nvPr/>
        </p:nvSpPr>
        <p:spPr>
          <a:xfrm>
            <a:off x="348601" y="5139100"/>
            <a:ext cx="3344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b="1" dirty="0" smtClean="0"/>
              <a:t>Que harás en el Canal de YouTube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b="1" dirty="0" smtClean="0"/>
              <a:t>Cuántos contenidos publicarás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b="1" dirty="0" smtClean="0"/>
              <a:t>Que actividad para generar </a:t>
            </a:r>
            <a:r>
              <a:rPr lang="es-CO" sz="1400" b="1" dirty="0" err="1" smtClean="0"/>
              <a:t>engagement</a:t>
            </a:r>
            <a:r>
              <a:rPr lang="es-CO" sz="1400" b="1" dirty="0" smtClean="0"/>
              <a:t> realizarás?</a:t>
            </a:r>
            <a:endParaRPr lang="es-CO" sz="14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4030579" y="3213252"/>
            <a:ext cx="1979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 smtClean="0"/>
              <a:t>#Alcance obtenido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 smtClean="0"/>
              <a:t>#Ratio de </a:t>
            </a:r>
            <a:r>
              <a:rPr lang="es-CO" sz="1200" dirty="0" err="1" smtClean="0"/>
              <a:t>Engagement</a:t>
            </a:r>
            <a:r>
              <a:rPr lang="es-CO" sz="1200" dirty="0" smtClean="0"/>
              <a:t> </a:t>
            </a:r>
            <a:br>
              <a:rPr lang="es-CO" sz="1200" dirty="0" smtClean="0"/>
            </a:br>
            <a:r>
              <a:rPr lang="es-CO" sz="1200" dirty="0" smtClean="0"/>
              <a:t>de la campaña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 smtClean="0"/>
              <a:t>%ROI esperado</a:t>
            </a:r>
            <a:endParaRPr lang="es-CO" sz="1200" dirty="0"/>
          </a:p>
        </p:txBody>
      </p:sp>
      <p:sp>
        <p:nvSpPr>
          <p:cNvPr id="39" name="CuadroTexto 38"/>
          <p:cNvSpPr txBox="1"/>
          <p:nvPr/>
        </p:nvSpPr>
        <p:spPr>
          <a:xfrm>
            <a:off x="9981870" y="3213251"/>
            <a:ext cx="1979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 smtClean="0"/>
              <a:t>#Alcance obtenido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 smtClean="0"/>
              <a:t>#Ratio de </a:t>
            </a:r>
            <a:r>
              <a:rPr lang="es-CO" sz="1200" dirty="0" err="1" smtClean="0"/>
              <a:t>Engagement</a:t>
            </a:r>
            <a:r>
              <a:rPr lang="es-CO" sz="1200" dirty="0" smtClean="0"/>
              <a:t> </a:t>
            </a:r>
            <a:br>
              <a:rPr lang="es-CO" sz="1200" dirty="0" smtClean="0"/>
            </a:br>
            <a:r>
              <a:rPr lang="es-CO" sz="1200" dirty="0" smtClean="0"/>
              <a:t>de la campaña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 smtClean="0"/>
              <a:t>%ROI esperado</a:t>
            </a:r>
            <a:endParaRPr lang="es-CO" sz="1200" dirty="0"/>
          </a:p>
        </p:txBody>
      </p:sp>
      <p:sp>
        <p:nvSpPr>
          <p:cNvPr id="40" name="CuadroTexto 39"/>
          <p:cNvSpPr txBox="1"/>
          <p:nvPr/>
        </p:nvSpPr>
        <p:spPr>
          <a:xfrm>
            <a:off x="10038347" y="5139100"/>
            <a:ext cx="1979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 smtClean="0"/>
              <a:t>#Alcance obtenido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 smtClean="0"/>
              <a:t>#Ratio de </a:t>
            </a:r>
            <a:r>
              <a:rPr lang="es-CO" sz="1200" dirty="0" err="1" smtClean="0"/>
              <a:t>Engagement</a:t>
            </a:r>
            <a:r>
              <a:rPr lang="es-CO" sz="1200" dirty="0" smtClean="0"/>
              <a:t> </a:t>
            </a:r>
            <a:br>
              <a:rPr lang="es-CO" sz="1200" dirty="0" smtClean="0"/>
            </a:br>
            <a:r>
              <a:rPr lang="es-CO" sz="1200" dirty="0" smtClean="0"/>
              <a:t>de la campaña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 smtClean="0"/>
              <a:t>%ROI esperado</a:t>
            </a:r>
            <a:endParaRPr lang="es-CO" sz="1200" dirty="0"/>
          </a:p>
        </p:txBody>
      </p:sp>
      <p:sp>
        <p:nvSpPr>
          <p:cNvPr id="41" name="CuadroTexto 40"/>
          <p:cNvSpPr txBox="1"/>
          <p:nvPr/>
        </p:nvSpPr>
        <p:spPr>
          <a:xfrm>
            <a:off x="3974102" y="5170375"/>
            <a:ext cx="1979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 smtClean="0"/>
              <a:t>#Alcance obtenido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 smtClean="0"/>
              <a:t>#Ratio de </a:t>
            </a:r>
            <a:r>
              <a:rPr lang="es-CO" sz="1200" dirty="0" err="1" smtClean="0"/>
              <a:t>Engagement</a:t>
            </a:r>
            <a:r>
              <a:rPr lang="es-CO" sz="1200" dirty="0" smtClean="0"/>
              <a:t> </a:t>
            </a:r>
            <a:br>
              <a:rPr lang="es-CO" sz="1200" dirty="0" smtClean="0"/>
            </a:br>
            <a:r>
              <a:rPr lang="es-CO" sz="1200" dirty="0" smtClean="0"/>
              <a:t>de la campaña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 smtClean="0"/>
              <a:t>%ROI esperado</a:t>
            </a:r>
            <a:endParaRPr lang="es-CO" sz="1200" dirty="0"/>
          </a:p>
        </p:txBody>
      </p:sp>
      <p:sp>
        <p:nvSpPr>
          <p:cNvPr id="42" name="CuadroTexto 41"/>
          <p:cNvSpPr txBox="1"/>
          <p:nvPr/>
        </p:nvSpPr>
        <p:spPr>
          <a:xfrm>
            <a:off x="7206895" y="1447511"/>
            <a:ext cx="4810699" cy="369332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tx1">
                  <a:lumMod val="95000"/>
                  <a:lumOff val="5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</a:rPr>
              <a:t>Reemplaza el contenido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43" name="Rectángulo redondeado 42"/>
          <p:cNvSpPr/>
          <p:nvPr/>
        </p:nvSpPr>
        <p:spPr>
          <a:xfrm>
            <a:off x="10633166" y="613954"/>
            <a:ext cx="1423851" cy="31648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892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88757" y="930441"/>
            <a:ext cx="70585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/>
              <a:t>PASO 5. TACTICAS</a:t>
            </a:r>
            <a:br>
              <a:rPr lang="es-CO" sz="3200" b="1" dirty="0" smtClean="0"/>
            </a:br>
            <a:endParaRPr lang="es-CO" sz="32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1768813" y="1432122"/>
            <a:ext cx="5133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/>
              <a:t>Cuáles acciones realizarás en Redes Sociales</a:t>
            </a:r>
            <a:endParaRPr lang="es-CO" sz="2000" b="1" dirty="0"/>
          </a:p>
        </p:txBody>
      </p:sp>
      <p:sp>
        <p:nvSpPr>
          <p:cNvPr id="6" name="Rectángulo 5"/>
          <p:cNvSpPr/>
          <p:nvPr/>
        </p:nvSpPr>
        <p:spPr>
          <a:xfrm>
            <a:off x="288757" y="1449313"/>
            <a:ext cx="16129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b="1" dirty="0" smtClean="0"/>
              <a:t>Social Media:</a:t>
            </a:r>
            <a:endParaRPr lang="es-CO" sz="2000" b="1" dirty="0"/>
          </a:p>
        </p:txBody>
      </p:sp>
      <p:pic>
        <p:nvPicPr>
          <p:cNvPr id="3074" name="Picture 2" descr="http://azmind.com/wp-content/uploads/2015/06/popular-social-icons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33" t="4732" r="24015" b="49820"/>
          <a:stretch/>
        </p:blipFill>
        <p:spPr bwMode="auto">
          <a:xfrm>
            <a:off x="348601" y="1927519"/>
            <a:ext cx="717228" cy="76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Resultado de imagen para snapchat icon c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2" name="CuadroTexto 41"/>
          <p:cNvSpPr txBox="1"/>
          <p:nvPr/>
        </p:nvSpPr>
        <p:spPr>
          <a:xfrm>
            <a:off x="7206895" y="1447511"/>
            <a:ext cx="4810699" cy="369332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tx1">
                  <a:lumMod val="95000"/>
                  <a:lumOff val="5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</a:rPr>
              <a:t>Reemplaza el contenido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auto">
          <a:xfrm>
            <a:off x="288756" y="3045654"/>
            <a:ext cx="5562203" cy="1269519"/>
          </a:xfrm>
          <a:prstGeom prst="rect">
            <a:avLst/>
          </a:prstGeom>
          <a:solidFill>
            <a:srgbClr val="FFFFFF"/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US" sz="1200" dirty="0"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288757" y="2712059"/>
            <a:ext cx="1269727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O" sz="1600" b="1" dirty="0" smtClean="0"/>
              <a:t>DETALLE</a:t>
            </a:r>
            <a:endParaRPr lang="es-CO" sz="1600" b="1" dirty="0"/>
          </a:p>
        </p:txBody>
      </p:sp>
      <p:sp>
        <p:nvSpPr>
          <p:cNvPr id="45" name="CuadroTexto 44"/>
          <p:cNvSpPr txBox="1"/>
          <p:nvPr/>
        </p:nvSpPr>
        <p:spPr>
          <a:xfrm>
            <a:off x="414485" y="3189501"/>
            <a:ext cx="3344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b="1" dirty="0" smtClean="0"/>
              <a:t>Que harás en el perfil de FB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215" y="4463634"/>
            <a:ext cx="5541744" cy="1688738"/>
          </a:xfrm>
          <a:prstGeom prst="rect">
            <a:avLst/>
          </a:prstGeom>
        </p:spPr>
      </p:pic>
      <p:sp>
        <p:nvSpPr>
          <p:cNvPr id="11" name="Rectángulo redondeado 10"/>
          <p:cNvSpPr/>
          <p:nvPr/>
        </p:nvSpPr>
        <p:spPr>
          <a:xfrm>
            <a:off x="6769289" y="2297379"/>
            <a:ext cx="5131558" cy="3843826"/>
          </a:xfrm>
          <a:prstGeom prst="roundRect">
            <a:avLst>
              <a:gd name="adj" fmla="val 7080"/>
            </a:avLst>
          </a:prstGeom>
          <a:gradFill flip="none" rotWithShape="1">
            <a:gsLst>
              <a:gs pos="0">
                <a:schemeClr val="bg2"/>
              </a:gs>
              <a:gs pos="17000">
                <a:schemeClr val="bg1">
                  <a:shade val="67500"/>
                  <a:satMod val="115000"/>
                </a:schemeClr>
              </a:gs>
              <a:gs pos="98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tx1"/>
                </a:solidFill>
              </a:rPr>
              <a:t>EJEMPLO GRAFICO DE TU CONTENIDO</a:t>
            </a:r>
            <a:endParaRPr lang="es-CO" sz="3200" b="1" dirty="0">
              <a:solidFill>
                <a:schemeClr val="tx1"/>
              </a:solidFill>
            </a:endParaRPr>
          </a:p>
        </p:txBody>
      </p:sp>
      <p:sp>
        <p:nvSpPr>
          <p:cNvPr id="52" name="Rectángulo redondeado 51"/>
          <p:cNvSpPr/>
          <p:nvPr/>
        </p:nvSpPr>
        <p:spPr>
          <a:xfrm>
            <a:off x="6769289" y="2286426"/>
            <a:ext cx="5131558" cy="595875"/>
          </a:xfrm>
          <a:prstGeom prst="roundRect">
            <a:avLst>
              <a:gd name="adj" fmla="val 39145"/>
            </a:avLst>
          </a:prstGeom>
          <a:gradFill flip="none" rotWithShape="1">
            <a:gsLst>
              <a:gs pos="0">
                <a:schemeClr val="bg2"/>
              </a:gs>
              <a:gs pos="17000">
                <a:schemeClr val="bg1">
                  <a:shade val="67500"/>
                  <a:satMod val="115000"/>
                </a:schemeClr>
              </a:gs>
              <a:gs pos="98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TIPO DE CONTENIDO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10633166" y="613954"/>
            <a:ext cx="1423851" cy="31648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799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88757" y="930441"/>
            <a:ext cx="70585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/>
              <a:t>PASO 5. TACTICAS</a:t>
            </a:r>
            <a:br>
              <a:rPr lang="es-CO" sz="3200" b="1" dirty="0" smtClean="0"/>
            </a:br>
            <a:endParaRPr lang="es-CO" sz="32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1768813" y="1432122"/>
            <a:ext cx="5133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/>
              <a:t>Cuáles acciones realizarás en Redes Sociales</a:t>
            </a:r>
            <a:endParaRPr lang="es-CO" sz="2000" b="1" dirty="0"/>
          </a:p>
        </p:txBody>
      </p:sp>
      <p:sp>
        <p:nvSpPr>
          <p:cNvPr id="6" name="Rectángulo 5"/>
          <p:cNvSpPr/>
          <p:nvPr/>
        </p:nvSpPr>
        <p:spPr>
          <a:xfrm>
            <a:off x="288757" y="1449313"/>
            <a:ext cx="16129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b="1" dirty="0" smtClean="0"/>
              <a:t>Social Media:</a:t>
            </a:r>
            <a:endParaRPr lang="es-CO" sz="2000" b="1" dirty="0"/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288756" y="3045654"/>
            <a:ext cx="5562203" cy="1269519"/>
          </a:xfrm>
          <a:prstGeom prst="rect">
            <a:avLst/>
          </a:prstGeom>
          <a:solidFill>
            <a:srgbClr val="FFFFFF"/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US" sz="1200" dirty="0"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288757" y="2712059"/>
            <a:ext cx="1269727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O" sz="1600" b="1" dirty="0" smtClean="0"/>
              <a:t>DETALLE</a:t>
            </a:r>
            <a:endParaRPr lang="es-CO" sz="1600" b="1" dirty="0"/>
          </a:p>
        </p:txBody>
      </p:sp>
      <p:pic>
        <p:nvPicPr>
          <p:cNvPr id="13" name="Picture 2" descr="http://azmind.com/wp-content/uploads/2015/06/popular-social-icons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0" r="74808" b="47450"/>
          <a:stretch/>
        </p:blipFill>
        <p:spPr bwMode="auto">
          <a:xfrm>
            <a:off x="381007" y="1832232"/>
            <a:ext cx="765785" cy="89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Resultado de imagen para snapchat icon c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6" name="CuadroTexto 35"/>
          <p:cNvSpPr txBox="1"/>
          <p:nvPr/>
        </p:nvSpPr>
        <p:spPr>
          <a:xfrm>
            <a:off x="414485" y="3189501"/>
            <a:ext cx="3344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b="1" dirty="0" smtClean="0"/>
              <a:t>Que harás en el perfil de Twitter</a:t>
            </a:r>
          </a:p>
        </p:txBody>
      </p:sp>
      <p:sp>
        <p:nvSpPr>
          <p:cNvPr id="42" name="CuadroTexto 41"/>
          <p:cNvSpPr txBox="1"/>
          <p:nvPr/>
        </p:nvSpPr>
        <p:spPr>
          <a:xfrm>
            <a:off x="7206895" y="1447511"/>
            <a:ext cx="4810699" cy="369332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tx1">
                  <a:lumMod val="95000"/>
                  <a:lumOff val="5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</a:rPr>
              <a:t>Reemplaza el contenido</a:t>
            </a:r>
            <a:endParaRPr lang="es-CO" b="1" dirty="0">
              <a:solidFill>
                <a:schemeClr val="bg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28788" t="28498" r="28462" b="45942"/>
          <a:stretch/>
        </p:blipFill>
        <p:spPr>
          <a:xfrm>
            <a:off x="288757" y="4418296"/>
            <a:ext cx="5562203" cy="1869743"/>
          </a:xfrm>
          <a:prstGeom prst="rect">
            <a:avLst/>
          </a:prstGeom>
        </p:spPr>
      </p:pic>
      <p:sp>
        <p:nvSpPr>
          <p:cNvPr id="43" name="Rectángulo redondeado 42"/>
          <p:cNvSpPr/>
          <p:nvPr/>
        </p:nvSpPr>
        <p:spPr>
          <a:xfrm>
            <a:off x="6769289" y="2297379"/>
            <a:ext cx="5131558" cy="3843826"/>
          </a:xfrm>
          <a:prstGeom prst="roundRect">
            <a:avLst>
              <a:gd name="adj" fmla="val 7080"/>
            </a:avLst>
          </a:prstGeom>
          <a:gradFill flip="none" rotWithShape="1">
            <a:gsLst>
              <a:gs pos="0">
                <a:schemeClr val="bg2"/>
              </a:gs>
              <a:gs pos="17000">
                <a:schemeClr val="bg1">
                  <a:shade val="67500"/>
                  <a:satMod val="115000"/>
                </a:schemeClr>
              </a:gs>
              <a:gs pos="98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>
                <a:solidFill>
                  <a:schemeClr val="tx1"/>
                </a:solidFill>
              </a:rPr>
              <a:t>EJEMPLO GRAFICO DE TU CONTENIDO</a:t>
            </a:r>
          </a:p>
        </p:txBody>
      </p:sp>
      <p:sp>
        <p:nvSpPr>
          <p:cNvPr id="44" name="Rectángulo redondeado 43"/>
          <p:cNvSpPr/>
          <p:nvPr/>
        </p:nvSpPr>
        <p:spPr>
          <a:xfrm>
            <a:off x="6769289" y="2286426"/>
            <a:ext cx="5131558" cy="595875"/>
          </a:xfrm>
          <a:prstGeom prst="roundRect">
            <a:avLst>
              <a:gd name="adj" fmla="val 39145"/>
            </a:avLst>
          </a:prstGeom>
          <a:gradFill flip="none" rotWithShape="1">
            <a:gsLst>
              <a:gs pos="0">
                <a:schemeClr val="bg2"/>
              </a:gs>
              <a:gs pos="17000">
                <a:schemeClr val="bg1">
                  <a:shade val="67500"/>
                  <a:satMod val="115000"/>
                </a:schemeClr>
              </a:gs>
              <a:gs pos="98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TIPO DE CONTENIDO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10633166" y="613954"/>
            <a:ext cx="1423851" cy="31648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476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88757" y="930441"/>
            <a:ext cx="7058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/>
              <a:t>PASO 6. PLAN DE MEDIOS</a:t>
            </a:r>
            <a:endParaRPr lang="es-CO" sz="3200" b="1" dirty="0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6182172" y="2028905"/>
            <a:ext cx="3531760" cy="1269519"/>
          </a:xfrm>
          <a:prstGeom prst="rect">
            <a:avLst/>
          </a:prstGeom>
          <a:solidFill>
            <a:srgbClr val="FFFFFF"/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US" sz="1200" dirty="0"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302312" y="3298424"/>
            <a:ext cx="5149813" cy="1326707"/>
            <a:chOff x="302313" y="1042688"/>
            <a:chExt cx="5323821" cy="1805606"/>
          </a:xfrm>
        </p:grpSpPr>
        <p:sp>
          <p:nvSpPr>
            <p:cNvPr id="7" name="Pentágono 6"/>
            <p:cNvSpPr/>
            <p:nvPr/>
          </p:nvSpPr>
          <p:spPr>
            <a:xfrm rot="5400000">
              <a:off x="2262454" y="-515385"/>
              <a:ext cx="1403538" cy="5323819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600"/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302313" y="1051978"/>
              <a:ext cx="404681" cy="3769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CO" sz="1200" b="1" dirty="0" smtClean="0"/>
                <a:t>SM</a:t>
              </a:r>
              <a:endParaRPr lang="es-CO" sz="1200" b="1" dirty="0"/>
            </a:p>
          </p:txBody>
        </p:sp>
        <p:sp>
          <p:nvSpPr>
            <p:cNvPr id="9" name="TextBox 22"/>
            <p:cNvSpPr txBox="1">
              <a:spLocks noChangeArrowheads="1"/>
            </p:cNvSpPr>
            <p:nvPr/>
          </p:nvSpPr>
          <p:spPr bwMode="auto">
            <a:xfrm>
              <a:off x="817285" y="1042688"/>
              <a:ext cx="4808849" cy="402067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 LT Std Light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 LT Std Light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 LT Std Light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 LT Std Light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 LT Std Light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Helvetica LT Std Light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Helvetica LT Std Light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Helvetica LT Std Light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Helvetica LT Std Light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r>
                <a:rPr lang="en-US" sz="1600" b="1" dirty="0">
                  <a:solidFill>
                    <a:schemeClr val="bg1"/>
                  </a:solidFill>
                  <a:latin typeface="Verdana" panose="020B0604030504040204" pitchFamily="34" charset="0"/>
                  <a:ea typeface="MS PGothic" panose="020B0600070205080204" pitchFamily="34" charset="-128"/>
                  <a:sym typeface="Conduit ITC Light" pitchFamily="2" charset="0"/>
                </a:rPr>
                <a:t> </a:t>
              </a:r>
              <a:r>
                <a:rPr lang="en-US" sz="16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MS PGothic" panose="020B0600070205080204" pitchFamily="34" charset="-128"/>
                  <a:sym typeface="Conduit ITC Light" pitchFamily="2" charset="0"/>
                </a:rPr>
                <a:t>SOCIAL MEDIA</a:t>
              </a:r>
              <a:endParaRPr 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  <a:sym typeface="Conduit ITC Light" pitchFamily="2" charset="0"/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302312" y="1885288"/>
            <a:ext cx="5149813" cy="1326707"/>
            <a:chOff x="302313" y="1042688"/>
            <a:chExt cx="5323821" cy="1805606"/>
          </a:xfrm>
        </p:grpSpPr>
        <p:sp>
          <p:nvSpPr>
            <p:cNvPr id="11" name="Pentágono 10"/>
            <p:cNvSpPr/>
            <p:nvPr/>
          </p:nvSpPr>
          <p:spPr>
            <a:xfrm rot="5400000">
              <a:off x="2262454" y="-515385"/>
              <a:ext cx="1403538" cy="5323819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600"/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302314" y="1051978"/>
              <a:ext cx="514971" cy="3769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CO" sz="1200" b="1" dirty="0" smtClean="0"/>
                <a:t>SEM</a:t>
              </a:r>
              <a:endParaRPr lang="es-CO" sz="1200" b="1" dirty="0"/>
            </a:p>
          </p:txBody>
        </p:sp>
        <p:sp>
          <p:nvSpPr>
            <p:cNvPr id="13" name="TextBox 22"/>
            <p:cNvSpPr txBox="1">
              <a:spLocks noChangeArrowheads="1"/>
            </p:cNvSpPr>
            <p:nvPr/>
          </p:nvSpPr>
          <p:spPr bwMode="auto">
            <a:xfrm>
              <a:off x="817285" y="1042688"/>
              <a:ext cx="4808849" cy="402067"/>
            </a:xfrm>
            <a:prstGeom prst="rect">
              <a:avLst/>
            </a:prstGeom>
            <a:solidFill>
              <a:srgbClr val="C00000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 LT Std Light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 LT Std Light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 LT Std Light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 LT Std Light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 LT Std Light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Helvetica LT Std Light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Helvetica LT Std Light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Helvetica LT Std Light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Helvetica LT Std Light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r>
                <a:rPr lang="en-US" sz="16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MS PGothic" panose="020B0600070205080204" pitchFamily="34" charset="-128"/>
                  <a:sym typeface="Conduit ITC Light" pitchFamily="2" charset="0"/>
                </a:rPr>
                <a:t>PLAN SEM</a:t>
              </a:r>
              <a:endParaRPr lang="en-US" sz="1600" dirty="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  <a:sym typeface="Conduit ITC Light" pitchFamily="2" charset="0"/>
              </a:endParaRP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302312" y="4724200"/>
            <a:ext cx="5149813" cy="1326707"/>
            <a:chOff x="302313" y="1042688"/>
            <a:chExt cx="5323821" cy="1805606"/>
          </a:xfrm>
        </p:grpSpPr>
        <p:sp>
          <p:nvSpPr>
            <p:cNvPr id="15" name="Pentágono 14"/>
            <p:cNvSpPr/>
            <p:nvPr/>
          </p:nvSpPr>
          <p:spPr>
            <a:xfrm rot="5400000">
              <a:off x="2262454" y="-515385"/>
              <a:ext cx="1403538" cy="5323819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600"/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302313" y="1051978"/>
              <a:ext cx="411310" cy="3769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CO" sz="1200" b="1" dirty="0" smtClean="0"/>
                <a:t>INF</a:t>
              </a:r>
              <a:endParaRPr lang="es-CO" sz="1200" b="1" dirty="0"/>
            </a:p>
          </p:txBody>
        </p:sp>
        <p:sp>
          <p:nvSpPr>
            <p:cNvPr id="17" name="TextBox 22"/>
            <p:cNvSpPr txBox="1">
              <a:spLocks noChangeArrowheads="1"/>
            </p:cNvSpPr>
            <p:nvPr/>
          </p:nvSpPr>
          <p:spPr bwMode="auto">
            <a:xfrm>
              <a:off x="817285" y="1042688"/>
              <a:ext cx="4808849" cy="402067"/>
            </a:xfrm>
            <a:prstGeom prst="rect">
              <a:avLst/>
            </a:prstGeom>
            <a:solidFill>
              <a:schemeClr val="tx2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 LT Std Light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 LT Std Light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 LT Std Light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 LT Std Light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 LT Std Light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Helvetica LT Std Light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Helvetica LT Std Light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Helvetica LT Std Light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Helvetica LT Std Light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r>
                <a:rPr lang="en-US" sz="1400" dirty="0" smtClean="0">
                  <a:solidFill>
                    <a:schemeClr val="bg1"/>
                  </a:solidFill>
                  <a:latin typeface="Verdana" panose="020B0604030504040204" pitchFamily="34" charset="0"/>
                  <a:ea typeface="MS PGothic" panose="020B0600070205080204" pitchFamily="34" charset="-128"/>
                  <a:sym typeface="Conduit ITC Light" pitchFamily="2" charset="0"/>
                </a:rPr>
                <a:t>INFLUENCERS</a:t>
              </a:r>
              <a:endParaRPr lang="en-US" sz="1400" dirty="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  <a:sym typeface="Conduit ITC Light" pitchFamily="2" charset="0"/>
              </a:endParaRPr>
            </a:p>
          </p:txBody>
        </p:sp>
      </p:grp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9811041" y="2028905"/>
            <a:ext cx="2092200" cy="1269519"/>
          </a:xfrm>
          <a:prstGeom prst="rect">
            <a:avLst/>
          </a:prstGeom>
          <a:solidFill>
            <a:srgbClr val="FFFFFF"/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US" sz="1200" dirty="0"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6182172" y="1695310"/>
            <a:ext cx="1269727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O" sz="1600" b="1" dirty="0" smtClean="0"/>
              <a:t>DETALLE</a:t>
            </a:r>
            <a:endParaRPr lang="es-CO" sz="1600" b="1" dirty="0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6182171" y="3330355"/>
            <a:ext cx="3531760" cy="1269519"/>
          </a:xfrm>
          <a:prstGeom prst="rect">
            <a:avLst/>
          </a:prstGeom>
          <a:solidFill>
            <a:srgbClr val="FFFFFF"/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US" sz="1200" dirty="0"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6182171" y="4662624"/>
            <a:ext cx="3531760" cy="1269519"/>
          </a:xfrm>
          <a:prstGeom prst="rect">
            <a:avLst/>
          </a:prstGeom>
          <a:solidFill>
            <a:srgbClr val="FFFFFF"/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US" sz="1200" dirty="0"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9811040" y="3346841"/>
            <a:ext cx="2092200" cy="1269519"/>
          </a:xfrm>
          <a:prstGeom prst="rect">
            <a:avLst/>
          </a:prstGeom>
          <a:solidFill>
            <a:srgbClr val="FFFFFF"/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US" sz="1200" dirty="0"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9811040" y="4659602"/>
            <a:ext cx="2092200" cy="1269519"/>
          </a:xfrm>
          <a:prstGeom prst="rect">
            <a:avLst/>
          </a:prstGeom>
          <a:solidFill>
            <a:srgbClr val="FFFFFF"/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US" sz="1200" dirty="0"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1057885" y="2255616"/>
            <a:ext cx="4408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CO" sz="1400" dirty="0" smtClean="0"/>
              <a:t>Tipo de formato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O" sz="1400" dirty="0" smtClean="0"/>
              <a:t># de anuncios</a:t>
            </a:r>
            <a:endParaRPr lang="es-CO" sz="1400" dirty="0"/>
          </a:p>
        </p:txBody>
      </p:sp>
      <p:sp>
        <p:nvSpPr>
          <p:cNvPr id="25" name="CuadroTexto 24"/>
          <p:cNvSpPr txBox="1"/>
          <p:nvPr/>
        </p:nvSpPr>
        <p:spPr>
          <a:xfrm>
            <a:off x="1018955" y="3648976"/>
            <a:ext cx="4408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CO" sz="1400" dirty="0" smtClean="0"/>
              <a:t>FB - Formatos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O" sz="1400" dirty="0" smtClean="0"/>
              <a:t>Otras redes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1057884" y="5055099"/>
            <a:ext cx="4408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CO" sz="1400" dirty="0" smtClean="0"/>
              <a:t>Tipo de </a:t>
            </a:r>
            <a:r>
              <a:rPr lang="es-CO" sz="1400" dirty="0" err="1" smtClean="0"/>
              <a:t>influencers</a:t>
            </a:r>
            <a:endParaRPr lang="es-CO" sz="14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O" sz="1400" dirty="0" smtClean="0"/>
              <a:t>Acciones de </a:t>
            </a:r>
            <a:r>
              <a:rPr lang="es-CO" sz="1400" dirty="0" err="1" smtClean="0"/>
              <a:t>influencers</a:t>
            </a:r>
            <a:endParaRPr lang="es-CO" sz="1400" dirty="0" smtClean="0"/>
          </a:p>
        </p:txBody>
      </p:sp>
      <p:sp>
        <p:nvSpPr>
          <p:cNvPr id="27" name="CuadroTexto 26"/>
          <p:cNvSpPr txBox="1"/>
          <p:nvPr/>
        </p:nvSpPr>
        <p:spPr>
          <a:xfrm>
            <a:off x="6369282" y="2304570"/>
            <a:ext cx="3312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Cuánto invertirás?</a:t>
            </a:r>
            <a:br>
              <a:rPr lang="es-CO" b="1" dirty="0" smtClean="0"/>
            </a:br>
            <a:r>
              <a:rPr lang="es-CO" b="1" dirty="0" smtClean="0"/>
              <a:t>Qué formatos</a:t>
            </a:r>
            <a:endParaRPr lang="es-CO" b="1" dirty="0"/>
          </a:p>
        </p:txBody>
      </p:sp>
      <p:sp>
        <p:nvSpPr>
          <p:cNvPr id="28" name="CuadroTexto 27"/>
          <p:cNvSpPr txBox="1"/>
          <p:nvPr/>
        </p:nvSpPr>
        <p:spPr>
          <a:xfrm>
            <a:off x="10058400" y="2321799"/>
            <a:ext cx="19086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CO" sz="1400" b="1" dirty="0"/>
              <a:t>%</a:t>
            </a:r>
            <a:r>
              <a:rPr lang="es-CO" sz="1400" b="1" dirty="0" smtClean="0"/>
              <a:t>CTR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CO" sz="1400" b="1" dirty="0" smtClean="0"/>
              <a:t>IMPRESIONES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CO" sz="1400" b="1" dirty="0" smtClean="0"/>
              <a:t>#CLICKS</a:t>
            </a:r>
            <a:endParaRPr lang="es-CO" sz="1400" b="1" dirty="0"/>
          </a:p>
        </p:txBody>
      </p:sp>
      <p:sp>
        <p:nvSpPr>
          <p:cNvPr id="33" name="CuadroTexto 32"/>
          <p:cNvSpPr txBox="1"/>
          <p:nvPr/>
        </p:nvSpPr>
        <p:spPr>
          <a:xfrm>
            <a:off x="9811040" y="1666143"/>
            <a:ext cx="1269727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O" sz="1600" b="1" dirty="0" smtClean="0"/>
              <a:t>KPIS</a:t>
            </a:r>
            <a:endParaRPr lang="es-CO" sz="1600" b="1" dirty="0"/>
          </a:p>
        </p:txBody>
      </p:sp>
      <p:sp>
        <p:nvSpPr>
          <p:cNvPr id="34" name="CuadroTexto 33"/>
          <p:cNvSpPr txBox="1"/>
          <p:nvPr/>
        </p:nvSpPr>
        <p:spPr>
          <a:xfrm>
            <a:off x="6368616" y="3648976"/>
            <a:ext cx="3312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Cuánto invertirás?</a:t>
            </a:r>
            <a:br>
              <a:rPr lang="es-CO" b="1" dirty="0" smtClean="0"/>
            </a:br>
            <a:r>
              <a:rPr lang="es-CO" b="1" dirty="0" smtClean="0"/>
              <a:t>Qué formatos</a:t>
            </a:r>
            <a:endParaRPr lang="es-CO" b="1" dirty="0"/>
          </a:p>
        </p:txBody>
      </p:sp>
      <p:sp>
        <p:nvSpPr>
          <p:cNvPr id="35" name="CuadroTexto 34"/>
          <p:cNvSpPr txBox="1"/>
          <p:nvPr/>
        </p:nvSpPr>
        <p:spPr>
          <a:xfrm>
            <a:off x="10135248" y="3648976"/>
            <a:ext cx="19086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CO" sz="1400" b="1" dirty="0"/>
              <a:t>%</a:t>
            </a:r>
            <a:r>
              <a:rPr lang="es-CO" sz="1400" b="1" dirty="0" smtClean="0"/>
              <a:t>CTR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CO" sz="1400" b="1" dirty="0" smtClean="0"/>
              <a:t>IMPRESIONES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CO" sz="1400" b="1" dirty="0" smtClean="0"/>
              <a:t>#CLICKS</a:t>
            </a:r>
            <a:endParaRPr lang="es-CO" sz="1400" b="1" dirty="0"/>
          </a:p>
        </p:txBody>
      </p:sp>
      <p:sp>
        <p:nvSpPr>
          <p:cNvPr id="36" name="CuadroTexto 35"/>
          <p:cNvSpPr txBox="1"/>
          <p:nvPr/>
        </p:nvSpPr>
        <p:spPr>
          <a:xfrm>
            <a:off x="6368616" y="4790397"/>
            <a:ext cx="3312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Cuánto invertirás?</a:t>
            </a:r>
            <a:br>
              <a:rPr lang="es-CO" b="1" dirty="0" smtClean="0"/>
            </a:br>
            <a:r>
              <a:rPr lang="es-CO" b="1" dirty="0" smtClean="0"/>
              <a:t>Qué harán los </a:t>
            </a:r>
            <a:r>
              <a:rPr lang="es-CO" b="1" dirty="0" err="1" smtClean="0"/>
              <a:t>influencers</a:t>
            </a:r>
            <a:endParaRPr lang="es-CO" b="1" dirty="0"/>
          </a:p>
        </p:txBody>
      </p:sp>
      <p:sp>
        <p:nvSpPr>
          <p:cNvPr id="38" name="CuadroTexto 37"/>
          <p:cNvSpPr txBox="1"/>
          <p:nvPr/>
        </p:nvSpPr>
        <p:spPr>
          <a:xfrm>
            <a:off x="10135248" y="4928896"/>
            <a:ext cx="19086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/>
              <a:t>Como la vas a medir</a:t>
            </a:r>
            <a:br>
              <a:rPr lang="es-CO" sz="2000" b="1" dirty="0" smtClean="0"/>
            </a:br>
            <a:endParaRPr lang="es-CO" sz="2000" b="1" dirty="0"/>
          </a:p>
        </p:txBody>
      </p:sp>
      <p:sp>
        <p:nvSpPr>
          <p:cNvPr id="32" name="Rectángulo redondeado 31"/>
          <p:cNvSpPr/>
          <p:nvPr/>
        </p:nvSpPr>
        <p:spPr>
          <a:xfrm>
            <a:off x="10633166" y="613954"/>
            <a:ext cx="1423851" cy="31648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856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88757" y="930441"/>
            <a:ext cx="7058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/>
              <a:t>PASO 7. PRESUPUESTO</a:t>
            </a:r>
            <a:endParaRPr lang="es-CO" sz="32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7174810" y="1215086"/>
            <a:ext cx="4810699" cy="369332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tx1">
                  <a:lumMod val="95000"/>
                  <a:lumOff val="5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</a:rPr>
              <a:t>Reemplaza el contenido</a:t>
            </a:r>
            <a:endParaRPr lang="es-CO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198099"/>
              </p:ext>
            </p:extLst>
          </p:nvPr>
        </p:nvGraphicFramePr>
        <p:xfrm>
          <a:off x="288754" y="1816843"/>
          <a:ext cx="11557502" cy="1485896"/>
        </p:xfrm>
        <a:graphic>
          <a:graphicData uri="http://schemas.openxmlformats.org/drawingml/2006/table">
            <a:tbl>
              <a:tblPr firstRow="1" firstCol="1">
                <a:tableStyleId>{073A0DAA-6AF3-43AB-8588-CEC1D06C72B9}</a:tableStyleId>
              </a:tblPr>
              <a:tblGrid>
                <a:gridCol w="1701749">
                  <a:extLst>
                    <a:ext uri="{9D8B030D-6E8A-4147-A177-3AD203B41FA5}">
                      <a16:colId xmlns:a16="http://schemas.microsoft.com/office/drawing/2014/main" val="1174334216"/>
                    </a:ext>
                  </a:extLst>
                </a:gridCol>
                <a:gridCol w="846185">
                  <a:extLst>
                    <a:ext uri="{9D8B030D-6E8A-4147-A177-3AD203B41FA5}">
                      <a16:colId xmlns:a16="http://schemas.microsoft.com/office/drawing/2014/main" val="3989688890"/>
                    </a:ext>
                  </a:extLst>
                </a:gridCol>
                <a:gridCol w="812783">
                  <a:extLst>
                    <a:ext uri="{9D8B030D-6E8A-4147-A177-3AD203B41FA5}">
                      <a16:colId xmlns:a16="http://schemas.microsoft.com/office/drawing/2014/main" val="851536471"/>
                    </a:ext>
                  </a:extLst>
                </a:gridCol>
                <a:gridCol w="823916">
                  <a:extLst>
                    <a:ext uri="{9D8B030D-6E8A-4147-A177-3AD203B41FA5}">
                      <a16:colId xmlns:a16="http://schemas.microsoft.com/office/drawing/2014/main" val="574660821"/>
                    </a:ext>
                  </a:extLst>
                </a:gridCol>
                <a:gridCol w="779381">
                  <a:extLst>
                    <a:ext uri="{9D8B030D-6E8A-4147-A177-3AD203B41FA5}">
                      <a16:colId xmlns:a16="http://schemas.microsoft.com/office/drawing/2014/main" val="564866328"/>
                    </a:ext>
                  </a:extLst>
                </a:gridCol>
                <a:gridCol w="890721">
                  <a:extLst>
                    <a:ext uri="{9D8B030D-6E8A-4147-A177-3AD203B41FA5}">
                      <a16:colId xmlns:a16="http://schemas.microsoft.com/office/drawing/2014/main" val="4119898628"/>
                    </a:ext>
                  </a:extLst>
                </a:gridCol>
                <a:gridCol w="784386">
                  <a:extLst>
                    <a:ext uri="{9D8B030D-6E8A-4147-A177-3AD203B41FA5}">
                      <a16:colId xmlns:a16="http://schemas.microsoft.com/office/drawing/2014/main" val="1438759082"/>
                    </a:ext>
                  </a:extLst>
                </a:gridCol>
                <a:gridCol w="602043">
                  <a:extLst>
                    <a:ext uri="{9D8B030D-6E8A-4147-A177-3AD203B41FA5}">
                      <a16:colId xmlns:a16="http://schemas.microsoft.com/office/drawing/2014/main" val="327517020"/>
                    </a:ext>
                  </a:extLst>
                </a:gridCol>
                <a:gridCol w="651095">
                  <a:extLst>
                    <a:ext uri="{9D8B030D-6E8A-4147-A177-3AD203B41FA5}">
                      <a16:colId xmlns:a16="http://schemas.microsoft.com/office/drawing/2014/main" val="877333441"/>
                    </a:ext>
                  </a:extLst>
                </a:gridCol>
                <a:gridCol w="679175">
                  <a:extLst>
                    <a:ext uri="{9D8B030D-6E8A-4147-A177-3AD203B41FA5}">
                      <a16:colId xmlns:a16="http://schemas.microsoft.com/office/drawing/2014/main" val="2254610856"/>
                    </a:ext>
                  </a:extLst>
                </a:gridCol>
                <a:gridCol w="656907">
                  <a:extLst>
                    <a:ext uri="{9D8B030D-6E8A-4147-A177-3AD203B41FA5}">
                      <a16:colId xmlns:a16="http://schemas.microsoft.com/office/drawing/2014/main" val="455331319"/>
                    </a:ext>
                  </a:extLst>
                </a:gridCol>
                <a:gridCol w="723710">
                  <a:extLst>
                    <a:ext uri="{9D8B030D-6E8A-4147-A177-3AD203B41FA5}">
                      <a16:colId xmlns:a16="http://schemas.microsoft.com/office/drawing/2014/main" val="3978597263"/>
                    </a:ext>
                  </a:extLst>
                </a:gridCol>
                <a:gridCol w="757113">
                  <a:extLst>
                    <a:ext uri="{9D8B030D-6E8A-4147-A177-3AD203B41FA5}">
                      <a16:colId xmlns:a16="http://schemas.microsoft.com/office/drawing/2014/main" val="3342126703"/>
                    </a:ext>
                  </a:extLst>
                </a:gridCol>
                <a:gridCol w="848338">
                  <a:extLst>
                    <a:ext uri="{9D8B030D-6E8A-4147-A177-3AD203B41FA5}">
                      <a16:colId xmlns:a16="http://schemas.microsoft.com/office/drawing/2014/main" val="2761856011"/>
                    </a:ext>
                  </a:extLst>
                </a:gridCol>
              </a:tblGrid>
              <a:tr h="174965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JAN</a:t>
                      </a:r>
                      <a:endParaRPr lang="es-CO" sz="9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FEB</a:t>
                      </a:r>
                      <a:endParaRPr lang="es-CO" sz="9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MAR</a:t>
                      </a:r>
                      <a:endParaRPr lang="es-CO" sz="9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APRIL</a:t>
                      </a:r>
                      <a:endParaRPr lang="es-CO" sz="9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MAY</a:t>
                      </a:r>
                      <a:endParaRPr lang="es-CO" sz="9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JUNE</a:t>
                      </a:r>
                      <a:endParaRPr lang="es-CO" sz="9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JULY</a:t>
                      </a:r>
                      <a:endParaRPr lang="es-CO" sz="9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AUG</a:t>
                      </a:r>
                      <a:endParaRPr lang="es-CO" sz="9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SEPT</a:t>
                      </a:r>
                      <a:endParaRPr lang="es-CO" sz="9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OCT</a:t>
                      </a:r>
                      <a:endParaRPr lang="es-CO" sz="9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NOV</a:t>
                      </a:r>
                      <a:endParaRPr lang="es-CO" sz="9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DEC</a:t>
                      </a:r>
                      <a:endParaRPr lang="es-CO" sz="9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TOTAL</a:t>
                      </a:r>
                      <a:endParaRPr lang="es-CO" sz="9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extLst>
                  <a:ext uri="{0D108BD9-81ED-4DB2-BD59-A6C34878D82A}">
                    <a16:rowId xmlns:a16="http://schemas.microsoft.com/office/drawing/2014/main" val="4009476853"/>
                  </a:ext>
                </a:extLst>
              </a:tr>
              <a:tr h="174965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WEBSITE</a:t>
                      </a:r>
                      <a:endParaRPr lang="es-CO" sz="900" b="1" i="0" u="none" strike="noStrike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8782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extLst>
                  <a:ext uri="{0D108BD9-81ED-4DB2-BD59-A6C34878D82A}">
                    <a16:rowId xmlns:a16="http://schemas.microsoft.com/office/drawing/2014/main" val="2766089935"/>
                  </a:ext>
                </a:extLst>
              </a:tr>
              <a:tr h="174965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Hosting</a:t>
                      </a:r>
                      <a:endParaRPr lang="es-CO" sz="900" b="0" i="0" u="none" strike="noStrike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26346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$60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$60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$60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$60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$60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$60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$60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$60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$60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$60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$60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$60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$720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extLst>
                  <a:ext uri="{0D108BD9-81ED-4DB2-BD59-A6C34878D82A}">
                    <a16:rowId xmlns:a16="http://schemas.microsoft.com/office/drawing/2014/main" val="602539215"/>
                  </a:ext>
                </a:extLst>
              </a:tr>
              <a:tr h="174965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Design/Development</a:t>
                      </a:r>
                      <a:endParaRPr lang="es-CO" sz="900" b="0" i="0" u="none" strike="noStrike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26346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$1.000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$1.000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$1.000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$1.000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$1.000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$1.000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$1.000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$1.000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$1.000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$1.000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$1.000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$1.000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$12.000</a:t>
                      </a:r>
                      <a:endParaRPr lang="es-CO" sz="9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extLst>
                  <a:ext uri="{0D108BD9-81ED-4DB2-BD59-A6C34878D82A}">
                    <a16:rowId xmlns:a16="http://schemas.microsoft.com/office/drawing/2014/main" val="671239169"/>
                  </a:ext>
                </a:extLst>
              </a:tr>
              <a:tr h="174965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Enewsletter Distribution</a:t>
                      </a:r>
                      <a:endParaRPr lang="es-CO" sz="900" b="0" i="0" u="none" strike="noStrike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26346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$299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$299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$299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$299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$1.196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extLst>
                  <a:ext uri="{0D108BD9-81ED-4DB2-BD59-A6C34878D82A}">
                    <a16:rowId xmlns:a16="http://schemas.microsoft.com/office/drawing/2014/main" val="3181841354"/>
                  </a:ext>
                </a:extLst>
              </a:tr>
              <a:tr h="174965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Search Engine Submission</a:t>
                      </a:r>
                      <a:endParaRPr lang="es-CO" sz="900" b="0" i="0" u="none" strike="noStrike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26346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$8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$8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$8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$8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$8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$8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$8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$8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$8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$8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$8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$88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extLst>
                  <a:ext uri="{0D108BD9-81ED-4DB2-BD59-A6C34878D82A}">
                    <a16:rowId xmlns:a16="http://schemas.microsoft.com/office/drawing/2014/main" val="1682373736"/>
                  </a:ext>
                </a:extLst>
              </a:tr>
              <a:tr h="174965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Stats</a:t>
                      </a:r>
                      <a:endParaRPr lang="es-CO" sz="900" b="0" i="0" u="none" strike="noStrike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26346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$200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$200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$200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$200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$200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$200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$200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$200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$200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$200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$200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$200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extLst>
                  <a:ext uri="{0D108BD9-81ED-4DB2-BD59-A6C34878D82A}">
                    <a16:rowId xmlns:a16="http://schemas.microsoft.com/office/drawing/2014/main" val="1255326162"/>
                  </a:ext>
                </a:extLst>
              </a:tr>
              <a:tr h="261141"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u="none" strike="noStrike" dirty="0">
                          <a:effectLst/>
                        </a:rPr>
                        <a:t>WEBSITE SUBTOTAL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$1.260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$1.268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$1.567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$1.268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$1.268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$1.567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$1.268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$1.268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$1.567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$1.268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$1.268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$1.567</a:t>
                      </a:r>
                      <a:endParaRPr lang="es-CO" sz="9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$14.004</a:t>
                      </a:r>
                      <a:endParaRPr lang="es-CO" sz="900" b="1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extLst>
                  <a:ext uri="{0D108BD9-81ED-4DB2-BD59-A6C34878D82A}">
                    <a16:rowId xmlns:a16="http://schemas.microsoft.com/office/drawing/2014/main" val="3358319010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909632"/>
              </p:ext>
            </p:extLst>
          </p:nvPr>
        </p:nvGraphicFramePr>
        <p:xfrm>
          <a:off x="288749" y="3441142"/>
          <a:ext cx="11557510" cy="2792077"/>
        </p:xfrm>
        <a:graphic>
          <a:graphicData uri="http://schemas.openxmlformats.org/drawingml/2006/table">
            <a:tbl>
              <a:tblPr firstRow="1" firstCol="1">
                <a:tableStyleId>{F5AB1C69-6EDB-4FF4-983F-18BD219EF322}</a:tableStyleId>
              </a:tblPr>
              <a:tblGrid>
                <a:gridCol w="2603610">
                  <a:extLst>
                    <a:ext uri="{9D8B030D-6E8A-4147-A177-3AD203B41FA5}">
                      <a16:colId xmlns:a16="http://schemas.microsoft.com/office/drawing/2014/main" val="2168490585"/>
                    </a:ext>
                  </a:extLst>
                </a:gridCol>
                <a:gridCol w="690308">
                  <a:extLst>
                    <a:ext uri="{9D8B030D-6E8A-4147-A177-3AD203B41FA5}">
                      <a16:colId xmlns:a16="http://schemas.microsoft.com/office/drawing/2014/main" val="77621369"/>
                    </a:ext>
                  </a:extLst>
                </a:gridCol>
                <a:gridCol w="757113">
                  <a:extLst>
                    <a:ext uri="{9D8B030D-6E8A-4147-A177-3AD203B41FA5}">
                      <a16:colId xmlns:a16="http://schemas.microsoft.com/office/drawing/2014/main" val="3567354646"/>
                    </a:ext>
                  </a:extLst>
                </a:gridCol>
                <a:gridCol w="734845">
                  <a:extLst>
                    <a:ext uri="{9D8B030D-6E8A-4147-A177-3AD203B41FA5}">
                      <a16:colId xmlns:a16="http://schemas.microsoft.com/office/drawing/2014/main" val="4088481357"/>
                    </a:ext>
                  </a:extLst>
                </a:gridCol>
                <a:gridCol w="679175">
                  <a:extLst>
                    <a:ext uri="{9D8B030D-6E8A-4147-A177-3AD203B41FA5}">
                      <a16:colId xmlns:a16="http://schemas.microsoft.com/office/drawing/2014/main" val="1182212362"/>
                    </a:ext>
                  </a:extLst>
                </a:gridCol>
                <a:gridCol w="719258">
                  <a:extLst>
                    <a:ext uri="{9D8B030D-6E8A-4147-A177-3AD203B41FA5}">
                      <a16:colId xmlns:a16="http://schemas.microsoft.com/office/drawing/2014/main" val="698862336"/>
                    </a:ext>
                  </a:extLst>
                </a:gridCol>
                <a:gridCol w="585987">
                  <a:extLst>
                    <a:ext uri="{9D8B030D-6E8A-4147-A177-3AD203B41FA5}">
                      <a16:colId xmlns:a16="http://schemas.microsoft.com/office/drawing/2014/main" val="2385845155"/>
                    </a:ext>
                  </a:extLst>
                </a:gridCol>
                <a:gridCol w="585987">
                  <a:extLst>
                    <a:ext uri="{9D8B030D-6E8A-4147-A177-3AD203B41FA5}">
                      <a16:colId xmlns:a16="http://schemas.microsoft.com/office/drawing/2014/main" val="2763476858"/>
                    </a:ext>
                  </a:extLst>
                </a:gridCol>
                <a:gridCol w="585987">
                  <a:extLst>
                    <a:ext uri="{9D8B030D-6E8A-4147-A177-3AD203B41FA5}">
                      <a16:colId xmlns:a16="http://schemas.microsoft.com/office/drawing/2014/main" val="106910671"/>
                    </a:ext>
                  </a:extLst>
                </a:gridCol>
                <a:gridCol w="618037">
                  <a:extLst>
                    <a:ext uri="{9D8B030D-6E8A-4147-A177-3AD203B41FA5}">
                      <a16:colId xmlns:a16="http://schemas.microsoft.com/office/drawing/2014/main" val="782995308"/>
                    </a:ext>
                  </a:extLst>
                </a:gridCol>
                <a:gridCol w="701443">
                  <a:extLst>
                    <a:ext uri="{9D8B030D-6E8A-4147-A177-3AD203B41FA5}">
                      <a16:colId xmlns:a16="http://schemas.microsoft.com/office/drawing/2014/main" val="2353367478"/>
                    </a:ext>
                  </a:extLst>
                </a:gridCol>
                <a:gridCol w="701444">
                  <a:extLst>
                    <a:ext uri="{9D8B030D-6E8A-4147-A177-3AD203B41FA5}">
                      <a16:colId xmlns:a16="http://schemas.microsoft.com/office/drawing/2014/main" val="1714606741"/>
                    </a:ext>
                  </a:extLst>
                </a:gridCol>
                <a:gridCol w="790514">
                  <a:extLst>
                    <a:ext uri="{9D8B030D-6E8A-4147-A177-3AD203B41FA5}">
                      <a16:colId xmlns:a16="http://schemas.microsoft.com/office/drawing/2014/main" val="1148804536"/>
                    </a:ext>
                  </a:extLst>
                </a:gridCol>
                <a:gridCol w="803802">
                  <a:extLst>
                    <a:ext uri="{9D8B030D-6E8A-4147-A177-3AD203B41FA5}">
                      <a16:colId xmlns:a16="http://schemas.microsoft.com/office/drawing/2014/main" val="3877266711"/>
                    </a:ext>
                  </a:extLst>
                </a:gridCol>
              </a:tblGrid>
              <a:tr h="24294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u="none" strike="noStrike" dirty="0"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JAN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FEB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MAR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APRIL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MAY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JUNE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JULY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AUG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SEPT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OCT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NOV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DEC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TOTAL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extLst>
                  <a:ext uri="{0D108BD9-81ED-4DB2-BD59-A6C34878D82A}">
                    <a16:rowId xmlns:a16="http://schemas.microsoft.com/office/drawing/2014/main" val="2360566726"/>
                  </a:ext>
                </a:extLst>
              </a:tr>
              <a:tr h="24294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 dirty="0">
                          <a:effectLst/>
                        </a:rPr>
                        <a:t>PROMOTIONS</a:t>
                      </a:r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8782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 </a:t>
                      </a:r>
                      <a:endParaRPr lang="es-C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 </a:t>
                      </a:r>
                      <a:endParaRPr lang="es-C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extLst>
                  <a:ext uri="{0D108BD9-81ED-4DB2-BD59-A6C34878D82A}">
                    <a16:rowId xmlns:a16="http://schemas.microsoft.com/office/drawing/2014/main" val="3488133531"/>
                  </a:ext>
                </a:extLst>
              </a:tr>
              <a:tr h="24294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 dirty="0" err="1" smtClean="0">
                          <a:effectLst/>
                        </a:rPr>
                        <a:t>Advertising</a:t>
                      </a:r>
                      <a:r>
                        <a:rPr lang="es-CO" sz="1100" u="none" strike="noStrike" dirty="0" smtClean="0">
                          <a:effectLst/>
                        </a:rPr>
                        <a:t> (social</a:t>
                      </a:r>
                      <a:r>
                        <a:rPr lang="es-CO" sz="1100" u="none" strike="noStrike" baseline="0" dirty="0" smtClean="0">
                          <a:effectLst/>
                        </a:rPr>
                        <a:t> media)</a:t>
                      </a:r>
                      <a:endParaRPr lang="es-CO" sz="11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26346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$5.000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$5.000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$5.000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$5.000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$5.000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$5.000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$5.000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$5.000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$5.000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$5.000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$5.000</a:t>
                      </a:r>
                      <a:endParaRPr lang="es-C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 </a:t>
                      </a:r>
                      <a:endParaRPr lang="es-C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$55.000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extLst>
                  <a:ext uri="{0D108BD9-81ED-4DB2-BD59-A6C34878D82A}">
                    <a16:rowId xmlns:a16="http://schemas.microsoft.com/office/drawing/2014/main" val="1351962782"/>
                  </a:ext>
                </a:extLst>
              </a:tr>
              <a:tr h="24294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 dirty="0" err="1" smtClean="0">
                          <a:effectLst/>
                        </a:rPr>
                        <a:t>Events</a:t>
                      </a:r>
                      <a:endParaRPr lang="es-CO" sz="11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26346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$1.100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$590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 </a:t>
                      </a:r>
                      <a:endParaRPr lang="es-C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 </a:t>
                      </a:r>
                      <a:endParaRPr lang="es-C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$1.690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extLst>
                  <a:ext uri="{0D108BD9-81ED-4DB2-BD59-A6C34878D82A}">
                    <a16:rowId xmlns:a16="http://schemas.microsoft.com/office/drawing/2014/main" val="722632533"/>
                  </a:ext>
                </a:extLst>
              </a:tr>
              <a:tr h="24294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 dirty="0" err="1">
                          <a:effectLst/>
                        </a:rPr>
                        <a:t>Promo</a:t>
                      </a:r>
                      <a:r>
                        <a:rPr lang="es-CO" sz="1100" u="none" strike="noStrike" dirty="0">
                          <a:effectLst/>
                        </a:rPr>
                        <a:t> </a:t>
                      </a:r>
                      <a:r>
                        <a:rPr lang="es-CO" sz="1100" u="none" strike="noStrike" dirty="0" err="1">
                          <a:effectLst/>
                        </a:rPr>
                        <a:t>Items</a:t>
                      </a:r>
                      <a:endParaRPr lang="es-CO" sz="11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26346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 </a:t>
                      </a:r>
                      <a:endParaRPr lang="es-C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 </a:t>
                      </a:r>
                      <a:endParaRPr lang="es-C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$0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extLst>
                  <a:ext uri="{0D108BD9-81ED-4DB2-BD59-A6C34878D82A}">
                    <a16:rowId xmlns:a16="http://schemas.microsoft.com/office/drawing/2014/main" val="356742386"/>
                  </a:ext>
                </a:extLst>
              </a:tr>
              <a:tr h="2429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Direct Mail (print and email)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26346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$144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$439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$258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$144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$439</a:t>
                      </a:r>
                      <a:endParaRPr lang="es-C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$258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$144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$1.826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extLst>
                  <a:ext uri="{0D108BD9-81ED-4DB2-BD59-A6C34878D82A}">
                    <a16:rowId xmlns:a16="http://schemas.microsoft.com/office/drawing/2014/main" val="4204585025"/>
                  </a:ext>
                </a:extLst>
              </a:tr>
              <a:tr h="24294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 dirty="0" err="1" smtClean="0">
                          <a:effectLst/>
                        </a:rPr>
                        <a:t>Influencers</a:t>
                      </a:r>
                      <a:endParaRPr lang="es-CO" sz="11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26346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$420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 </a:t>
                      </a:r>
                      <a:endParaRPr lang="es-C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$420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$840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extLst>
                  <a:ext uri="{0D108BD9-81ED-4DB2-BD59-A6C34878D82A}">
                    <a16:rowId xmlns:a16="http://schemas.microsoft.com/office/drawing/2014/main" val="2329727368"/>
                  </a:ext>
                </a:extLst>
              </a:tr>
              <a:tr h="24294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 dirty="0" err="1">
                          <a:effectLst/>
                        </a:rPr>
                        <a:t>Telemarketing</a:t>
                      </a:r>
                      <a:endParaRPr lang="es-CO" sz="11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26346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$2.000</a:t>
                      </a:r>
                      <a:endParaRPr lang="es-C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 </a:t>
                      </a:r>
                      <a:endParaRPr lang="es-C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$2.000</a:t>
                      </a:r>
                      <a:endParaRPr lang="es-C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 </a:t>
                      </a:r>
                      <a:endParaRPr lang="es-C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$2.000</a:t>
                      </a:r>
                      <a:endParaRPr lang="es-C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 </a:t>
                      </a:r>
                      <a:endParaRPr lang="es-CO" sz="10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$2.000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$2.000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$10.000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extLst>
                  <a:ext uri="{0D108BD9-81ED-4DB2-BD59-A6C34878D82A}">
                    <a16:rowId xmlns:a16="http://schemas.microsoft.com/office/drawing/2014/main" val="3488062939"/>
                  </a:ext>
                </a:extLst>
              </a:tr>
              <a:tr h="24294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 dirty="0" err="1">
                          <a:effectLst/>
                        </a:rPr>
                        <a:t>Prospect</a:t>
                      </a:r>
                      <a:r>
                        <a:rPr lang="es-CO" sz="1100" u="none" strike="noStrike" dirty="0">
                          <a:effectLst/>
                        </a:rPr>
                        <a:t> </a:t>
                      </a:r>
                      <a:r>
                        <a:rPr lang="es-CO" sz="1100" u="none" strike="noStrike" dirty="0" err="1">
                          <a:effectLst/>
                        </a:rPr>
                        <a:t>Lists</a:t>
                      </a:r>
                      <a:endParaRPr lang="es-CO" sz="11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26346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$0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extLst>
                  <a:ext uri="{0D108BD9-81ED-4DB2-BD59-A6C34878D82A}">
                    <a16:rowId xmlns:a16="http://schemas.microsoft.com/office/drawing/2014/main" val="2297716605"/>
                  </a:ext>
                </a:extLst>
              </a:tr>
              <a:tr h="24294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 dirty="0">
                          <a:effectLst/>
                        </a:rPr>
                        <a:t>Google </a:t>
                      </a:r>
                      <a:r>
                        <a:rPr lang="es-CO" sz="1100" u="none" strike="noStrike" dirty="0" err="1">
                          <a:effectLst/>
                        </a:rPr>
                        <a:t>Adwords</a:t>
                      </a:r>
                      <a:endParaRPr lang="es-CO" sz="11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26346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$300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$300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$300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$300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$300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$300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$300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$300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$300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$300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$300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$300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$3.600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extLst>
                  <a:ext uri="{0D108BD9-81ED-4DB2-BD59-A6C34878D82A}">
                    <a16:rowId xmlns:a16="http://schemas.microsoft.com/office/drawing/2014/main" val="3131640392"/>
                  </a:ext>
                </a:extLst>
              </a:tr>
              <a:tr h="362607"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u="none" strike="noStrike" dirty="0">
                          <a:effectLst/>
                        </a:rPr>
                        <a:t>PROMOTIONS SUBTOTAL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$5.300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$5.300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$6.400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$7.444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$5.739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$8.148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$5.720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$7.444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$5.739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$7.558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$5.720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$2.444</a:t>
                      </a:r>
                      <a:endParaRPr lang="es-CO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$72.956</a:t>
                      </a:r>
                      <a:endParaRPr lang="es-CO" sz="1000" b="1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065" marR="9065" marT="9065" marB="0" anchor="ctr"/>
                </a:tc>
                <a:extLst>
                  <a:ext uri="{0D108BD9-81ED-4DB2-BD59-A6C34878D82A}">
                    <a16:rowId xmlns:a16="http://schemas.microsoft.com/office/drawing/2014/main" val="1782412341"/>
                  </a:ext>
                </a:extLst>
              </a:tr>
            </a:tbl>
          </a:graphicData>
        </a:graphic>
      </p:graphicFrame>
      <p:sp>
        <p:nvSpPr>
          <p:cNvPr id="8" name="Rectángulo redondeado 7"/>
          <p:cNvSpPr/>
          <p:nvPr/>
        </p:nvSpPr>
        <p:spPr>
          <a:xfrm>
            <a:off x="10633166" y="613954"/>
            <a:ext cx="1423851" cy="31648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911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88757" y="930441"/>
            <a:ext cx="7058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/>
              <a:t>PASO 8. FUNNEL MARKETERO</a:t>
            </a:r>
            <a:endParaRPr lang="es-CO" sz="3200" b="1" dirty="0"/>
          </a:p>
        </p:txBody>
      </p:sp>
      <p:pic>
        <p:nvPicPr>
          <p:cNvPr id="10242" name="Picture 2" descr="http://tiempodenegocios.com/wp-content/uploads/2014/05/funnels-001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8E8E3"/>
              </a:clrFrom>
              <a:clrTo>
                <a:srgbClr val="E8E8E3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" t="29831" r="46538"/>
          <a:stretch/>
        </p:blipFill>
        <p:spPr bwMode="auto">
          <a:xfrm>
            <a:off x="385011" y="1838500"/>
            <a:ext cx="5257800" cy="457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2110336" y="1950966"/>
            <a:ext cx="17570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</a:rPr>
              <a:t>ALCANCE</a:t>
            </a:r>
            <a:endParaRPr lang="es-CO" sz="3200" b="1" dirty="0">
              <a:solidFill>
                <a:schemeClr val="bg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015854" y="2763607"/>
            <a:ext cx="1945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</a:rPr>
              <a:t>INTERACCION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306789" y="3548556"/>
            <a:ext cx="1317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 smtClean="0">
                <a:solidFill>
                  <a:schemeClr val="bg1"/>
                </a:solidFill>
              </a:rPr>
              <a:t>SOLICITUD</a:t>
            </a:r>
            <a:endParaRPr lang="es-CO" sz="2000" b="1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458722" y="4273164"/>
            <a:ext cx="1014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 smtClean="0">
                <a:solidFill>
                  <a:schemeClr val="bg1"/>
                </a:solidFill>
              </a:rPr>
              <a:t>VENTAS</a:t>
            </a:r>
            <a:endParaRPr lang="es-CO" sz="20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540322" y="1790034"/>
            <a:ext cx="5131689" cy="648291"/>
          </a:xfrm>
          <a:prstGeom prst="rect">
            <a:avLst/>
          </a:prstGeom>
          <a:solidFill>
            <a:srgbClr val="FFFFFF"/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US" sz="1200" dirty="0"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540321" y="1515216"/>
            <a:ext cx="1656153" cy="2564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O" sz="1600" b="1" dirty="0" smtClean="0"/>
              <a:t>KPIS</a:t>
            </a:r>
            <a:endParaRPr lang="es-CO" sz="1600" b="1" dirty="0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5540321" y="2731484"/>
            <a:ext cx="5131689" cy="648291"/>
          </a:xfrm>
          <a:prstGeom prst="rect">
            <a:avLst/>
          </a:prstGeom>
          <a:solidFill>
            <a:srgbClr val="FFFFFF"/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US" sz="1200" dirty="0"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540319" y="2456665"/>
            <a:ext cx="1656153" cy="2564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O" sz="1600" b="1" dirty="0" smtClean="0"/>
              <a:t>KPIS</a:t>
            </a:r>
            <a:endParaRPr lang="es-CO" sz="1600" b="1" dirty="0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5530600" y="3672933"/>
            <a:ext cx="5131689" cy="648291"/>
          </a:xfrm>
          <a:prstGeom prst="rect">
            <a:avLst/>
          </a:prstGeom>
          <a:solidFill>
            <a:srgbClr val="FFFFFF"/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US" sz="1200" dirty="0"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530598" y="3398115"/>
            <a:ext cx="1656153" cy="2564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O" sz="1600" b="1" dirty="0" smtClean="0"/>
              <a:t>KPIS</a:t>
            </a:r>
            <a:endParaRPr lang="es-CO" sz="1600" b="1" dirty="0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5530598" y="4606614"/>
            <a:ext cx="5131689" cy="648291"/>
          </a:xfrm>
          <a:prstGeom prst="rect">
            <a:avLst/>
          </a:prstGeom>
          <a:solidFill>
            <a:srgbClr val="FFFFFF"/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US" sz="1200" dirty="0"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5530597" y="4331796"/>
            <a:ext cx="1656153" cy="2564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O" sz="1600" b="1" dirty="0" smtClean="0"/>
              <a:t>KPIS</a:t>
            </a:r>
            <a:endParaRPr lang="es-CO" sz="1600" b="1" dirty="0"/>
          </a:p>
        </p:txBody>
      </p:sp>
      <p:sp>
        <p:nvSpPr>
          <p:cNvPr id="19" name="CuadroTexto 18"/>
          <p:cNvSpPr txBox="1"/>
          <p:nvPr/>
        </p:nvSpPr>
        <p:spPr>
          <a:xfrm>
            <a:off x="5642811" y="1889613"/>
            <a:ext cx="3859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Cuántas personas van a ver la campaña</a:t>
            </a:r>
            <a:endParaRPr lang="es-CO" dirty="0"/>
          </a:p>
        </p:txBody>
      </p:sp>
      <p:sp>
        <p:nvSpPr>
          <p:cNvPr id="21" name="CuadroTexto 20"/>
          <p:cNvSpPr txBox="1"/>
          <p:nvPr/>
        </p:nvSpPr>
        <p:spPr>
          <a:xfrm>
            <a:off x="5642810" y="2861611"/>
            <a:ext cx="4990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Cuántas personas van a interactuar con la campaña</a:t>
            </a:r>
            <a:endParaRPr lang="es-CO" dirty="0"/>
          </a:p>
        </p:txBody>
      </p:sp>
      <p:sp>
        <p:nvSpPr>
          <p:cNvPr id="22" name="CuadroTexto 21"/>
          <p:cNvSpPr txBox="1"/>
          <p:nvPr/>
        </p:nvSpPr>
        <p:spPr>
          <a:xfrm>
            <a:off x="5601143" y="3793211"/>
            <a:ext cx="5032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Cuántas personas se van a interesar por la campaña</a:t>
            </a:r>
            <a:endParaRPr lang="es-CO" dirty="0"/>
          </a:p>
        </p:txBody>
      </p:sp>
      <p:sp>
        <p:nvSpPr>
          <p:cNvPr id="23" name="CuadroTexto 22"/>
          <p:cNvSpPr txBox="1"/>
          <p:nvPr/>
        </p:nvSpPr>
        <p:spPr>
          <a:xfrm>
            <a:off x="5636187" y="4759697"/>
            <a:ext cx="4615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Cuánto planeas vender o ganar con la campaña</a:t>
            </a:r>
            <a:endParaRPr lang="es-CO" dirty="0"/>
          </a:p>
        </p:txBody>
      </p:sp>
      <p:cxnSp>
        <p:nvCxnSpPr>
          <p:cNvPr id="24" name="Conector angular 23"/>
          <p:cNvCxnSpPr/>
          <p:nvPr/>
        </p:nvCxnSpPr>
        <p:spPr>
          <a:xfrm flipV="1">
            <a:off x="4800600" y="2117558"/>
            <a:ext cx="729997" cy="14138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angular 25"/>
          <p:cNvCxnSpPr/>
          <p:nvPr/>
        </p:nvCxnSpPr>
        <p:spPr>
          <a:xfrm>
            <a:off x="4379495" y="3019926"/>
            <a:ext cx="1151102" cy="20534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angular 27"/>
          <p:cNvCxnSpPr/>
          <p:nvPr/>
        </p:nvCxnSpPr>
        <p:spPr>
          <a:xfrm>
            <a:off x="4054642" y="3672933"/>
            <a:ext cx="1475955" cy="38170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angular 29"/>
          <p:cNvCxnSpPr/>
          <p:nvPr/>
        </p:nvCxnSpPr>
        <p:spPr>
          <a:xfrm>
            <a:off x="3624779" y="4588274"/>
            <a:ext cx="1905818" cy="34467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redondeado 24"/>
          <p:cNvSpPr/>
          <p:nvPr/>
        </p:nvSpPr>
        <p:spPr>
          <a:xfrm>
            <a:off x="10633166" y="613954"/>
            <a:ext cx="1423851" cy="31648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567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700211" y="2946359"/>
            <a:ext cx="42030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 smtClean="0"/>
              <a:t>Marketing </a:t>
            </a:r>
            <a:r>
              <a:rPr lang="es-CO" sz="4400" b="1" dirty="0" smtClean="0">
                <a:solidFill>
                  <a:srgbClr val="C00000"/>
                </a:solidFill>
              </a:rPr>
              <a:t>Digital</a:t>
            </a:r>
          </a:p>
          <a:p>
            <a:r>
              <a:rPr lang="es-CO" sz="4400" b="1" dirty="0" smtClean="0">
                <a:solidFill>
                  <a:srgbClr val="C00000"/>
                </a:solidFill>
              </a:rPr>
              <a:t>Gracias </a:t>
            </a:r>
            <a:r>
              <a:rPr lang="es-CO" sz="4400" b="1" dirty="0" smtClean="0"/>
              <a:t/>
            </a:r>
            <a:br>
              <a:rPr lang="es-CO" sz="4400" b="1" dirty="0" smtClean="0"/>
            </a:br>
            <a:endParaRPr lang="es-CO" sz="4400" b="1" dirty="0"/>
          </a:p>
        </p:txBody>
      </p:sp>
      <p:pic>
        <p:nvPicPr>
          <p:cNvPr id="2054" name="Picture 6" descr="http://www.techniciti.com/wp-content/uploads/2015/09/digital_marketing_clou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23" y="993306"/>
            <a:ext cx="7145824" cy="535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redondeado 4"/>
          <p:cNvSpPr/>
          <p:nvPr/>
        </p:nvSpPr>
        <p:spPr>
          <a:xfrm>
            <a:off x="10633166" y="613954"/>
            <a:ext cx="1423851" cy="31648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996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88757" y="930441"/>
            <a:ext cx="5165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/>
              <a:t>PASO 1. </a:t>
            </a:r>
            <a:r>
              <a:rPr lang="es-CO" sz="3200" b="1" dirty="0" err="1" smtClean="0"/>
              <a:t>Insights</a:t>
            </a:r>
            <a:endParaRPr lang="es-CO" sz="32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288757" y="1477978"/>
            <a:ext cx="558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Empieza con un contexto del tráfico sitio web</a:t>
            </a:r>
            <a:endParaRPr lang="es-CO" dirty="0"/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924995770"/>
              </p:ext>
            </p:extLst>
          </p:nvPr>
        </p:nvGraphicFramePr>
        <p:xfrm>
          <a:off x="288758" y="2469324"/>
          <a:ext cx="5582653" cy="3418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288759" y="5887453"/>
            <a:ext cx="5582652" cy="369332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tx1">
                  <a:lumMod val="95000"/>
                  <a:lumOff val="5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</a:rPr>
              <a:t>Reemplaza el contenido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272464" y="3319555"/>
            <a:ext cx="5534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CO" dirty="0" smtClean="0"/>
              <a:t>Cuál fue la campaña más efectiva del ultimo trimestre?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O" dirty="0" smtClean="0"/>
              <a:t>En cuanto ha variado el tráfico de la web (cifra en %)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O" dirty="0" smtClean="0"/>
              <a:t>En cuánto se ha reducido la tasa de rebote?</a:t>
            </a:r>
            <a:endParaRPr lang="es-CO" dirty="0"/>
          </a:p>
        </p:txBody>
      </p:sp>
      <p:sp>
        <p:nvSpPr>
          <p:cNvPr id="11" name="CuadroTexto 10"/>
          <p:cNvSpPr txBox="1"/>
          <p:nvPr/>
        </p:nvSpPr>
        <p:spPr>
          <a:xfrm>
            <a:off x="6224338" y="2757718"/>
            <a:ext cx="5582652" cy="369332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tx1">
                  <a:lumMod val="95000"/>
                  <a:lumOff val="5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</a:rPr>
              <a:t>Reemplaza el contenido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10633166" y="613954"/>
            <a:ext cx="1423851" cy="31648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589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88757" y="930441"/>
            <a:ext cx="7058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/>
              <a:t>PASO 2. Análisis de Competencia</a:t>
            </a:r>
            <a:endParaRPr lang="es-CO" sz="32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288757" y="1477978"/>
            <a:ext cx="7716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Realiza un </a:t>
            </a:r>
            <a:r>
              <a:rPr lang="es-CO" dirty="0" err="1" smtClean="0"/>
              <a:t>research</a:t>
            </a:r>
            <a:r>
              <a:rPr lang="es-CO" dirty="0" smtClean="0"/>
              <a:t> del comportamiento del sitio web y redes sociales de tus competidores</a:t>
            </a:r>
            <a:endParaRPr lang="es-CO" dirty="0"/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114933150"/>
              </p:ext>
            </p:extLst>
          </p:nvPr>
        </p:nvGraphicFramePr>
        <p:xfrm>
          <a:off x="288758" y="2469324"/>
          <a:ext cx="5582653" cy="3418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288759" y="5887453"/>
            <a:ext cx="5582652" cy="369332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tx1">
                  <a:lumMod val="95000"/>
                  <a:lumOff val="5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</a:rPr>
              <a:t>Reemplaza el contenido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272464" y="3319555"/>
            <a:ext cx="55345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CO" dirty="0" smtClean="0"/>
              <a:t>Por que crece o decrece la audiencia de un competidor?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O" dirty="0" smtClean="0"/>
              <a:t>Qué campaña del competidor presenta mayor alcance (cifra en %)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O" dirty="0" smtClean="0"/>
              <a:t>Qué acciones en redes sociales fueron referentes?</a:t>
            </a:r>
            <a:endParaRPr lang="es-CO" dirty="0"/>
          </a:p>
        </p:txBody>
      </p:sp>
      <p:sp>
        <p:nvSpPr>
          <p:cNvPr id="11" name="CuadroTexto 10"/>
          <p:cNvSpPr txBox="1"/>
          <p:nvPr/>
        </p:nvSpPr>
        <p:spPr>
          <a:xfrm>
            <a:off x="6224338" y="2757718"/>
            <a:ext cx="5582652" cy="369332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tx1">
                  <a:lumMod val="95000"/>
                  <a:lumOff val="5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</a:rPr>
              <a:t>Reemplaza el contenido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009760" y="2071681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Análisis de Audiencia</a:t>
            </a:r>
            <a:endParaRPr lang="es-CO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10633166" y="613954"/>
            <a:ext cx="1423851" cy="31648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376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88757" y="930441"/>
            <a:ext cx="7058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/>
              <a:t>PASO 2. Análisis de Competencia</a:t>
            </a:r>
            <a:endParaRPr lang="es-CO" sz="32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288757" y="1477978"/>
            <a:ext cx="7716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Realiza un </a:t>
            </a:r>
            <a:r>
              <a:rPr lang="es-CO" dirty="0" err="1" smtClean="0"/>
              <a:t>research</a:t>
            </a:r>
            <a:r>
              <a:rPr lang="es-CO" dirty="0" smtClean="0"/>
              <a:t> del comportamiento Digital de los competidores</a:t>
            </a:r>
            <a:endParaRPr lang="es-CO" dirty="0"/>
          </a:p>
        </p:txBody>
      </p:sp>
      <p:pic>
        <p:nvPicPr>
          <p:cNvPr id="6148" name="Picture 4" descr="https://openclipart.org/image/2400px/svg_to_png/247838/SWOT_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505" y="930441"/>
            <a:ext cx="4951697" cy="557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288757" y="2394847"/>
            <a:ext cx="64328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CO" sz="3200" dirty="0" smtClean="0"/>
              <a:t>Qué funciona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O" sz="3200" dirty="0" smtClean="0"/>
              <a:t>Qué no funciona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O" sz="3200" dirty="0" smtClean="0"/>
              <a:t>Cómo aprovechar para tu marca</a:t>
            </a:r>
            <a:endParaRPr lang="es-CO" sz="32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88757" y="4142712"/>
            <a:ext cx="6914148" cy="369332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tx1">
                  <a:lumMod val="95000"/>
                  <a:lumOff val="5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</a:rPr>
              <a:t>Reemplaza el contenido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10633166" y="613954"/>
            <a:ext cx="1423851" cy="31648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937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88757" y="930441"/>
            <a:ext cx="7058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/>
              <a:t>PASO 3. Propuesta</a:t>
            </a:r>
            <a:endParaRPr lang="es-CO" sz="3200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88757" y="1415333"/>
            <a:ext cx="40426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/>
              <a:t>Idea: Describe conceptualmente tu campaña en el grafico</a:t>
            </a:r>
            <a:br>
              <a:rPr lang="es-CO" sz="2000" b="1" dirty="0" smtClean="0"/>
            </a:br>
            <a:endParaRPr lang="es-CO" sz="2000" b="1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6208770"/>
              </p:ext>
            </p:extLst>
          </p:nvPr>
        </p:nvGraphicFramePr>
        <p:xfrm>
          <a:off x="2031999" y="1267326"/>
          <a:ext cx="8812463" cy="4871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4017467" y="5005137"/>
            <a:ext cx="64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IDEA</a:t>
            </a:r>
            <a:endParaRPr lang="es-CO" dirty="0"/>
          </a:p>
        </p:txBody>
      </p:sp>
      <p:sp>
        <p:nvSpPr>
          <p:cNvPr id="13" name="CuadroTexto 12"/>
          <p:cNvSpPr txBox="1"/>
          <p:nvPr/>
        </p:nvSpPr>
        <p:spPr>
          <a:xfrm>
            <a:off x="3646904" y="6212750"/>
            <a:ext cx="5582652" cy="369332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tx1">
                  <a:lumMod val="95000"/>
                  <a:lumOff val="5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</a:rPr>
              <a:t>Reemplaza el contenido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5438272" y="1267326"/>
            <a:ext cx="401054" cy="441775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</a:t>
            </a:r>
            <a:endParaRPr lang="es-CO" dirty="0"/>
          </a:p>
        </p:txBody>
      </p:sp>
      <p:sp>
        <p:nvSpPr>
          <p:cNvPr id="15" name="Elipse 14"/>
          <p:cNvSpPr/>
          <p:nvPr/>
        </p:nvSpPr>
        <p:spPr>
          <a:xfrm>
            <a:off x="6037176" y="3026875"/>
            <a:ext cx="401054" cy="441775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2</a:t>
            </a:r>
            <a:endParaRPr lang="es-CO" dirty="0"/>
          </a:p>
        </p:txBody>
      </p:sp>
      <p:sp>
        <p:nvSpPr>
          <p:cNvPr id="16" name="Elipse 15"/>
          <p:cNvSpPr/>
          <p:nvPr/>
        </p:nvSpPr>
        <p:spPr>
          <a:xfrm>
            <a:off x="5636122" y="4582604"/>
            <a:ext cx="401054" cy="441775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3</a:t>
            </a:r>
            <a:endParaRPr lang="es-CO" dirty="0"/>
          </a:p>
        </p:txBody>
      </p:sp>
      <p:sp>
        <p:nvSpPr>
          <p:cNvPr id="10" name="Rectángulo redondeado 9"/>
          <p:cNvSpPr/>
          <p:nvPr/>
        </p:nvSpPr>
        <p:spPr>
          <a:xfrm>
            <a:off x="10633166" y="613954"/>
            <a:ext cx="1423851" cy="31648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026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88757" y="930441"/>
            <a:ext cx="7058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/>
              <a:t>PASO 3. Propuesta</a:t>
            </a:r>
            <a:endParaRPr lang="es-CO" sz="3200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88757" y="1415333"/>
            <a:ext cx="40426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/>
              <a:t>Idea: Describe conceptualmente tu campaña en el grafico</a:t>
            </a:r>
            <a:br>
              <a:rPr lang="es-CO" sz="2000" b="1" dirty="0" smtClean="0"/>
            </a:br>
            <a:endParaRPr lang="es-CO" sz="2000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3483131" y="5503067"/>
            <a:ext cx="5582652" cy="369332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tx1">
                  <a:lumMod val="95000"/>
                  <a:lumOff val="5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</a:rPr>
              <a:t>Reemplaza el contenido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50125" y="2430996"/>
            <a:ext cx="11887200" cy="27960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b="1" dirty="0" smtClean="0"/>
              <a:t>CUAL ES TU IDEA?</a:t>
            </a:r>
            <a:br>
              <a:rPr lang="es-CO" sz="5400" b="1" dirty="0" smtClean="0"/>
            </a:br>
            <a:r>
              <a:rPr lang="es-CO" sz="5400" b="1" dirty="0" smtClean="0"/>
              <a:t>BRIEF DE LA CAMPAÑA?</a:t>
            </a:r>
            <a:endParaRPr lang="es-CO" sz="5400" b="1" dirty="0"/>
          </a:p>
        </p:txBody>
      </p:sp>
      <p:sp>
        <p:nvSpPr>
          <p:cNvPr id="6" name="Rectángulo redondeado 5"/>
          <p:cNvSpPr/>
          <p:nvPr/>
        </p:nvSpPr>
        <p:spPr>
          <a:xfrm>
            <a:off x="10633166" y="613954"/>
            <a:ext cx="1423851" cy="31648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424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lamada de flecha hacia abajo 4"/>
          <p:cNvSpPr/>
          <p:nvPr/>
        </p:nvSpPr>
        <p:spPr>
          <a:xfrm>
            <a:off x="352928" y="1716506"/>
            <a:ext cx="2230124" cy="1973178"/>
          </a:xfrm>
          <a:prstGeom prst="downArrowCallout">
            <a:avLst>
              <a:gd name="adj1" fmla="val 37808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QUE VAS HACER</a:t>
            </a:r>
            <a:endParaRPr lang="es-CO" dirty="0"/>
          </a:p>
        </p:txBody>
      </p:sp>
      <p:sp>
        <p:nvSpPr>
          <p:cNvPr id="6" name="Llamada de flecha hacia abajo 5"/>
          <p:cNvSpPr/>
          <p:nvPr/>
        </p:nvSpPr>
        <p:spPr>
          <a:xfrm>
            <a:off x="2703028" y="1716506"/>
            <a:ext cx="2230124" cy="1973178"/>
          </a:xfrm>
          <a:prstGeom prst="downArrowCallout">
            <a:avLst>
              <a:gd name="adj1" fmla="val 37808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PARA QUE LO VAS HACER</a:t>
            </a:r>
            <a:endParaRPr lang="es-CO" dirty="0"/>
          </a:p>
        </p:txBody>
      </p:sp>
      <p:sp>
        <p:nvSpPr>
          <p:cNvPr id="7" name="Llamada de flecha hacia abajo 6"/>
          <p:cNvSpPr/>
          <p:nvPr/>
        </p:nvSpPr>
        <p:spPr>
          <a:xfrm>
            <a:off x="5053128" y="1716506"/>
            <a:ext cx="2230124" cy="1973178"/>
          </a:xfrm>
          <a:prstGeom prst="downArrowCallout">
            <a:avLst>
              <a:gd name="adj1" fmla="val 37808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PARA QUIENES</a:t>
            </a:r>
            <a:endParaRPr lang="es-CO" dirty="0"/>
          </a:p>
        </p:txBody>
      </p:sp>
      <p:sp>
        <p:nvSpPr>
          <p:cNvPr id="8" name="Llamada de flecha hacia abajo 7"/>
          <p:cNvSpPr/>
          <p:nvPr/>
        </p:nvSpPr>
        <p:spPr>
          <a:xfrm>
            <a:off x="7403229" y="1716506"/>
            <a:ext cx="2230124" cy="1973178"/>
          </a:xfrm>
          <a:prstGeom prst="downArrowCallout">
            <a:avLst>
              <a:gd name="adj1" fmla="val 37808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COMO LO VAS HACER</a:t>
            </a:r>
            <a:endParaRPr lang="es-CO" dirty="0"/>
          </a:p>
        </p:txBody>
      </p:sp>
      <p:sp>
        <p:nvSpPr>
          <p:cNvPr id="9" name="Llamada de flecha hacia abajo 8"/>
          <p:cNvSpPr/>
          <p:nvPr/>
        </p:nvSpPr>
        <p:spPr>
          <a:xfrm>
            <a:off x="9753329" y="1716506"/>
            <a:ext cx="2230124" cy="1973178"/>
          </a:xfrm>
          <a:prstGeom prst="downArrowCallout">
            <a:avLst>
              <a:gd name="adj1" fmla="val 37808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rgbClr val="6600FF">
                  <a:shade val="30000"/>
                  <a:satMod val="115000"/>
                </a:srgbClr>
              </a:gs>
              <a:gs pos="50000">
                <a:srgbClr val="6600FF">
                  <a:shade val="67500"/>
                  <a:satMod val="115000"/>
                </a:srgbClr>
              </a:gs>
              <a:gs pos="100000">
                <a:srgbClr val="6600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CUANDO LO VAS HACER</a:t>
            </a:r>
            <a:endParaRPr lang="es-CO" dirty="0"/>
          </a:p>
        </p:txBody>
      </p:sp>
      <p:sp>
        <p:nvSpPr>
          <p:cNvPr id="11" name="Elipse 10"/>
          <p:cNvSpPr/>
          <p:nvPr/>
        </p:nvSpPr>
        <p:spPr>
          <a:xfrm>
            <a:off x="3617563" y="3003574"/>
            <a:ext cx="401054" cy="441775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2</a:t>
            </a:r>
            <a:endParaRPr lang="es-CO" dirty="0"/>
          </a:p>
        </p:txBody>
      </p:sp>
      <p:sp>
        <p:nvSpPr>
          <p:cNvPr id="12" name="Elipse 11"/>
          <p:cNvSpPr/>
          <p:nvPr/>
        </p:nvSpPr>
        <p:spPr>
          <a:xfrm>
            <a:off x="1267463" y="3003574"/>
            <a:ext cx="401054" cy="441775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</a:t>
            </a:r>
            <a:endParaRPr lang="es-CO" dirty="0"/>
          </a:p>
        </p:txBody>
      </p:sp>
      <p:sp>
        <p:nvSpPr>
          <p:cNvPr id="13" name="Elipse 12"/>
          <p:cNvSpPr/>
          <p:nvPr/>
        </p:nvSpPr>
        <p:spPr>
          <a:xfrm>
            <a:off x="5967663" y="2971488"/>
            <a:ext cx="401054" cy="441775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3</a:t>
            </a:r>
            <a:endParaRPr lang="es-CO" dirty="0"/>
          </a:p>
        </p:txBody>
      </p:sp>
      <p:sp>
        <p:nvSpPr>
          <p:cNvPr id="14" name="Elipse 13"/>
          <p:cNvSpPr/>
          <p:nvPr/>
        </p:nvSpPr>
        <p:spPr>
          <a:xfrm>
            <a:off x="8317764" y="2971488"/>
            <a:ext cx="401054" cy="441775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4</a:t>
            </a:r>
            <a:endParaRPr lang="es-CO" dirty="0"/>
          </a:p>
        </p:txBody>
      </p:sp>
      <p:sp>
        <p:nvSpPr>
          <p:cNvPr id="15" name="Elipse 14"/>
          <p:cNvSpPr/>
          <p:nvPr/>
        </p:nvSpPr>
        <p:spPr>
          <a:xfrm>
            <a:off x="10667864" y="2971488"/>
            <a:ext cx="401054" cy="441775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5</a:t>
            </a:r>
            <a:endParaRPr lang="es-CO" dirty="0"/>
          </a:p>
        </p:txBody>
      </p:sp>
      <p:sp>
        <p:nvSpPr>
          <p:cNvPr id="16" name="CuadroTexto 15"/>
          <p:cNvSpPr txBox="1"/>
          <p:nvPr/>
        </p:nvSpPr>
        <p:spPr>
          <a:xfrm>
            <a:off x="427018" y="3689684"/>
            <a:ext cx="1269727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O" sz="1600" b="1" dirty="0" smtClean="0"/>
              <a:t>DETALLE</a:t>
            </a:r>
            <a:endParaRPr lang="es-CO" sz="1600" b="1" dirty="0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427018" y="4020299"/>
            <a:ext cx="2092200" cy="2284248"/>
          </a:xfrm>
          <a:prstGeom prst="rect">
            <a:avLst/>
          </a:prstGeom>
          <a:solidFill>
            <a:srgbClr val="FFFFFF"/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US" sz="1200" dirty="0"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513653" y="4358853"/>
            <a:ext cx="19086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/>
              <a:t>3 </a:t>
            </a:r>
            <a:r>
              <a:rPr lang="es-CO" sz="2000" b="1" dirty="0" err="1" smtClean="0"/>
              <a:t>bullets</a:t>
            </a:r>
            <a:r>
              <a:rPr lang="es-CO" sz="2000" b="1" dirty="0" smtClean="0"/>
              <a:t> de que vas a hacer</a:t>
            </a:r>
            <a:br>
              <a:rPr lang="es-CO" sz="2000" b="1" dirty="0" smtClean="0"/>
            </a:br>
            <a:endParaRPr lang="es-CO" sz="2000" b="1" dirty="0"/>
          </a:p>
        </p:txBody>
      </p:sp>
      <p:sp>
        <p:nvSpPr>
          <p:cNvPr id="19" name="CuadroTexto 18"/>
          <p:cNvSpPr txBox="1"/>
          <p:nvPr/>
        </p:nvSpPr>
        <p:spPr>
          <a:xfrm>
            <a:off x="2840951" y="3689684"/>
            <a:ext cx="1269727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O" sz="1600" b="1" dirty="0" smtClean="0"/>
              <a:t>DETALLE</a:t>
            </a:r>
            <a:endParaRPr lang="es-CO" sz="1600" b="1" dirty="0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2840951" y="4020299"/>
            <a:ext cx="2092200" cy="2284248"/>
          </a:xfrm>
          <a:prstGeom prst="rect">
            <a:avLst/>
          </a:prstGeom>
          <a:solidFill>
            <a:srgbClr val="FFFFFF"/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US" sz="1200" dirty="0"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2927586" y="4358853"/>
            <a:ext cx="19086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/>
              <a:t>3 </a:t>
            </a:r>
            <a:r>
              <a:rPr lang="es-CO" sz="2000" b="1" dirty="0" err="1" smtClean="0"/>
              <a:t>bullets</a:t>
            </a:r>
            <a:r>
              <a:rPr lang="es-CO" sz="2000" b="1" dirty="0" smtClean="0"/>
              <a:t> para que lo vas a hacer</a:t>
            </a:r>
            <a:br>
              <a:rPr lang="es-CO" sz="2000" b="1" dirty="0" smtClean="0"/>
            </a:br>
            <a:endParaRPr lang="es-CO" sz="2000" b="1" dirty="0"/>
          </a:p>
        </p:txBody>
      </p:sp>
      <p:sp>
        <p:nvSpPr>
          <p:cNvPr id="22" name="CuadroTexto 21"/>
          <p:cNvSpPr txBox="1"/>
          <p:nvPr/>
        </p:nvSpPr>
        <p:spPr>
          <a:xfrm>
            <a:off x="5164149" y="3697623"/>
            <a:ext cx="1269727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O" sz="1600" b="1" dirty="0" smtClean="0"/>
              <a:t>DETALLE</a:t>
            </a:r>
            <a:endParaRPr lang="es-CO" sz="1600" b="1" dirty="0"/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5164149" y="4028238"/>
            <a:ext cx="2092200" cy="2284248"/>
          </a:xfrm>
          <a:prstGeom prst="rect">
            <a:avLst/>
          </a:prstGeom>
          <a:solidFill>
            <a:srgbClr val="FFFFFF"/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US" sz="1200" dirty="0"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5250784" y="4366792"/>
            <a:ext cx="19086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/>
              <a:t>Cuál es el target?</a:t>
            </a:r>
          </a:p>
          <a:p>
            <a:r>
              <a:rPr lang="es-CO" sz="2000" b="1" dirty="0" smtClean="0"/>
              <a:t>Cómo lo sacaste?</a:t>
            </a:r>
            <a:endParaRPr lang="es-CO" sz="2000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7578082" y="3705562"/>
            <a:ext cx="1269727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O" sz="1600" b="1" dirty="0" smtClean="0"/>
              <a:t>DETALLE</a:t>
            </a:r>
            <a:endParaRPr lang="es-CO" sz="1600" b="1" dirty="0"/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7578082" y="4036177"/>
            <a:ext cx="2092200" cy="2284248"/>
          </a:xfrm>
          <a:prstGeom prst="rect">
            <a:avLst/>
          </a:prstGeom>
          <a:solidFill>
            <a:srgbClr val="FFFFFF"/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US" sz="1200" dirty="0"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7664717" y="4374731"/>
            <a:ext cx="19086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/>
              <a:t>Explica como vas a realizar la campaña</a:t>
            </a:r>
            <a:br>
              <a:rPr lang="es-CO" sz="2000" b="1" dirty="0" smtClean="0"/>
            </a:br>
            <a:endParaRPr lang="es-CO" sz="2000" b="1" dirty="0"/>
          </a:p>
        </p:txBody>
      </p:sp>
      <p:sp>
        <p:nvSpPr>
          <p:cNvPr id="28" name="CuadroTexto 27"/>
          <p:cNvSpPr txBox="1"/>
          <p:nvPr/>
        </p:nvSpPr>
        <p:spPr>
          <a:xfrm>
            <a:off x="9891253" y="3689684"/>
            <a:ext cx="1269727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O" sz="1600" b="1" dirty="0" smtClean="0"/>
              <a:t>DETALLE</a:t>
            </a:r>
            <a:endParaRPr lang="es-CO" sz="1600" b="1" dirty="0"/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9891253" y="4020299"/>
            <a:ext cx="2092200" cy="2284248"/>
          </a:xfrm>
          <a:prstGeom prst="rect">
            <a:avLst/>
          </a:prstGeom>
          <a:solidFill>
            <a:srgbClr val="FFFFFF"/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US" sz="1200" dirty="0"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9977888" y="4358853"/>
            <a:ext cx="19086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/>
              <a:t>Cuánto tiempo durará esta campaña?</a:t>
            </a:r>
            <a:br>
              <a:rPr lang="es-CO" sz="2000" b="1" dirty="0" smtClean="0"/>
            </a:br>
            <a:endParaRPr lang="es-CO" sz="2000" b="1" dirty="0"/>
          </a:p>
        </p:txBody>
      </p:sp>
      <p:sp>
        <p:nvSpPr>
          <p:cNvPr id="31" name="CuadroTexto 30"/>
          <p:cNvSpPr txBox="1"/>
          <p:nvPr/>
        </p:nvSpPr>
        <p:spPr>
          <a:xfrm>
            <a:off x="288757" y="930441"/>
            <a:ext cx="7058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/>
              <a:t>PASO 3. Propuesta - BRIEF</a:t>
            </a:r>
            <a:endParaRPr lang="es-CO" sz="3200" b="1" dirty="0"/>
          </a:p>
        </p:txBody>
      </p:sp>
      <p:sp>
        <p:nvSpPr>
          <p:cNvPr id="32" name="Rectángulo redondeado 31"/>
          <p:cNvSpPr/>
          <p:nvPr/>
        </p:nvSpPr>
        <p:spPr>
          <a:xfrm>
            <a:off x="10633166" y="613954"/>
            <a:ext cx="1423851" cy="31648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434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88757" y="930441"/>
            <a:ext cx="7058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/>
              <a:t>PASO 4. Estrategia</a:t>
            </a:r>
            <a:endParaRPr lang="es-CO" sz="3200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88757" y="1415333"/>
            <a:ext cx="40426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/>
              <a:t>Idea: Describe conceptualmente tu campaña en el grafico</a:t>
            </a:r>
            <a:br>
              <a:rPr lang="es-CO" sz="2000" b="1" dirty="0" smtClean="0"/>
            </a:br>
            <a:endParaRPr lang="es-CO" sz="2000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6384422" y="1317612"/>
            <a:ext cx="5582652" cy="369332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tx1">
                  <a:lumMod val="95000"/>
                  <a:lumOff val="5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</a:rPr>
              <a:t>Reemplaza el contenido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9811041" y="2003088"/>
            <a:ext cx="1269727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O" sz="1600" b="1" dirty="0" smtClean="0"/>
              <a:t>KPIS</a:t>
            </a:r>
            <a:endParaRPr lang="es-CO" sz="1600" b="1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182172" y="2333703"/>
            <a:ext cx="3531760" cy="1269519"/>
          </a:xfrm>
          <a:prstGeom prst="rect">
            <a:avLst/>
          </a:prstGeom>
          <a:solidFill>
            <a:srgbClr val="FFFFFF"/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US" sz="1200" dirty="0"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302312" y="3603222"/>
            <a:ext cx="5149813" cy="1326707"/>
            <a:chOff x="302313" y="1042688"/>
            <a:chExt cx="5323821" cy="1805606"/>
          </a:xfrm>
        </p:grpSpPr>
        <p:sp>
          <p:nvSpPr>
            <p:cNvPr id="18" name="Pentágono 17"/>
            <p:cNvSpPr/>
            <p:nvPr/>
          </p:nvSpPr>
          <p:spPr>
            <a:xfrm rot="5400000">
              <a:off x="2262454" y="-515385"/>
              <a:ext cx="1403538" cy="5323819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600"/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302313" y="1051978"/>
              <a:ext cx="459366" cy="3769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CO" sz="1200" b="1" dirty="0" smtClean="0"/>
                <a:t>M-2</a:t>
              </a:r>
              <a:endParaRPr lang="es-CO" sz="1200" b="1" dirty="0"/>
            </a:p>
          </p:txBody>
        </p:sp>
        <p:sp>
          <p:nvSpPr>
            <p:cNvPr id="20" name="TextBox 22"/>
            <p:cNvSpPr txBox="1">
              <a:spLocks noChangeArrowheads="1"/>
            </p:cNvSpPr>
            <p:nvPr/>
          </p:nvSpPr>
          <p:spPr bwMode="auto">
            <a:xfrm>
              <a:off x="817285" y="1042688"/>
              <a:ext cx="4808849" cy="402067"/>
            </a:xfrm>
            <a:prstGeom prst="rect">
              <a:avLst/>
            </a:prstGeom>
            <a:solidFill>
              <a:schemeClr val="tx2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 LT Std Light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 LT Std Light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 LT Std Light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 LT Std Light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 LT Std Light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Helvetica LT Std Light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Helvetica LT Std Light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Helvetica LT Std Light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Helvetica LT Std Light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r>
                <a:rPr lang="en-US" sz="1600" b="1" dirty="0">
                  <a:solidFill>
                    <a:schemeClr val="bg1"/>
                  </a:solidFill>
                  <a:latin typeface="Verdana" panose="020B0604030504040204" pitchFamily="34" charset="0"/>
                  <a:ea typeface="MS PGothic" panose="020B0600070205080204" pitchFamily="34" charset="-128"/>
                  <a:sym typeface="Conduit ITC Light" pitchFamily="2" charset="0"/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  <a:latin typeface="Verdana" panose="020B0604030504040204" pitchFamily="34" charset="0"/>
                  <a:ea typeface="MS PGothic" panose="020B0600070205080204" pitchFamily="34" charset="-128"/>
                  <a:sym typeface="Conduit ITC Light" pitchFamily="2" charset="0"/>
                </a:rPr>
                <a:t>Tácticas</a:t>
              </a:r>
              <a:r>
                <a:rPr lang="en-US" sz="1600" dirty="0" smtClean="0">
                  <a:solidFill>
                    <a:schemeClr val="bg1"/>
                  </a:solidFill>
                  <a:latin typeface="Verdana" panose="020B0604030504040204" pitchFamily="34" charset="0"/>
                  <a:ea typeface="MS PGothic" panose="020B0600070205080204" pitchFamily="34" charset="-128"/>
                  <a:sym typeface="Conduit ITC Light" pitchFamily="2" charset="0"/>
                </a:rPr>
                <a:t> de Marketing</a:t>
              </a:r>
              <a:endParaRPr lang="en-US" sz="1600" dirty="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  <a:sym typeface="Conduit ITC Light" pitchFamily="2" charset="0"/>
              </a:endParaRP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302312" y="2190086"/>
            <a:ext cx="5149813" cy="1326707"/>
            <a:chOff x="302313" y="1042688"/>
            <a:chExt cx="5323821" cy="1805606"/>
          </a:xfrm>
        </p:grpSpPr>
        <p:sp>
          <p:nvSpPr>
            <p:cNvPr id="22" name="Pentágono 21"/>
            <p:cNvSpPr/>
            <p:nvPr/>
          </p:nvSpPr>
          <p:spPr>
            <a:xfrm rot="5400000">
              <a:off x="2262454" y="-515385"/>
              <a:ext cx="1403538" cy="5323819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600"/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302314" y="1051978"/>
              <a:ext cx="514971" cy="3769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CO" sz="1200" b="1" dirty="0" smtClean="0"/>
                <a:t>M-3</a:t>
              </a:r>
              <a:endParaRPr lang="es-CO" sz="1200" b="1" dirty="0"/>
            </a:p>
          </p:txBody>
        </p:sp>
        <p:sp>
          <p:nvSpPr>
            <p:cNvPr id="24" name="TextBox 22"/>
            <p:cNvSpPr txBox="1">
              <a:spLocks noChangeArrowheads="1"/>
            </p:cNvSpPr>
            <p:nvPr/>
          </p:nvSpPr>
          <p:spPr bwMode="auto">
            <a:xfrm>
              <a:off x="817285" y="1042688"/>
              <a:ext cx="4808849" cy="402067"/>
            </a:xfrm>
            <a:prstGeom prst="rect">
              <a:avLst/>
            </a:prstGeom>
            <a:solidFill>
              <a:schemeClr val="tx2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 LT Std Light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 LT Std Light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 LT Std Light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 LT Std Light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 LT Std Light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Helvetica LT Std Light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Helvetica LT Std Light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Helvetica LT Std Light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Helvetica LT Std Light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r>
                <a:rPr lang="en-US" sz="1600" b="1" dirty="0">
                  <a:solidFill>
                    <a:schemeClr val="bg1"/>
                  </a:solidFill>
                  <a:latin typeface="Verdana" panose="020B0604030504040204" pitchFamily="34" charset="0"/>
                  <a:ea typeface="MS PGothic" panose="020B0600070205080204" pitchFamily="34" charset="-128"/>
                  <a:sym typeface="Conduit ITC Light" pitchFamily="2" charset="0"/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  <a:latin typeface="Verdana" panose="020B0604030504040204" pitchFamily="34" charset="0"/>
                  <a:ea typeface="MS PGothic" panose="020B0600070205080204" pitchFamily="34" charset="-128"/>
                  <a:sym typeface="Conduit ITC Light" pitchFamily="2" charset="0"/>
                </a:rPr>
                <a:t>Acciones</a:t>
              </a:r>
              <a:r>
                <a:rPr lang="en-US" sz="1600" dirty="0" smtClean="0">
                  <a:solidFill>
                    <a:schemeClr val="bg1"/>
                  </a:solidFill>
                  <a:latin typeface="Verdana" panose="020B0604030504040204" pitchFamily="34" charset="0"/>
                  <a:ea typeface="MS PGothic" panose="020B0600070205080204" pitchFamily="34" charset="-128"/>
                  <a:sym typeface="Conduit ITC Light" pitchFamily="2" charset="0"/>
                </a:rPr>
                <a:t> de Marketing Plan</a:t>
              </a:r>
              <a:endParaRPr lang="en-US" sz="1600" dirty="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  <a:sym typeface="Conduit ITC Light" pitchFamily="2" charset="0"/>
              </a:endParaRP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302312" y="5028998"/>
            <a:ext cx="5149813" cy="1326707"/>
            <a:chOff x="302313" y="1042688"/>
            <a:chExt cx="5323821" cy="1805606"/>
          </a:xfrm>
        </p:grpSpPr>
        <p:sp>
          <p:nvSpPr>
            <p:cNvPr id="26" name="Pentágono 25"/>
            <p:cNvSpPr/>
            <p:nvPr/>
          </p:nvSpPr>
          <p:spPr>
            <a:xfrm rot="5400000">
              <a:off x="2262454" y="-515385"/>
              <a:ext cx="1403538" cy="5323819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600"/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302313" y="1051978"/>
              <a:ext cx="459366" cy="3769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CO" sz="1200" b="1" dirty="0" smtClean="0"/>
                <a:t>M-1</a:t>
              </a:r>
              <a:endParaRPr lang="es-CO" sz="1200" b="1" dirty="0"/>
            </a:p>
          </p:txBody>
        </p:sp>
        <p:sp>
          <p:nvSpPr>
            <p:cNvPr id="28" name="TextBox 22"/>
            <p:cNvSpPr txBox="1">
              <a:spLocks noChangeArrowheads="1"/>
            </p:cNvSpPr>
            <p:nvPr/>
          </p:nvSpPr>
          <p:spPr bwMode="auto">
            <a:xfrm>
              <a:off x="817285" y="1042688"/>
              <a:ext cx="4808849" cy="402067"/>
            </a:xfrm>
            <a:prstGeom prst="rect">
              <a:avLst/>
            </a:prstGeom>
            <a:solidFill>
              <a:schemeClr val="tx2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 LT Std Light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 LT Std Light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 LT Std Light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 LT Std Light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 LT Std Light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Helvetica LT Std Light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Helvetica LT Std Light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Helvetica LT Std Light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Helvetica LT Std Light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r>
                <a:rPr lang="en-US" sz="1400" dirty="0" err="1" smtClean="0">
                  <a:solidFill>
                    <a:schemeClr val="bg1"/>
                  </a:solidFill>
                  <a:latin typeface="Verdana" panose="020B0604030504040204" pitchFamily="34" charset="0"/>
                  <a:ea typeface="MS PGothic" panose="020B0600070205080204" pitchFamily="34" charset="-128"/>
                  <a:sym typeface="Conduit ITC Light" pitchFamily="2" charset="0"/>
                </a:rPr>
                <a:t>Presupuesto</a:t>
              </a:r>
              <a:r>
                <a:rPr lang="en-US" sz="1400" dirty="0" smtClean="0">
                  <a:solidFill>
                    <a:schemeClr val="bg1"/>
                  </a:solidFill>
                  <a:latin typeface="Verdana" panose="020B0604030504040204" pitchFamily="34" charset="0"/>
                  <a:ea typeface="MS PGothic" panose="020B0600070205080204" pitchFamily="34" charset="-128"/>
                  <a:sym typeface="Conduit ITC Light" pitchFamily="2" charset="0"/>
                </a:rPr>
                <a:t> del Plan de Marketing 360</a:t>
              </a:r>
              <a:endParaRPr lang="en-US" sz="1400" dirty="0">
                <a:solidFill>
                  <a:schemeClr val="bg1"/>
                </a:solidFill>
                <a:latin typeface="Verdana" panose="020B0604030504040204" pitchFamily="34" charset="0"/>
                <a:ea typeface="MS PGothic" panose="020B0600070205080204" pitchFamily="34" charset="-128"/>
                <a:sym typeface="Conduit ITC Light" pitchFamily="2" charset="0"/>
              </a:endParaRPr>
            </a:p>
          </p:txBody>
        </p:sp>
      </p:grp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9811041" y="2333703"/>
            <a:ext cx="2092200" cy="1269519"/>
          </a:xfrm>
          <a:prstGeom prst="rect">
            <a:avLst/>
          </a:prstGeom>
          <a:solidFill>
            <a:srgbClr val="FFFFFF"/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US" sz="1200" dirty="0"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6182172" y="2000108"/>
            <a:ext cx="1269727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O" sz="1600" b="1" dirty="0" smtClean="0"/>
              <a:t>DETALLE</a:t>
            </a:r>
            <a:endParaRPr lang="es-CO" sz="1600" b="1" dirty="0"/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6182171" y="3635153"/>
            <a:ext cx="3531760" cy="1269519"/>
          </a:xfrm>
          <a:prstGeom prst="rect">
            <a:avLst/>
          </a:prstGeom>
          <a:solidFill>
            <a:srgbClr val="FFFFFF"/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US" sz="1200" dirty="0"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6182171" y="4967422"/>
            <a:ext cx="3531760" cy="1269519"/>
          </a:xfrm>
          <a:prstGeom prst="rect">
            <a:avLst/>
          </a:prstGeom>
          <a:solidFill>
            <a:srgbClr val="FFFFFF"/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US" sz="1200" dirty="0"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9811040" y="3651639"/>
            <a:ext cx="2092200" cy="1269519"/>
          </a:xfrm>
          <a:prstGeom prst="rect">
            <a:avLst/>
          </a:prstGeom>
          <a:solidFill>
            <a:srgbClr val="FFFFFF"/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US" sz="1200" dirty="0"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9811040" y="4964400"/>
            <a:ext cx="2092200" cy="1269519"/>
          </a:xfrm>
          <a:prstGeom prst="rect">
            <a:avLst/>
          </a:prstGeom>
          <a:solidFill>
            <a:srgbClr val="FFFFFF"/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 LT Std Light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US" sz="1200" dirty="0"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1057885" y="2560414"/>
            <a:ext cx="4408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CO" sz="1400" dirty="0" smtClean="0"/>
              <a:t>Campaña de Temporada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O" sz="1400" dirty="0" smtClean="0"/>
              <a:t>Campaña de Marca</a:t>
            </a:r>
            <a:endParaRPr lang="es-CO" sz="1400" dirty="0"/>
          </a:p>
        </p:txBody>
      </p:sp>
      <p:sp>
        <p:nvSpPr>
          <p:cNvPr id="36" name="CuadroTexto 35"/>
          <p:cNvSpPr txBox="1"/>
          <p:nvPr/>
        </p:nvSpPr>
        <p:spPr>
          <a:xfrm>
            <a:off x="1018955" y="3953774"/>
            <a:ext cx="44084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CO" sz="1400" dirty="0" smtClean="0"/>
              <a:t>Creación de </a:t>
            </a:r>
            <a:r>
              <a:rPr lang="es-CO" sz="1400" dirty="0" err="1" smtClean="0"/>
              <a:t>Landing</a:t>
            </a:r>
            <a:r>
              <a:rPr lang="es-CO" sz="1400" dirty="0" smtClean="0"/>
              <a:t> </a:t>
            </a:r>
            <a:r>
              <a:rPr lang="es-CO" sz="1400" dirty="0" err="1" smtClean="0"/>
              <a:t>Pages</a:t>
            </a:r>
            <a:endParaRPr lang="es-CO" sz="14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O" sz="1400" dirty="0" smtClean="0"/>
              <a:t>Campaña de Registro y Leads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O" sz="1400" dirty="0"/>
              <a:t> </a:t>
            </a:r>
            <a:r>
              <a:rPr lang="es-CO" sz="1400" dirty="0" smtClean="0"/>
              <a:t>Catálogo de Preventas</a:t>
            </a:r>
            <a:endParaRPr lang="es-CO" sz="1400" dirty="0"/>
          </a:p>
        </p:txBody>
      </p:sp>
      <p:sp>
        <p:nvSpPr>
          <p:cNvPr id="37" name="CuadroTexto 36"/>
          <p:cNvSpPr txBox="1"/>
          <p:nvPr/>
        </p:nvSpPr>
        <p:spPr>
          <a:xfrm>
            <a:off x="1057884" y="5359897"/>
            <a:ext cx="44084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CO" sz="1400" dirty="0" smtClean="0"/>
              <a:t>Inversión en SEM y FB </a:t>
            </a:r>
            <a:r>
              <a:rPr lang="es-CO" sz="1400" dirty="0" err="1" smtClean="0"/>
              <a:t>Ads</a:t>
            </a:r>
            <a:endParaRPr lang="es-CO" sz="14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O" sz="1400" dirty="0" smtClean="0"/>
              <a:t>Renovación de STOCK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O" sz="1400" dirty="0"/>
              <a:t> </a:t>
            </a:r>
            <a:r>
              <a:rPr lang="es-CO" sz="1400" dirty="0" err="1" smtClean="0"/>
              <a:t>VideoMarketing</a:t>
            </a:r>
            <a:r>
              <a:rPr lang="es-CO" sz="1400" dirty="0" smtClean="0"/>
              <a:t> y YouTube </a:t>
            </a:r>
            <a:r>
              <a:rPr lang="es-CO" sz="1400" dirty="0" err="1" smtClean="0"/>
              <a:t>Ads</a:t>
            </a:r>
            <a:endParaRPr lang="es-CO" sz="1400" dirty="0"/>
          </a:p>
        </p:txBody>
      </p:sp>
      <p:sp>
        <p:nvSpPr>
          <p:cNvPr id="38" name="CuadroTexto 37"/>
          <p:cNvSpPr txBox="1"/>
          <p:nvPr/>
        </p:nvSpPr>
        <p:spPr>
          <a:xfrm>
            <a:off x="6291768" y="2626597"/>
            <a:ext cx="3312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Objetivo a lograr:</a:t>
            </a:r>
            <a:br>
              <a:rPr lang="es-CO" b="1" dirty="0" smtClean="0"/>
            </a:br>
            <a:r>
              <a:rPr lang="es-CO" b="1" dirty="0" smtClean="0"/>
              <a:t>Ejemplo incrementar en 20% las ventas ene el sitio web</a:t>
            </a:r>
            <a:endParaRPr lang="es-CO" b="1" dirty="0"/>
          </a:p>
        </p:txBody>
      </p:sp>
      <p:sp>
        <p:nvSpPr>
          <p:cNvPr id="39" name="CuadroTexto 38"/>
          <p:cNvSpPr txBox="1"/>
          <p:nvPr/>
        </p:nvSpPr>
        <p:spPr>
          <a:xfrm>
            <a:off x="10058400" y="2626597"/>
            <a:ext cx="19086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/>
              <a:t>Como la vas a medir</a:t>
            </a:r>
            <a:br>
              <a:rPr lang="es-CO" sz="2000" b="1" dirty="0" smtClean="0"/>
            </a:br>
            <a:endParaRPr lang="es-CO" sz="2000" b="1" dirty="0"/>
          </a:p>
        </p:txBody>
      </p:sp>
      <p:sp>
        <p:nvSpPr>
          <p:cNvPr id="40" name="CuadroTexto 39"/>
          <p:cNvSpPr txBox="1"/>
          <p:nvPr/>
        </p:nvSpPr>
        <p:spPr>
          <a:xfrm>
            <a:off x="6259018" y="3767093"/>
            <a:ext cx="3422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Objetivo a lograr:</a:t>
            </a:r>
            <a:br>
              <a:rPr lang="es-CO" b="1" dirty="0" smtClean="0"/>
            </a:br>
            <a:r>
              <a:rPr lang="es-CO" b="1" dirty="0" smtClean="0"/>
              <a:t>Ejemplo incrementar en 30% las conversiones de leads en el sitio web</a:t>
            </a:r>
            <a:endParaRPr lang="es-CO" b="1" dirty="0"/>
          </a:p>
        </p:txBody>
      </p:sp>
      <p:sp>
        <p:nvSpPr>
          <p:cNvPr id="41" name="CuadroTexto 40"/>
          <p:cNvSpPr txBox="1"/>
          <p:nvPr/>
        </p:nvSpPr>
        <p:spPr>
          <a:xfrm>
            <a:off x="9994566" y="3968277"/>
            <a:ext cx="19086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/>
              <a:t>Como la vas a medir</a:t>
            </a:r>
            <a:br>
              <a:rPr lang="es-CO" sz="2000" b="1" dirty="0" smtClean="0"/>
            </a:br>
            <a:endParaRPr lang="es-CO" sz="2000" b="1" dirty="0"/>
          </a:p>
        </p:txBody>
      </p:sp>
      <p:sp>
        <p:nvSpPr>
          <p:cNvPr id="42" name="CuadroTexto 41"/>
          <p:cNvSpPr txBox="1"/>
          <p:nvPr/>
        </p:nvSpPr>
        <p:spPr>
          <a:xfrm>
            <a:off x="6259018" y="5026882"/>
            <a:ext cx="3422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Cuanto vas a invertir</a:t>
            </a:r>
            <a:br>
              <a:rPr lang="es-CO" b="1" dirty="0" smtClean="0"/>
            </a:br>
            <a:r>
              <a:rPr lang="es-CO" b="1" dirty="0" smtClean="0"/>
              <a:t>Detalle de la inversión</a:t>
            </a:r>
            <a:endParaRPr lang="es-CO" b="1" dirty="0"/>
          </a:p>
        </p:txBody>
      </p:sp>
      <p:sp>
        <p:nvSpPr>
          <p:cNvPr id="43" name="CuadroTexto 42"/>
          <p:cNvSpPr txBox="1"/>
          <p:nvPr/>
        </p:nvSpPr>
        <p:spPr>
          <a:xfrm>
            <a:off x="9959602" y="5221397"/>
            <a:ext cx="19086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/>
              <a:t>Como la vas a medir</a:t>
            </a:r>
            <a:br>
              <a:rPr lang="es-CO" sz="2000" b="1" dirty="0" smtClean="0"/>
            </a:br>
            <a:endParaRPr lang="es-CO" sz="2000" b="1" dirty="0"/>
          </a:p>
        </p:txBody>
      </p:sp>
      <p:sp>
        <p:nvSpPr>
          <p:cNvPr id="44" name="Rectángulo redondeado 43"/>
          <p:cNvSpPr/>
          <p:nvPr/>
        </p:nvSpPr>
        <p:spPr>
          <a:xfrm>
            <a:off x="10633166" y="613954"/>
            <a:ext cx="1423851" cy="31648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045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88757" y="930441"/>
            <a:ext cx="70585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/>
              <a:t>PASO 5. TACTICAS</a:t>
            </a:r>
            <a:br>
              <a:rPr lang="es-CO" sz="3200" b="1" dirty="0" smtClean="0"/>
            </a:br>
            <a:endParaRPr lang="es-CO" sz="32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288757" y="2007659"/>
            <a:ext cx="44757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/>
              <a:t>Con qué conceptos y </a:t>
            </a:r>
            <a:r>
              <a:rPr lang="es-CO" sz="2000" b="1" dirty="0" err="1" smtClean="0"/>
              <a:t>keywords</a:t>
            </a:r>
            <a:r>
              <a:rPr lang="es-CO" sz="2000" b="1" dirty="0" smtClean="0"/>
              <a:t> posicionaras la campaña? </a:t>
            </a:r>
            <a:br>
              <a:rPr lang="es-CO" sz="2000" b="1" dirty="0" smtClean="0"/>
            </a:br>
            <a:endParaRPr lang="es-CO" sz="2000" b="1" dirty="0"/>
          </a:p>
        </p:txBody>
      </p:sp>
      <p:sp>
        <p:nvSpPr>
          <p:cNvPr id="6" name="Rectángulo 5"/>
          <p:cNvSpPr/>
          <p:nvPr/>
        </p:nvSpPr>
        <p:spPr>
          <a:xfrm>
            <a:off x="288757" y="1626944"/>
            <a:ext cx="33376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b="1" dirty="0"/>
              <a:t>SEO Y SEM </a:t>
            </a:r>
            <a:r>
              <a:rPr lang="es-CO" sz="2000" b="1" dirty="0" err="1"/>
              <a:t>Keyword</a:t>
            </a:r>
            <a:r>
              <a:rPr lang="es-CO" sz="2000" b="1" dirty="0"/>
              <a:t> </a:t>
            </a:r>
            <a:r>
              <a:rPr lang="es-CO" sz="2000" b="1" dirty="0" err="1"/>
              <a:t>Research</a:t>
            </a:r>
            <a:endParaRPr lang="es-CO" sz="2000" b="1" dirty="0"/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435159146"/>
              </p:ext>
            </p:extLst>
          </p:nvPr>
        </p:nvGraphicFramePr>
        <p:xfrm>
          <a:off x="3772568" y="108863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Elipse 9"/>
          <p:cNvSpPr/>
          <p:nvPr/>
        </p:nvSpPr>
        <p:spPr>
          <a:xfrm>
            <a:off x="6063915" y="4475747"/>
            <a:ext cx="401054" cy="441775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</a:t>
            </a:r>
            <a:endParaRPr lang="es-CO" dirty="0"/>
          </a:p>
        </p:txBody>
      </p:sp>
      <p:sp>
        <p:nvSpPr>
          <p:cNvPr id="11" name="Elipse 10"/>
          <p:cNvSpPr/>
          <p:nvPr/>
        </p:nvSpPr>
        <p:spPr>
          <a:xfrm>
            <a:off x="6047873" y="3020815"/>
            <a:ext cx="401054" cy="441775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2</a:t>
            </a:r>
            <a:endParaRPr lang="es-CO" dirty="0"/>
          </a:p>
        </p:txBody>
      </p:sp>
      <p:sp>
        <p:nvSpPr>
          <p:cNvPr id="12" name="Elipse 11"/>
          <p:cNvSpPr/>
          <p:nvPr/>
        </p:nvSpPr>
        <p:spPr>
          <a:xfrm>
            <a:off x="5999747" y="1477688"/>
            <a:ext cx="401054" cy="441775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3</a:t>
            </a:r>
            <a:endParaRPr lang="es-CO" dirty="0"/>
          </a:p>
        </p:txBody>
      </p:sp>
      <p:sp>
        <p:nvSpPr>
          <p:cNvPr id="13" name="Rectángulo redondeado 12"/>
          <p:cNvSpPr/>
          <p:nvPr/>
        </p:nvSpPr>
        <p:spPr>
          <a:xfrm>
            <a:off x="10633166" y="613954"/>
            <a:ext cx="1423851" cy="31648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960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1046</Words>
  <Application>Microsoft Office PowerPoint</Application>
  <PresentationFormat>Panorámica</PresentationFormat>
  <Paragraphs>465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4" baseType="lpstr">
      <vt:lpstr>MS PGothic</vt:lpstr>
      <vt:lpstr>Arial</vt:lpstr>
      <vt:lpstr>Calibri</vt:lpstr>
      <vt:lpstr>Calibri Light</vt:lpstr>
      <vt:lpstr>Conduit ITC Light</vt:lpstr>
      <vt:lpstr>Verdana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 Enrique Palacio Muñoz</dc:creator>
  <cp:lastModifiedBy>Dra.Ogando</cp:lastModifiedBy>
  <cp:revision>33</cp:revision>
  <dcterms:created xsi:type="dcterms:W3CDTF">2017-02-20T13:33:09Z</dcterms:created>
  <dcterms:modified xsi:type="dcterms:W3CDTF">2022-12-20T00:27:45Z</dcterms:modified>
</cp:coreProperties>
</file>